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66"/>
  </p:notesMasterIdLst>
  <p:handoutMasterIdLst>
    <p:handoutMasterId r:id="rId67"/>
  </p:handoutMasterIdLst>
  <p:sldIdLst>
    <p:sldId id="256" r:id="rId3"/>
    <p:sldId id="257" r:id="rId4"/>
    <p:sldId id="276" r:id="rId5"/>
    <p:sldId id="433" r:id="rId6"/>
    <p:sldId id="266" r:id="rId7"/>
    <p:sldId id="434" r:id="rId8"/>
    <p:sldId id="435" r:id="rId9"/>
    <p:sldId id="357" r:id="rId10"/>
    <p:sldId id="359" r:id="rId11"/>
    <p:sldId id="358" r:id="rId12"/>
    <p:sldId id="418" r:id="rId13"/>
    <p:sldId id="301" r:id="rId14"/>
    <p:sldId id="362" r:id="rId15"/>
    <p:sldId id="449" r:id="rId16"/>
    <p:sldId id="325" r:id="rId17"/>
    <p:sldId id="365" r:id="rId18"/>
    <p:sldId id="437" r:id="rId19"/>
    <p:sldId id="413" r:id="rId20"/>
    <p:sldId id="414" r:id="rId21"/>
    <p:sldId id="417" r:id="rId22"/>
    <p:sldId id="729" r:id="rId23"/>
    <p:sldId id="438" r:id="rId24"/>
    <p:sldId id="420" r:id="rId25"/>
    <p:sldId id="326" r:id="rId26"/>
    <p:sldId id="419" r:id="rId27"/>
    <p:sldId id="453" r:id="rId28"/>
    <p:sldId id="439" r:id="rId29"/>
    <p:sldId id="440" r:id="rId30"/>
    <p:sldId id="277" r:id="rId31"/>
    <p:sldId id="278" r:id="rId32"/>
    <p:sldId id="279" r:id="rId33"/>
    <p:sldId id="352" r:id="rId34"/>
    <p:sldId id="450" r:id="rId35"/>
    <p:sldId id="422" r:id="rId36"/>
    <p:sldId id="724" r:id="rId37"/>
    <p:sldId id="725" r:id="rId38"/>
    <p:sldId id="726" r:id="rId39"/>
    <p:sldId id="441" r:id="rId40"/>
    <p:sldId id="446" r:id="rId41"/>
    <p:sldId id="342" r:id="rId42"/>
    <p:sldId id="447" r:id="rId43"/>
    <p:sldId id="448" r:id="rId44"/>
    <p:sldId id="445" r:id="rId45"/>
    <p:sldId id="443" r:id="rId46"/>
    <p:sldId id="346" r:id="rId47"/>
    <p:sldId id="347" r:id="rId48"/>
    <p:sldId id="348" r:id="rId49"/>
    <p:sldId id="349" r:id="rId50"/>
    <p:sldId id="721" r:id="rId51"/>
    <p:sldId id="720" r:id="rId52"/>
    <p:sldId id="722" r:id="rId53"/>
    <p:sldId id="402" r:id="rId54"/>
    <p:sldId id="403" r:id="rId55"/>
    <p:sldId id="404" r:id="rId56"/>
    <p:sldId id="405" r:id="rId57"/>
    <p:sldId id="406" r:id="rId58"/>
    <p:sldId id="407" r:id="rId59"/>
    <p:sldId id="408" r:id="rId60"/>
    <p:sldId id="409" r:id="rId61"/>
    <p:sldId id="727" r:id="rId62"/>
    <p:sldId id="728" r:id="rId63"/>
    <p:sldId id="264" r:id="rId64"/>
    <p:sldId id="723" r:id="rId65"/>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652" autoAdjust="0"/>
    <p:restoredTop sz="78951" autoAdjust="0"/>
  </p:normalViewPr>
  <p:slideViewPr>
    <p:cSldViewPr>
      <p:cViewPr varScale="1">
        <p:scale>
          <a:sx n="97" d="100"/>
          <a:sy n="97" d="100"/>
        </p:scale>
        <p:origin x="856" y="184"/>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10/27/25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10/27/25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that gradient descent performs </a:t>
            </a:r>
          </a:p>
        </p:txBody>
      </p:sp>
      <p:sp>
        <p:nvSpPr>
          <p:cNvPr id="4" name="Slide Number Placeholder 3"/>
          <p:cNvSpPr>
            <a:spLocks noGrp="1"/>
          </p:cNvSpPr>
          <p:nvPr>
            <p:ph type="sldNum" sz="quarter" idx="5"/>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23669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Entropia </a:t>
                </a:r>
                <a:r>
                  <a:rPr lang="en-US" dirty="0" err="1"/>
                  <a:t>masoara</a:t>
                </a:r>
                <a:r>
                  <a:rPr lang="en-US" dirty="0"/>
                  <a:t> </a:t>
                </a:r>
                <a:r>
                  <a:rPr lang="en-US" dirty="0" err="1"/>
                  <a:t>incertitudinea</a:t>
                </a:r>
                <a:r>
                  <a:rPr lang="en-US" dirty="0"/>
                  <a:t> </a:t>
                </a:r>
                <a:r>
                  <a:rPr lang="en-US" dirty="0" err="1"/>
                  <a:t>dintr</a:t>
                </a:r>
                <a:r>
                  <a:rPr lang="en-US" dirty="0"/>
                  <a:t>-un </a:t>
                </a:r>
                <a:r>
                  <a:rPr lang="en-US" dirty="0" err="1"/>
                  <a:t>sistem</a:t>
                </a:r>
                <a:r>
                  <a:rPr lang="en-US" dirty="0"/>
                  <a:t>. (</a:t>
                </a:r>
                <a:r>
                  <a:rPr lang="en-US" dirty="0" err="1"/>
                  <a:t>sau</a:t>
                </a:r>
                <a:r>
                  <a:rPr lang="en-US" dirty="0"/>
                  <a:t> </a:t>
                </a:r>
                <a:r>
                  <a:rPr lang="en-US" dirty="0" err="1"/>
                  <a:t>gradul</a:t>
                </a:r>
                <a:r>
                  <a:rPr lang="en-US" dirty="0"/>
                  <a:t> de </a:t>
                </a:r>
                <a:r>
                  <a:rPr lang="en-US" dirty="0" err="1"/>
                  <a:t>informatie</a:t>
                </a:r>
                <a:r>
                  <a:rPr lang="en-US" dirty="0"/>
                  <a:t> </a:t>
                </a:r>
                <a:r>
                  <a:rPr lang="en-US" dirty="0" err="1"/>
                  <a:t>pe</a:t>
                </a:r>
                <a:r>
                  <a:rPr lang="en-US" dirty="0"/>
                  <a:t> care-l am </a:t>
                </a:r>
                <a:r>
                  <a:rPr lang="en-US" dirty="0" err="1"/>
                  <a:t>despre</a:t>
                </a:r>
                <a:r>
                  <a:rPr lang="en-US" dirty="0"/>
                  <a:t> </a:t>
                </a:r>
                <a:r>
                  <a:rPr lang="en-US" dirty="0" err="1"/>
                  <a:t>sistem</a:t>
                </a:r>
                <a:r>
                  <a:rPr lang="en-US" dirty="0"/>
                  <a:t>)</a:t>
                </a:r>
              </a:p>
              <a:p>
                <a:r>
                  <a:rPr lang="en-US" dirty="0"/>
                  <a:t>Un </a:t>
                </a:r>
                <a:r>
                  <a:rPr lang="en-US" dirty="0" err="1"/>
                  <a:t>sistem</a:t>
                </a:r>
                <a:r>
                  <a:rPr lang="en-US" dirty="0"/>
                  <a:t> </a:t>
                </a:r>
                <a:r>
                  <a:rPr lang="en-US" dirty="0" err="1"/>
                  <a:t>poate</a:t>
                </a:r>
                <a:r>
                  <a:rPr lang="en-US" dirty="0"/>
                  <a:t> fi in </a:t>
                </a:r>
                <a:r>
                  <a:rPr lang="en-US" dirty="0" err="1"/>
                  <a:t>mai</a:t>
                </a:r>
                <a:r>
                  <a:rPr lang="en-US" dirty="0"/>
                  <a:t> </a:t>
                </a:r>
                <a:r>
                  <a:rPr lang="en-US" dirty="0" err="1"/>
                  <a:t>multe</a:t>
                </a:r>
                <a:r>
                  <a:rPr lang="en-US" dirty="0"/>
                  <a:t> </a:t>
                </a:r>
                <a:r>
                  <a:rPr lang="en-US" dirty="0" err="1"/>
                  <a:t>stari</a:t>
                </a:r>
                <a:r>
                  <a:rPr lang="en-US" dirty="0"/>
                  <a:t>. </a:t>
                </a:r>
                <a:r>
                  <a:rPr lang="en-US" dirty="0" err="1"/>
                  <a:t>Cand</a:t>
                </a:r>
                <a:r>
                  <a:rPr lang="en-US" dirty="0"/>
                  <a:t> </a:t>
                </a:r>
                <a:r>
                  <a:rPr lang="en-US" dirty="0" err="1"/>
                  <a:t>probabiltiatea</a:t>
                </a:r>
                <a:r>
                  <a:rPr lang="en-US" dirty="0"/>
                  <a:t> </a:t>
                </a:r>
                <a:r>
                  <a:rPr lang="en-US" dirty="0" err="1"/>
                  <a:t>pentru</a:t>
                </a:r>
                <a:r>
                  <a:rPr lang="en-US" dirty="0"/>
                  <a:t> </a:t>
                </a:r>
                <a:r>
                  <a:rPr lang="en-US" dirty="0" err="1"/>
                  <a:t>orice</a:t>
                </a:r>
                <a:r>
                  <a:rPr lang="en-US" dirty="0"/>
                  <a:t> stare </a:t>
                </a:r>
                <a:r>
                  <a:rPr lang="en-US" dirty="0" err="1"/>
                  <a:t>este</a:t>
                </a:r>
                <a:r>
                  <a:rPr lang="en-US" dirty="0"/>
                  <a:t> </a:t>
                </a:r>
                <a:r>
                  <a:rPr lang="en-US" dirty="0" err="1"/>
                  <a:t>egala</a:t>
                </a:r>
                <a:r>
                  <a:rPr lang="en-US" dirty="0"/>
                  <a:t>, </a:t>
                </a:r>
                <a:r>
                  <a:rPr lang="en-US" dirty="0" err="1"/>
                  <a:t>atunci</a:t>
                </a:r>
                <a:r>
                  <a:rPr lang="en-US" dirty="0"/>
                  <a:t> </a:t>
                </a:r>
                <a:r>
                  <a:rPr lang="en-US" dirty="0" err="1"/>
                  <a:t>entropia</a:t>
                </a:r>
                <a:r>
                  <a:rPr lang="en-US" dirty="0"/>
                  <a:t> </a:t>
                </a:r>
                <a:r>
                  <a:rPr lang="en-US" dirty="0" err="1"/>
                  <a:t>este</a:t>
                </a:r>
                <a:r>
                  <a:rPr lang="en-US" dirty="0"/>
                  <a:t> mare. </a:t>
                </a:r>
                <a:r>
                  <a:rPr lang="en-US" dirty="0" err="1"/>
                  <a:t>Cand</a:t>
                </a:r>
                <a:r>
                  <a:rPr lang="en-US" dirty="0"/>
                  <a:t> </a:t>
                </a:r>
                <a:r>
                  <a:rPr lang="en-US" dirty="0" err="1"/>
                  <a:t>stiu</a:t>
                </a:r>
                <a:r>
                  <a:rPr lang="en-US" dirty="0"/>
                  <a:t> </a:t>
                </a:r>
                <a:r>
                  <a:rPr lang="en-US" dirty="0" err="1"/>
                  <a:t>raspunsul</a:t>
                </a:r>
                <a:r>
                  <a:rPr lang="en-US" dirty="0"/>
                  <a:t>, </a:t>
                </a:r>
                <a:r>
                  <a:rPr lang="en-US" dirty="0" err="1"/>
                  <a:t>entropia</a:t>
                </a:r>
                <a:r>
                  <a:rPr lang="en-US" dirty="0"/>
                  <a:t> </a:t>
                </a:r>
                <a:r>
                  <a:rPr lang="en-US" dirty="0" err="1"/>
                  <a:t>este</a:t>
                </a:r>
                <a:r>
                  <a:rPr lang="en-US" dirty="0"/>
                  <a:t> mica</a:t>
                </a:r>
              </a:p>
              <a:p>
                <a:endParaRPr lang="en-US" dirty="0"/>
              </a:p>
              <a:p>
                <a:r>
                  <a:rPr lang="en-US" dirty="0"/>
                  <a:t>In </a:t>
                </a:r>
                <a:r>
                  <a:rPr lang="en-US" dirty="0" err="1"/>
                  <a:t>cazul</a:t>
                </a:r>
                <a:r>
                  <a:rPr lang="en-US" dirty="0"/>
                  <a:t> in care </a:t>
                </a:r>
                <a:r>
                  <a:rPr lang="en-US" dirty="0" err="1"/>
                  <a:t>avem</a:t>
                </a:r>
                <a:r>
                  <a:rPr lang="en-US" dirty="0"/>
                  <a:t> o </a:t>
                </a:r>
                <a:r>
                  <a:rPr lang="en-US" dirty="0" err="1"/>
                  <a:t>moneda</a:t>
                </a:r>
                <a:r>
                  <a:rPr lang="en-US" dirty="0"/>
                  <a:t> </a:t>
                </a:r>
                <a:r>
                  <a:rPr lang="en-US" dirty="0" err="1"/>
                  <a:t>si</a:t>
                </a:r>
                <a:r>
                  <a:rPr lang="en-US" dirty="0"/>
                  <a:t> </a:t>
                </a:r>
                <a:r>
                  <a:rPr lang="en-US" dirty="0" err="1"/>
                  <a:t>fiecare</a:t>
                </a:r>
                <a:r>
                  <a:rPr lang="en-US" dirty="0"/>
                  <a:t> fata are </a:t>
                </a:r>
                <a:r>
                  <a:rPr lang="en-US" dirty="0" err="1"/>
                  <a:t>probabiltiate</a:t>
                </a:r>
                <a:r>
                  <a:rPr lang="en-US" dirty="0"/>
                  <a:t> </a:t>
                </a:r>
                <a:r>
                  <a:rPr lang="en-US" dirty="0" err="1"/>
                  <a:t>egala</a:t>
                </a:r>
                <a:r>
                  <a:rPr lang="en-US" dirty="0"/>
                  <a:t>, 0.5, </a:t>
                </a:r>
                <a:r>
                  <a:rPr lang="en-US" dirty="0" err="1"/>
                  <a:t>atunci</a:t>
                </a:r>
                <a:r>
                  <a:rPr lang="en-US" dirty="0"/>
                  <a:t> </a:t>
                </a:r>
                <a:r>
                  <a:rPr lang="en-US" dirty="0" err="1"/>
                  <a:t>voi</a:t>
                </a:r>
                <a:r>
                  <a:rPr lang="en-US" dirty="0"/>
                  <a:t> </a:t>
                </a:r>
                <a:r>
                  <a:rPr lang="en-US" dirty="0" err="1"/>
                  <a:t>spune</a:t>
                </a:r>
                <a:r>
                  <a:rPr lang="en-US" dirty="0"/>
                  <a:t> ca </a:t>
                </a:r>
                <a:r>
                  <a:rPr lang="en-US" dirty="0" err="1"/>
                  <a:t>entropia</a:t>
                </a:r>
                <a:r>
                  <a:rPr lang="en-US" dirty="0"/>
                  <a:t> </a:t>
                </a:r>
                <a:r>
                  <a:rPr lang="en-US" dirty="0" err="1"/>
                  <a:t>este</a:t>
                </a:r>
                <a:r>
                  <a:rPr lang="en-US" dirty="0"/>
                  <a:t> maxima (</a:t>
                </a:r>
                <a:r>
                  <a:rPr lang="en-US" dirty="0" err="1"/>
                  <a:t>pentru</a:t>
                </a:r>
                <a:r>
                  <a:rPr lang="en-US" dirty="0"/>
                  <a:t> </a:t>
                </a:r>
                <a:r>
                  <a:rPr lang="en-US" dirty="0" err="1"/>
                  <a:t>sistemul</a:t>
                </a:r>
                <a:r>
                  <a:rPr lang="en-US" dirty="0"/>
                  <a:t> </a:t>
                </a:r>
                <a:r>
                  <a:rPr lang="en-US" dirty="0" err="1"/>
                  <a:t>respectiv</a:t>
                </a:r>
                <a:r>
                  <a:rPr lang="en-US" dirty="0"/>
                  <a:t>).</a:t>
                </a:r>
              </a:p>
              <a:p>
                <a:r>
                  <a:rPr lang="en-US" dirty="0" err="1"/>
                  <a:t>Cand</a:t>
                </a:r>
                <a:r>
                  <a:rPr lang="en-US" dirty="0"/>
                  <a:t> </a:t>
                </a:r>
                <a:r>
                  <a:rPr lang="en-US" dirty="0" err="1"/>
                  <a:t>probabiltiatea</a:t>
                </a:r>
                <a:r>
                  <a:rPr lang="en-US" dirty="0"/>
                  <a:t> </a:t>
                </a:r>
                <a:r>
                  <a:rPr lang="en-US" dirty="0" err="1"/>
                  <a:t>unei</a:t>
                </a:r>
                <a:r>
                  <a:rPr lang="en-US" dirty="0"/>
                  <a:t> fete </a:t>
                </a:r>
                <a:r>
                  <a:rPr lang="en-US" dirty="0" err="1"/>
                  <a:t>este</a:t>
                </a:r>
                <a:r>
                  <a:rPr lang="en-US" dirty="0"/>
                  <a:t> </a:t>
                </a:r>
                <a:r>
                  <a:rPr lang="en-US" dirty="0" err="1"/>
                  <a:t>mai</a:t>
                </a:r>
                <a:r>
                  <a:rPr lang="en-US" dirty="0"/>
                  <a:t> mare, </a:t>
                </a:r>
                <a:r>
                  <a:rPr lang="en-US" dirty="0" err="1"/>
                  <a:t>adica</a:t>
                </a:r>
                <a:r>
                  <a:rPr lang="en-US" dirty="0"/>
                  <a:t> pot </a:t>
                </a:r>
                <a:r>
                  <a:rPr lang="en-US" dirty="0" err="1"/>
                  <a:t>aproxima</a:t>
                </a:r>
                <a:r>
                  <a:rPr lang="en-US" dirty="0"/>
                  <a:t> </a:t>
                </a:r>
                <a:r>
                  <a:rPr lang="en-US" dirty="0" err="1"/>
                  <a:t>mai</a:t>
                </a:r>
                <a:r>
                  <a:rPr lang="en-US" dirty="0"/>
                  <a:t> bine </a:t>
                </a:r>
                <a:r>
                  <a:rPr lang="en-US" dirty="0" err="1"/>
                  <a:t>ce</a:t>
                </a:r>
                <a:r>
                  <a:rPr lang="en-US" dirty="0"/>
                  <a:t> fata </a:t>
                </a:r>
                <a:r>
                  <a:rPr lang="en-US" dirty="0" err="1"/>
                  <a:t>va</a:t>
                </a:r>
                <a:r>
                  <a:rPr lang="en-US" dirty="0"/>
                  <a:t> </a:t>
                </a:r>
                <a:r>
                  <a:rPr lang="en-US" dirty="0" err="1"/>
                  <a:t>cadea</a:t>
                </a:r>
                <a:r>
                  <a:rPr lang="en-US" dirty="0"/>
                  <a:t>, </a:t>
                </a:r>
                <a:r>
                  <a:rPr lang="en-US" dirty="0" err="1"/>
                  <a:t>atunci</a:t>
                </a:r>
                <a:r>
                  <a:rPr lang="en-US" dirty="0"/>
                  <a:t> </a:t>
                </a:r>
                <a:r>
                  <a:rPr lang="en-US" dirty="0" err="1"/>
                  <a:t>entropia</a:t>
                </a:r>
                <a:r>
                  <a:rPr lang="en-US" dirty="0"/>
                  <a:t> </a:t>
                </a:r>
                <a:r>
                  <a:rPr lang="en-US" dirty="0" err="1"/>
                  <a:t>este</a:t>
                </a:r>
                <a:r>
                  <a:rPr lang="en-US" dirty="0"/>
                  <a:t> </a:t>
                </a:r>
                <a:r>
                  <a:rPr lang="en-US" dirty="0" err="1"/>
                  <a:t>mai</a:t>
                </a:r>
                <a:r>
                  <a:rPr lang="en-US" dirty="0"/>
                  <a:t> mica.</a:t>
                </a:r>
              </a:p>
              <a:p>
                <a:endParaRPr lang="en-US" dirty="0"/>
              </a:p>
              <a:p>
                <a:r>
                  <a:rPr lang="en-US" dirty="0"/>
                  <a:t>Deci </a:t>
                </a:r>
                <a:r>
                  <a:rPr lang="en-US" dirty="0" err="1"/>
                  <a:t>cand</a:t>
                </a:r>
                <a:r>
                  <a:rPr lang="en-US" dirty="0"/>
                  <a:t> pot </a:t>
                </a:r>
                <a:r>
                  <a:rPr lang="en-US" dirty="0" err="1"/>
                  <a:t>anticipa</a:t>
                </a:r>
                <a:r>
                  <a:rPr lang="en-US" dirty="0"/>
                  <a:t> </a:t>
                </a:r>
                <a:r>
                  <a:rPr lang="en-US" dirty="0" err="1"/>
                  <a:t>rezutlatul</a:t>
                </a:r>
                <a:r>
                  <a:rPr lang="en-US" dirty="0"/>
                  <a:t>, </a:t>
                </a:r>
                <a:r>
                  <a:rPr lang="en-US" dirty="0" err="1"/>
                  <a:t>entropie</a:t>
                </a:r>
                <a:r>
                  <a:rPr lang="en-US" dirty="0"/>
                  <a:t> mica, </a:t>
                </a:r>
                <a:r>
                  <a:rPr lang="en-US" dirty="0" err="1"/>
                  <a:t>cand</a:t>
                </a:r>
                <a:r>
                  <a:rPr lang="en-US" dirty="0"/>
                  <a:t> nu pot, </a:t>
                </a:r>
                <a:r>
                  <a:rPr lang="en-US" dirty="0" err="1"/>
                  <a:t>entropie</a:t>
                </a:r>
                <a:r>
                  <a:rPr lang="en-US" dirty="0"/>
                  <a:t> mare</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Seamana</a:t>
                </a:r>
                <a:r>
                  <a:rPr lang="en-US" dirty="0"/>
                  <a:t> </a:t>
                </a:r>
                <a:r>
                  <a:rPr lang="en-US" dirty="0" err="1"/>
                  <a:t>foarte</a:t>
                </a:r>
                <a:r>
                  <a:rPr lang="en-US" dirty="0"/>
                  <a:t> </a:t>
                </a:r>
                <a:r>
                  <a:rPr lang="en-US" dirty="0" err="1"/>
                  <a:t>mult</a:t>
                </a:r>
                <a:r>
                  <a:rPr lang="en-US" dirty="0"/>
                  <a:t> cu formula </a:t>
                </a:r>
                <a:r>
                  <a:rPr lang="en-US" dirty="0" err="1"/>
                  <a:t>pentru</a:t>
                </a:r>
                <a:r>
                  <a:rPr lang="en-US" dirty="0"/>
                  <a:t> </a:t>
                </a:r>
                <a:r>
                  <a:rPr lang="en-US" dirty="0" err="1"/>
                  <a:t>entropie</a:t>
                </a:r>
                <a:r>
                  <a:rPr lang="en-US" dirty="0"/>
                  <a:t> –sum(p(x)log(p(x))</a:t>
                </a:r>
              </a:p>
              <a:p>
                <a:r>
                  <a:rPr lang="en-US" dirty="0"/>
                  <a:t>	http://web.mit.edu/16.unified/www/FALL/thermodynamics/notes/node56.html</a:t>
                </a:r>
              </a:p>
              <a:p>
                <a:r>
                  <a:rPr lang="en-US" dirty="0"/>
                  <a:t>	</a:t>
                </a:r>
              </a:p>
              <a:p>
                <a:r>
                  <a:rPr lang="en-US" dirty="0"/>
                  <a:t>	</a:t>
                </a:r>
                <a:r>
                  <a:rPr lang="en-US" dirty="0" err="1"/>
                  <a:t>Ideea</a:t>
                </a:r>
                <a:r>
                  <a:rPr lang="en-US" dirty="0"/>
                  <a:t> din </a:t>
                </a:r>
                <a:r>
                  <a:rPr lang="en-US" dirty="0" err="1"/>
                  <a:t>spatele</a:t>
                </a:r>
                <a:r>
                  <a:rPr lang="en-US" dirty="0"/>
                  <a:t> </a:t>
                </a:r>
                <a:r>
                  <a:rPr lang="en-US" dirty="0" err="1"/>
                  <a:t>formulei</a:t>
                </a:r>
                <a:r>
                  <a:rPr lang="en-US" dirty="0"/>
                  <a:t> e </a:t>
                </a:r>
                <a:r>
                  <a:rPr lang="en-US" dirty="0" err="1"/>
                  <a:t>simpla</a:t>
                </a:r>
                <a:r>
                  <a:rPr lang="en-US" dirty="0"/>
                  <a:t>. </a:t>
                </a:r>
                <a:r>
                  <a:rPr lang="en-US" dirty="0" err="1"/>
                  <a:t>Trebuie</a:t>
                </a:r>
                <a:r>
                  <a:rPr lang="en-US" dirty="0"/>
                  <a:t> o formula care </a:t>
                </a:r>
                <a:r>
                  <a:rPr lang="en-US" dirty="0" err="1"/>
                  <a:t>sa</a:t>
                </a:r>
                <a:r>
                  <a:rPr lang="en-US" dirty="0"/>
                  <a:t>-mi </a:t>
                </a:r>
                <a:r>
                  <a:rPr lang="en-US" dirty="0" err="1"/>
                  <a:t>spuna</a:t>
                </a:r>
                <a:r>
                  <a:rPr lang="en-US" dirty="0"/>
                  <a:t> cat de random e un </a:t>
                </a:r>
                <a:r>
                  <a:rPr lang="en-US" dirty="0" err="1"/>
                  <a:t>sistem</a:t>
                </a:r>
                <a:r>
                  <a:rPr lang="en-US" dirty="0"/>
                  <a:t>,</a:t>
                </a:r>
                <a:r>
                  <a:rPr lang="en-US" baseline="0" dirty="0"/>
                  <a:t> </a:t>
                </a:r>
                <a:r>
                  <a:rPr lang="en-US" baseline="0" dirty="0" err="1"/>
                  <a:t>bazat</a:t>
                </a:r>
                <a:r>
                  <a:rPr lang="en-US" baseline="0" dirty="0"/>
                  <a:t> </a:t>
                </a:r>
                <a:r>
                  <a:rPr lang="en-US" baseline="0" dirty="0" err="1"/>
                  <a:t>doar</a:t>
                </a:r>
                <a:r>
                  <a:rPr lang="en-US" baseline="0" dirty="0"/>
                  <a:t> </a:t>
                </a:r>
                <a:r>
                  <a:rPr lang="en-US" baseline="0" dirty="0" err="1"/>
                  <a:t>pe</a:t>
                </a:r>
                <a:r>
                  <a:rPr lang="en-US" baseline="0" dirty="0"/>
                  <a:t> </a:t>
                </a:r>
                <a:r>
                  <a:rPr lang="en-US" baseline="0" dirty="0" err="1"/>
                  <a:t>probabilitatile</a:t>
                </a:r>
                <a:r>
                  <a:rPr lang="en-US" baseline="0" dirty="0"/>
                  <a:t> </a:t>
                </a:r>
                <a:r>
                  <a:rPr lang="en-US" baseline="0" dirty="0" err="1"/>
                  <a:t>microelementelor</a:t>
                </a:r>
                <a:r>
                  <a:rPr lang="en-US" baseline="0" dirty="0"/>
                  <a:t> din system.</a:t>
                </a:r>
              </a:p>
              <a:p>
                <a:r>
                  <a:rPr lang="en-US" baseline="0" dirty="0"/>
                  <a:t>	</a:t>
                </a:r>
              </a:p>
              <a:p>
                <a:r>
                  <a:rPr lang="en-US" baseline="0" dirty="0"/>
                  <a:t>	Media </a:t>
                </a:r>
                <a:r>
                  <a:rPr lang="en-US" baseline="0" dirty="0" err="1"/>
                  <a:t>unei</a:t>
                </a:r>
                <a:r>
                  <a:rPr lang="en-US" baseline="0" dirty="0"/>
                  <a:t> </a:t>
                </a:r>
                <a:r>
                  <a:rPr lang="en-US" baseline="0" dirty="0" err="1"/>
                  <a:t>functii</a:t>
                </a:r>
                <a:r>
                  <a:rPr lang="en-US" baseline="0" dirty="0"/>
                  <a:t> f, </a:t>
                </a:r>
                <a:r>
                  <a:rPr lang="en-US" baseline="0" dirty="0" err="1"/>
                  <a:t>pe</a:t>
                </a:r>
                <a:r>
                  <a:rPr lang="en-US" baseline="0" dirty="0"/>
                  <a:t> </a:t>
                </a:r>
                <a:r>
                  <a:rPr lang="en-US" baseline="0" dirty="0" err="1"/>
                  <a:t>toate</a:t>
                </a:r>
                <a:r>
                  <a:rPr lang="en-US" baseline="0" dirty="0"/>
                  <a:t> </a:t>
                </a:r>
                <a:r>
                  <a:rPr lang="en-US" baseline="0" dirty="0" err="1"/>
                  <a:t>microstarile</a:t>
                </a:r>
                <a:r>
                  <a:rPr lang="en-US" baseline="0" dirty="0"/>
                  <a:t> </a:t>
                </a:r>
                <a:r>
                  <a:rPr lang="en-US" baseline="0" dirty="0" err="1"/>
                  <a:t>este</a:t>
                </a:r>
                <a:endParaRPr lang="en-US" baseline="0" dirty="0"/>
              </a:p>
              <a:p>
                <a:r>
                  <a:rPr lang="en-US" baseline="0" dirty="0"/>
                  <a:t>		</a:t>
                </a:r>
                <a14:m>
                  <m:oMath xmlns:m="http://schemas.openxmlformats.org/officeDocument/2006/math">
                    <m:nary>
                      <m:naryPr>
                        <m:chr m:val="∑"/>
                        <m:supHide m:val="on"/>
                        <m:ctrlPr>
                          <a:rPr lang="en-US" b="0" i="1" baseline="0" smtClean="0">
                            <a:latin typeface="Cambria Math" panose="02040503050406030204" pitchFamily="18" charset="0"/>
                          </a:rPr>
                        </m:ctrlPr>
                      </m:naryPr>
                      <m:sub>
                        <m:r>
                          <a:rPr lang="en-US" b="0" i="1" baseline="0" smtClean="0">
                            <a:latin typeface="Cambria Math" panose="02040503050406030204" pitchFamily="18" charset="0"/>
                          </a:rPr>
                          <m:t>𝑖</m:t>
                        </m:r>
                      </m:sub>
                      <m:sup/>
                      <m:e>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𝑖</m:t>
                            </m:r>
                          </m:sub>
                        </m:sSub>
                        <m:r>
                          <a:rPr lang="en-US" b="0" i="1" baseline="0" smtClean="0">
                            <a:latin typeface="Cambria Math" panose="02040503050406030204" pitchFamily="18" charset="0"/>
                          </a:rPr>
                          <m:t>𝑓</m:t>
                        </m:r>
                        <m:r>
                          <a:rPr lang="en-US" b="0" i="1" baseline="0" smtClean="0">
                            <a:latin typeface="Cambria Math" panose="02040503050406030204" pitchFamily="18" charset="0"/>
                          </a:rPr>
                          <m:t>(</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𝑝</m:t>
                            </m:r>
                          </m:e>
                          <m:sub>
                            <m:r>
                              <a:rPr lang="en-US" b="0" i="1" baseline="0" smtClean="0">
                                <a:latin typeface="Cambria Math" panose="02040503050406030204" pitchFamily="18" charset="0"/>
                              </a:rPr>
                              <m:t>𝑖</m:t>
                            </m:r>
                          </m:sub>
                        </m:sSub>
                        <m:r>
                          <a:rPr lang="en-US" b="0" i="1" baseline="0" smtClean="0">
                            <a:latin typeface="Cambria Math" panose="02040503050406030204" pitchFamily="18" charset="0"/>
                          </a:rPr>
                          <m:t>)</m:t>
                        </m:r>
                      </m:e>
                    </m:nary>
                  </m:oMath>
                </a14:m>
                <a:r>
                  <a:rPr lang="en-US" dirty="0"/>
                  <a:t>, </a:t>
                </a:r>
                <a:r>
                  <a:rPr lang="en-US" dirty="0" err="1"/>
                  <a:t>unde</a:t>
                </a:r>
                <a:r>
                  <a:rPr lang="en-US" dirty="0"/>
                  <a:t> f </a:t>
                </a:r>
                <a:r>
                  <a:rPr lang="en-US" dirty="0" err="1"/>
                  <a:t>treubie</a:t>
                </a:r>
                <a:r>
                  <a:rPr lang="en-US" dirty="0"/>
                  <a:t> </a:t>
                </a:r>
                <a:r>
                  <a:rPr lang="en-US" dirty="0" err="1"/>
                  <a:t>sa</a:t>
                </a:r>
                <a:r>
                  <a:rPr lang="en-US" dirty="0"/>
                  <a:t> o aflame</a:t>
                </a:r>
              </a:p>
              <a:p>
                <a:endParaRPr lang="en-US" dirty="0"/>
              </a:p>
              <a:p>
                <a:r>
                  <a:rPr lang="en-US" dirty="0"/>
                  <a:t>	Ca f </a:t>
                </a:r>
                <a:r>
                  <a:rPr lang="en-US" dirty="0" err="1"/>
                  <a:t>sa</a:t>
                </a:r>
                <a:r>
                  <a:rPr lang="en-US" dirty="0"/>
                  <a:t> </a:t>
                </a:r>
                <a:r>
                  <a:rPr lang="en-US" dirty="0" err="1"/>
                  <a:t>respecte</a:t>
                </a:r>
                <a:r>
                  <a:rPr lang="en-US" dirty="0"/>
                  <a:t> </a:t>
                </a:r>
                <a:r>
                  <a:rPr lang="en-US" dirty="0" err="1"/>
                  <a:t>conditia</a:t>
                </a:r>
                <a:r>
                  <a:rPr lang="en-US" dirty="0"/>
                  <a:t> ca f(a)+f(b)=f(</a:t>
                </a:r>
                <a:r>
                  <a:rPr lang="en-US" dirty="0" err="1"/>
                  <a:t>a+b</a:t>
                </a:r>
                <a:r>
                  <a:rPr lang="en-US" dirty="0"/>
                  <a:t>),</a:t>
                </a:r>
                <a:r>
                  <a:rPr lang="en-US" baseline="0" dirty="0"/>
                  <a:t> </a:t>
                </a:r>
                <a:r>
                  <a:rPr lang="en-US" baseline="0" dirty="0" err="1"/>
                  <a:t>alegem</a:t>
                </a:r>
                <a:r>
                  <a:rPr lang="en-US" baseline="0" dirty="0"/>
                  <a:t> ln</a:t>
                </a:r>
              </a:p>
              <a:p>
                <a:r>
                  <a:rPr lang="en-US" baseline="0" dirty="0"/>
                  <a:t>		</a:t>
                </a:r>
              </a:p>
              <a:p>
                <a:r>
                  <a:rPr lang="en-US" baseline="0" dirty="0"/>
                  <a:t>	</a:t>
                </a:r>
                <a:r>
                  <a:rPr lang="en-US" baseline="0" dirty="0" err="1"/>
                  <a:t>mai</a:t>
                </a:r>
                <a:r>
                  <a:rPr lang="en-US" baseline="0" dirty="0"/>
                  <a:t> </a:t>
                </a:r>
                <a:r>
                  <a:rPr lang="en-US" baseline="0" dirty="0" err="1"/>
                  <a:t>alegem</a:t>
                </a:r>
                <a:r>
                  <a:rPr lang="en-US" baseline="0" dirty="0"/>
                  <a:t> </a:t>
                </a:r>
                <a:r>
                  <a:rPr lang="en-US" baseline="0" dirty="0" err="1"/>
                  <a:t>si</a:t>
                </a:r>
                <a:r>
                  <a:rPr lang="en-US" baseline="0" dirty="0"/>
                  <a:t> o </a:t>
                </a:r>
                <a:r>
                  <a:rPr lang="en-US" baseline="0" dirty="0" err="1"/>
                  <a:t>cosntanta</a:t>
                </a:r>
                <a:r>
                  <a:rPr lang="en-US" baseline="0" dirty="0"/>
                  <a:t> </a:t>
                </a:r>
                <a:r>
                  <a:rPr lang="en-US" baseline="0" dirty="0" err="1"/>
                  <a:t>astfel</a:t>
                </a:r>
                <a:r>
                  <a:rPr lang="en-US" baseline="0" dirty="0"/>
                  <a:t> </a:t>
                </a:r>
                <a:r>
                  <a:rPr lang="en-US" baseline="0" dirty="0" err="1"/>
                  <a:t>incat</a:t>
                </a:r>
                <a:r>
                  <a:rPr lang="en-US" baseline="0" dirty="0"/>
                  <a:t> </a:t>
                </a:r>
                <a:r>
                  <a:rPr lang="en-US" baseline="0" dirty="0" err="1"/>
                  <a:t>entropia</a:t>
                </a:r>
                <a:r>
                  <a:rPr lang="en-US" baseline="0" dirty="0"/>
                  <a:t> </a:t>
                </a:r>
                <a:r>
                  <a:rPr lang="en-US" baseline="0" dirty="0" err="1"/>
                  <a:t>sa</a:t>
                </a:r>
                <a:r>
                  <a:rPr lang="en-US" baseline="0" dirty="0"/>
                  <a:t> fie </a:t>
                </a:r>
                <a:r>
                  <a:rPr lang="en-US" baseline="0" dirty="0" err="1"/>
                  <a:t>pozitiva</a:t>
                </a:r>
                <a:endParaRPr lang="en-US" dirty="0"/>
              </a:p>
            </p:txBody>
          </p:sp>
        </mc:Choice>
        <mc:Fallback xmlns="">
          <p:sp>
            <p:nvSpPr>
              <p:cNvPr id="3" name="Notes Placeholder 2"/>
              <p:cNvSpPr>
                <a:spLocks noGrp="1"/>
              </p:cNvSpPr>
              <p:nvPr>
                <p:ph type="body" idx="1"/>
              </p:nvPr>
            </p:nvSpPr>
            <p:spPr/>
            <p:txBody>
              <a:bodyPr/>
              <a:lstStyle/>
              <a:p>
                <a:r>
                  <a:rPr lang="en-US" dirty="0" smtClean="0"/>
                  <a:t>Entropia </a:t>
                </a:r>
                <a:r>
                  <a:rPr lang="en-US" dirty="0" err="1" smtClean="0"/>
                  <a:t>masoara</a:t>
                </a:r>
                <a:r>
                  <a:rPr lang="en-US" dirty="0" smtClean="0"/>
                  <a:t> </a:t>
                </a:r>
                <a:r>
                  <a:rPr lang="en-US" dirty="0" err="1" smtClean="0"/>
                  <a:t>incertitudinea</a:t>
                </a:r>
                <a:r>
                  <a:rPr lang="en-US" dirty="0" smtClean="0"/>
                  <a:t> </a:t>
                </a:r>
                <a:r>
                  <a:rPr lang="en-US" dirty="0" err="1" smtClean="0"/>
                  <a:t>dintr</a:t>
                </a:r>
                <a:r>
                  <a:rPr lang="en-US" dirty="0" smtClean="0"/>
                  <a:t>-un </a:t>
                </a:r>
                <a:r>
                  <a:rPr lang="en-US" dirty="0" err="1" smtClean="0"/>
                  <a:t>sistem</a:t>
                </a:r>
                <a:r>
                  <a:rPr lang="en-US" dirty="0" smtClean="0"/>
                  <a:t>. (</a:t>
                </a:r>
                <a:r>
                  <a:rPr lang="en-US" dirty="0" err="1" smtClean="0"/>
                  <a:t>sau</a:t>
                </a:r>
                <a:r>
                  <a:rPr lang="en-US" dirty="0" smtClean="0"/>
                  <a:t> </a:t>
                </a:r>
                <a:r>
                  <a:rPr lang="en-US" dirty="0" err="1" smtClean="0"/>
                  <a:t>gradul</a:t>
                </a:r>
                <a:r>
                  <a:rPr lang="en-US" dirty="0" smtClean="0"/>
                  <a:t> de </a:t>
                </a:r>
                <a:r>
                  <a:rPr lang="en-US" dirty="0" err="1" smtClean="0"/>
                  <a:t>informatie</a:t>
                </a:r>
                <a:r>
                  <a:rPr lang="en-US" dirty="0" smtClean="0"/>
                  <a:t> </a:t>
                </a:r>
                <a:r>
                  <a:rPr lang="en-US" dirty="0" err="1" smtClean="0"/>
                  <a:t>pe</a:t>
                </a:r>
                <a:r>
                  <a:rPr lang="en-US" dirty="0" smtClean="0"/>
                  <a:t> care-l am </a:t>
                </a:r>
                <a:r>
                  <a:rPr lang="en-US" dirty="0" err="1" smtClean="0"/>
                  <a:t>despre</a:t>
                </a:r>
                <a:r>
                  <a:rPr lang="en-US" dirty="0" smtClean="0"/>
                  <a:t> </a:t>
                </a:r>
                <a:r>
                  <a:rPr lang="en-US" dirty="0" err="1" smtClean="0"/>
                  <a:t>sistem</a:t>
                </a:r>
                <a:r>
                  <a:rPr lang="en-US" dirty="0" smtClean="0"/>
                  <a:t>)</a:t>
                </a:r>
              </a:p>
              <a:p>
                <a:r>
                  <a:rPr lang="en-US" dirty="0" smtClean="0"/>
                  <a:t>Un </a:t>
                </a:r>
                <a:r>
                  <a:rPr lang="en-US" dirty="0" err="1" smtClean="0"/>
                  <a:t>sistem</a:t>
                </a:r>
                <a:r>
                  <a:rPr lang="en-US" dirty="0" smtClean="0"/>
                  <a:t> </a:t>
                </a:r>
                <a:r>
                  <a:rPr lang="en-US" dirty="0" err="1" smtClean="0"/>
                  <a:t>poate</a:t>
                </a:r>
                <a:r>
                  <a:rPr lang="en-US" dirty="0" smtClean="0"/>
                  <a:t> fi in </a:t>
                </a:r>
                <a:r>
                  <a:rPr lang="en-US" dirty="0" err="1" smtClean="0"/>
                  <a:t>mai</a:t>
                </a:r>
                <a:r>
                  <a:rPr lang="en-US" dirty="0" smtClean="0"/>
                  <a:t> </a:t>
                </a:r>
                <a:r>
                  <a:rPr lang="en-US" dirty="0" err="1" smtClean="0"/>
                  <a:t>multe</a:t>
                </a:r>
                <a:r>
                  <a:rPr lang="en-US" dirty="0" smtClean="0"/>
                  <a:t> </a:t>
                </a:r>
                <a:r>
                  <a:rPr lang="en-US" dirty="0" err="1" smtClean="0"/>
                  <a:t>stari</a:t>
                </a:r>
                <a:r>
                  <a:rPr lang="en-US" dirty="0" smtClean="0"/>
                  <a:t>. </a:t>
                </a:r>
                <a:r>
                  <a:rPr lang="en-US" dirty="0" err="1" smtClean="0"/>
                  <a:t>Cand</a:t>
                </a:r>
                <a:r>
                  <a:rPr lang="en-US" dirty="0" smtClean="0"/>
                  <a:t> </a:t>
                </a:r>
                <a:r>
                  <a:rPr lang="en-US" dirty="0" err="1" smtClean="0"/>
                  <a:t>probabiltiatea</a:t>
                </a:r>
                <a:r>
                  <a:rPr lang="en-US" dirty="0" smtClean="0"/>
                  <a:t> </a:t>
                </a:r>
                <a:r>
                  <a:rPr lang="en-US" dirty="0" err="1" smtClean="0"/>
                  <a:t>pentru</a:t>
                </a:r>
                <a:r>
                  <a:rPr lang="en-US" dirty="0" smtClean="0"/>
                  <a:t> </a:t>
                </a:r>
                <a:r>
                  <a:rPr lang="en-US" dirty="0" err="1" smtClean="0"/>
                  <a:t>orice</a:t>
                </a:r>
                <a:r>
                  <a:rPr lang="en-US" dirty="0" smtClean="0"/>
                  <a:t> stare </a:t>
                </a:r>
                <a:r>
                  <a:rPr lang="en-US" dirty="0" err="1" smtClean="0"/>
                  <a:t>este</a:t>
                </a:r>
                <a:r>
                  <a:rPr lang="en-US" dirty="0" smtClean="0"/>
                  <a:t> </a:t>
                </a:r>
                <a:r>
                  <a:rPr lang="en-US" dirty="0" err="1" smtClean="0"/>
                  <a:t>egala</a:t>
                </a:r>
                <a:r>
                  <a:rPr lang="en-US" dirty="0" smtClean="0"/>
                  <a:t>, </a:t>
                </a:r>
                <a:r>
                  <a:rPr lang="en-US" dirty="0" err="1" smtClean="0"/>
                  <a:t>atunci</a:t>
                </a:r>
                <a:r>
                  <a:rPr lang="en-US" dirty="0" smtClean="0"/>
                  <a:t> </a:t>
                </a:r>
                <a:r>
                  <a:rPr lang="en-US" dirty="0" err="1" smtClean="0"/>
                  <a:t>entropia</a:t>
                </a:r>
                <a:r>
                  <a:rPr lang="en-US" dirty="0" smtClean="0"/>
                  <a:t> </a:t>
                </a:r>
                <a:r>
                  <a:rPr lang="en-US" dirty="0" err="1" smtClean="0"/>
                  <a:t>este</a:t>
                </a:r>
                <a:r>
                  <a:rPr lang="en-US" dirty="0" smtClean="0"/>
                  <a:t> mare. </a:t>
                </a:r>
                <a:r>
                  <a:rPr lang="en-US" dirty="0" err="1" smtClean="0"/>
                  <a:t>Cand</a:t>
                </a:r>
                <a:r>
                  <a:rPr lang="en-US" dirty="0" smtClean="0"/>
                  <a:t> </a:t>
                </a:r>
                <a:r>
                  <a:rPr lang="en-US" dirty="0" err="1" smtClean="0"/>
                  <a:t>stiu</a:t>
                </a:r>
                <a:r>
                  <a:rPr lang="en-US" dirty="0" smtClean="0"/>
                  <a:t> </a:t>
                </a:r>
                <a:r>
                  <a:rPr lang="en-US" dirty="0" err="1" smtClean="0"/>
                  <a:t>raspunsul</a:t>
                </a:r>
                <a:r>
                  <a:rPr lang="en-US" dirty="0" smtClean="0"/>
                  <a:t>, </a:t>
                </a:r>
                <a:r>
                  <a:rPr lang="en-US" dirty="0" err="1" smtClean="0"/>
                  <a:t>entropia</a:t>
                </a:r>
                <a:r>
                  <a:rPr lang="en-US" dirty="0" smtClean="0"/>
                  <a:t> </a:t>
                </a:r>
                <a:r>
                  <a:rPr lang="en-US" dirty="0" err="1" smtClean="0"/>
                  <a:t>este</a:t>
                </a:r>
                <a:r>
                  <a:rPr lang="en-US" dirty="0" smtClean="0"/>
                  <a:t> mica</a:t>
                </a:r>
              </a:p>
              <a:p>
                <a:endParaRPr lang="en-US" dirty="0" smtClean="0"/>
              </a:p>
              <a:p>
                <a:r>
                  <a:rPr lang="en-US" dirty="0" smtClean="0"/>
                  <a:t>In </a:t>
                </a:r>
                <a:r>
                  <a:rPr lang="en-US" dirty="0" err="1" smtClean="0"/>
                  <a:t>cazul</a:t>
                </a:r>
                <a:r>
                  <a:rPr lang="en-US" dirty="0" smtClean="0"/>
                  <a:t> in care </a:t>
                </a:r>
                <a:r>
                  <a:rPr lang="en-US" dirty="0" err="1" smtClean="0"/>
                  <a:t>avem</a:t>
                </a:r>
                <a:r>
                  <a:rPr lang="en-US" dirty="0" smtClean="0"/>
                  <a:t> o </a:t>
                </a:r>
                <a:r>
                  <a:rPr lang="en-US" dirty="0" err="1" smtClean="0"/>
                  <a:t>moneda</a:t>
                </a:r>
                <a:r>
                  <a:rPr lang="en-US" dirty="0" smtClean="0"/>
                  <a:t> </a:t>
                </a:r>
                <a:r>
                  <a:rPr lang="en-US" dirty="0" err="1" smtClean="0"/>
                  <a:t>si</a:t>
                </a:r>
                <a:r>
                  <a:rPr lang="en-US" dirty="0" smtClean="0"/>
                  <a:t> </a:t>
                </a:r>
                <a:r>
                  <a:rPr lang="en-US" dirty="0" err="1" smtClean="0"/>
                  <a:t>fiecare</a:t>
                </a:r>
                <a:r>
                  <a:rPr lang="en-US" dirty="0" smtClean="0"/>
                  <a:t> fata are </a:t>
                </a:r>
                <a:r>
                  <a:rPr lang="en-US" dirty="0" err="1" smtClean="0"/>
                  <a:t>probabiltiate</a:t>
                </a:r>
                <a:r>
                  <a:rPr lang="en-US" dirty="0" smtClean="0"/>
                  <a:t> </a:t>
                </a:r>
                <a:r>
                  <a:rPr lang="en-US" dirty="0" err="1" smtClean="0"/>
                  <a:t>egala</a:t>
                </a:r>
                <a:r>
                  <a:rPr lang="en-US" dirty="0" smtClean="0"/>
                  <a:t>, 0.5, </a:t>
                </a:r>
                <a:r>
                  <a:rPr lang="en-US" dirty="0" err="1" smtClean="0"/>
                  <a:t>atunci</a:t>
                </a:r>
                <a:r>
                  <a:rPr lang="en-US" dirty="0" smtClean="0"/>
                  <a:t> </a:t>
                </a:r>
                <a:r>
                  <a:rPr lang="en-US" dirty="0" err="1" smtClean="0"/>
                  <a:t>voi</a:t>
                </a:r>
                <a:r>
                  <a:rPr lang="en-US" dirty="0" smtClean="0"/>
                  <a:t> </a:t>
                </a:r>
                <a:r>
                  <a:rPr lang="en-US" dirty="0" err="1" smtClean="0"/>
                  <a:t>spune</a:t>
                </a:r>
                <a:r>
                  <a:rPr lang="en-US" dirty="0" smtClean="0"/>
                  <a:t> ca </a:t>
                </a:r>
                <a:r>
                  <a:rPr lang="en-US" dirty="0" err="1" smtClean="0"/>
                  <a:t>entropia</a:t>
                </a:r>
                <a:r>
                  <a:rPr lang="en-US" dirty="0" smtClean="0"/>
                  <a:t> </a:t>
                </a:r>
                <a:r>
                  <a:rPr lang="en-US" dirty="0" err="1" smtClean="0"/>
                  <a:t>este</a:t>
                </a:r>
                <a:r>
                  <a:rPr lang="en-US" dirty="0" smtClean="0"/>
                  <a:t> maxima (</a:t>
                </a:r>
                <a:r>
                  <a:rPr lang="en-US" dirty="0" err="1" smtClean="0"/>
                  <a:t>pentru</a:t>
                </a:r>
                <a:r>
                  <a:rPr lang="en-US" dirty="0" smtClean="0"/>
                  <a:t> </a:t>
                </a:r>
                <a:r>
                  <a:rPr lang="en-US" dirty="0" err="1" smtClean="0"/>
                  <a:t>sistemul</a:t>
                </a:r>
                <a:r>
                  <a:rPr lang="en-US" dirty="0" smtClean="0"/>
                  <a:t> </a:t>
                </a:r>
                <a:r>
                  <a:rPr lang="en-US" dirty="0" err="1" smtClean="0"/>
                  <a:t>respectiv</a:t>
                </a:r>
                <a:r>
                  <a:rPr lang="en-US" dirty="0" smtClean="0"/>
                  <a:t>).</a:t>
                </a:r>
              </a:p>
              <a:p>
                <a:r>
                  <a:rPr lang="en-US" dirty="0" err="1" smtClean="0"/>
                  <a:t>Cand</a:t>
                </a:r>
                <a:r>
                  <a:rPr lang="en-US" dirty="0" smtClean="0"/>
                  <a:t> </a:t>
                </a:r>
                <a:r>
                  <a:rPr lang="en-US" dirty="0" err="1" smtClean="0"/>
                  <a:t>probabiltiatea</a:t>
                </a:r>
                <a:r>
                  <a:rPr lang="en-US" dirty="0" smtClean="0"/>
                  <a:t> </a:t>
                </a:r>
                <a:r>
                  <a:rPr lang="en-US" dirty="0" err="1" smtClean="0"/>
                  <a:t>unei</a:t>
                </a:r>
                <a:r>
                  <a:rPr lang="en-US" dirty="0" smtClean="0"/>
                  <a:t> fete </a:t>
                </a:r>
                <a:r>
                  <a:rPr lang="en-US" dirty="0" err="1" smtClean="0"/>
                  <a:t>este</a:t>
                </a:r>
                <a:r>
                  <a:rPr lang="en-US" dirty="0" smtClean="0"/>
                  <a:t> </a:t>
                </a:r>
                <a:r>
                  <a:rPr lang="en-US" dirty="0" err="1" smtClean="0"/>
                  <a:t>mai</a:t>
                </a:r>
                <a:r>
                  <a:rPr lang="en-US" dirty="0" smtClean="0"/>
                  <a:t> mare, </a:t>
                </a:r>
                <a:r>
                  <a:rPr lang="en-US" dirty="0" err="1" smtClean="0"/>
                  <a:t>adica</a:t>
                </a:r>
                <a:r>
                  <a:rPr lang="en-US" dirty="0" smtClean="0"/>
                  <a:t> pot </a:t>
                </a:r>
                <a:r>
                  <a:rPr lang="en-US" dirty="0" err="1" smtClean="0"/>
                  <a:t>aproxima</a:t>
                </a:r>
                <a:r>
                  <a:rPr lang="en-US" dirty="0" smtClean="0"/>
                  <a:t> </a:t>
                </a:r>
                <a:r>
                  <a:rPr lang="en-US" dirty="0" err="1" smtClean="0"/>
                  <a:t>mai</a:t>
                </a:r>
                <a:r>
                  <a:rPr lang="en-US" dirty="0" smtClean="0"/>
                  <a:t> bine </a:t>
                </a:r>
                <a:r>
                  <a:rPr lang="en-US" dirty="0" err="1" smtClean="0"/>
                  <a:t>ce</a:t>
                </a:r>
                <a:r>
                  <a:rPr lang="en-US" dirty="0" smtClean="0"/>
                  <a:t> fata </a:t>
                </a:r>
                <a:r>
                  <a:rPr lang="en-US" dirty="0" err="1" smtClean="0"/>
                  <a:t>va</a:t>
                </a:r>
                <a:r>
                  <a:rPr lang="en-US" dirty="0" smtClean="0"/>
                  <a:t> </a:t>
                </a:r>
                <a:r>
                  <a:rPr lang="en-US" dirty="0" err="1" smtClean="0"/>
                  <a:t>cadea</a:t>
                </a:r>
                <a:r>
                  <a:rPr lang="en-US" dirty="0" smtClean="0"/>
                  <a:t>, </a:t>
                </a:r>
                <a:r>
                  <a:rPr lang="en-US" dirty="0" err="1" smtClean="0"/>
                  <a:t>atunci</a:t>
                </a:r>
                <a:r>
                  <a:rPr lang="en-US" dirty="0" smtClean="0"/>
                  <a:t> </a:t>
                </a:r>
                <a:r>
                  <a:rPr lang="en-US" dirty="0" err="1" smtClean="0"/>
                  <a:t>entropia</a:t>
                </a:r>
                <a:r>
                  <a:rPr lang="en-US" dirty="0" smtClean="0"/>
                  <a:t> </a:t>
                </a:r>
                <a:r>
                  <a:rPr lang="en-US" dirty="0" err="1" smtClean="0"/>
                  <a:t>este</a:t>
                </a:r>
                <a:r>
                  <a:rPr lang="en-US" dirty="0" smtClean="0"/>
                  <a:t> </a:t>
                </a:r>
                <a:r>
                  <a:rPr lang="en-US" dirty="0" err="1" smtClean="0"/>
                  <a:t>mai</a:t>
                </a:r>
                <a:r>
                  <a:rPr lang="en-US" dirty="0" smtClean="0"/>
                  <a:t> mica.</a:t>
                </a:r>
              </a:p>
              <a:p>
                <a:endParaRPr lang="en-US" dirty="0" smtClean="0"/>
              </a:p>
              <a:p>
                <a:r>
                  <a:rPr lang="en-US" dirty="0" smtClean="0"/>
                  <a:t>Deci </a:t>
                </a:r>
                <a:r>
                  <a:rPr lang="en-US" dirty="0" err="1" smtClean="0"/>
                  <a:t>cand</a:t>
                </a:r>
                <a:r>
                  <a:rPr lang="en-US" dirty="0" smtClean="0"/>
                  <a:t> pot </a:t>
                </a:r>
                <a:r>
                  <a:rPr lang="en-US" dirty="0" err="1" smtClean="0"/>
                  <a:t>anticipa</a:t>
                </a:r>
                <a:r>
                  <a:rPr lang="en-US" dirty="0" smtClean="0"/>
                  <a:t> </a:t>
                </a:r>
                <a:r>
                  <a:rPr lang="en-US" dirty="0" err="1" smtClean="0"/>
                  <a:t>rezutlatul</a:t>
                </a:r>
                <a:r>
                  <a:rPr lang="en-US" dirty="0" smtClean="0"/>
                  <a:t>, </a:t>
                </a:r>
                <a:r>
                  <a:rPr lang="en-US" dirty="0" err="1" smtClean="0"/>
                  <a:t>entropie</a:t>
                </a:r>
                <a:r>
                  <a:rPr lang="en-US" dirty="0" smtClean="0"/>
                  <a:t> mica, </a:t>
                </a:r>
                <a:r>
                  <a:rPr lang="en-US" dirty="0" err="1" smtClean="0"/>
                  <a:t>cand</a:t>
                </a:r>
                <a:r>
                  <a:rPr lang="en-US" dirty="0" smtClean="0"/>
                  <a:t> nu pot, </a:t>
                </a:r>
                <a:r>
                  <a:rPr lang="en-US" dirty="0" err="1" smtClean="0"/>
                  <a:t>entropie</a:t>
                </a:r>
                <a:r>
                  <a:rPr lang="en-US" dirty="0" smtClean="0"/>
                  <a:t> mare</a:t>
                </a:r>
              </a:p>
              <a:p>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Seamana</a:t>
                </a:r>
                <a:r>
                  <a:rPr lang="en-US" dirty="0" smtClean="0"/>
                  <a:t> </a:t>
                </a:r>
                <a:r>
                  <a:rPr lang="en-US" dirty="0" err="1" smtClean="0"/>
                  <a:t>foarte</a:t>
                </a:r>
                <a:r>
                  <a:rPr lang="en-US" dirty="0" smtClean="0"/>
                  <a:t> </a:t>
                </a:r>
                <a:r>
                  <a:rPr lang="en-US" dirty="0" err="1" smtClean="0"/>
                  <a:t>mult</a:t>
                </a:r>
                <a:r>
                  <a:rPr lang="en-US" dirty="0" smtClean="0"/>
                  <a:t> cu formula </a:t>
                </a:r>
                <a:r>
                  <a:rPr lang="en-US" dirty="0" err="1" smtClean="0"/>
                  <a:t>pentru</a:t>
                </a:r>
                <a:r>
                  <a:rPr lang="en-US" dirty="0" smtClean="0"/>
                  <a:t> </a:t>
                </a:r>
                <a:r>
                  <a:rPr lang="en-US" dirty="0" err="1" smtClean="0"/>
                  <a:t>entropie</a:t>
                </a:r>
                <a:r>
                  <a:rPr lang="en-US" dirty="0" smtClean="0"/>
                  <a:t> p(x)log(p(x)</a:t>
                </a:r>
              </a:p>
              <a:p>
                <a:r>
                  <a:rPr lang="en-US" dirty="0" smtClean="0"/>
                  <a:t>	http://web.mit.edu/16.unified/www/FALL/thermodynamics/notes/node56.html</a:t>
                </a:r>
              </a:p>
              <a:p>
                <a:r>
                  <a:rPr lang="en-US" dirty="0" smtClean="0"/>
                  <a:t>	</a:t>
                </a:r>
              </a:p>
              <a:p>
                <a:r>
                  <a:rPr lang="en-US" dirty="0" smtClean="0"/>
                  <a:t>	</a:t>
                </a:r>
                <a:r>
                  <a:rPr lang="en-US" dirty="0" err="1" smtClean="0"/>
                  <a:t>Ideea</a:t>
                </a:r>
                <a:r>
                  <a:rPr lang="en-US" dirty="0" smtClean="0"/>
                  <a:t> din </a:t>
                </a:r>
                <a:r>
                  <a:rPr lang="en-US" dirty="0" err="1" smtClean="0"/>
                  <a:t>spatele</a:t>
                </a:r>
                <a:r>
                  <a:rPr lang="en-US" dirty="0" smtClean="0"/>
                  <a:t> </a:t>
                </a:r>
                <a:r>
                  <a:rPr lang="en-US" dirty="0" err="1" smtClean="0"/>
                  <a:t>formulei</a:t>
                </a:r>
                <a:r>
                  <a:rPr lang="en-US" dirty="0" smtClean="0"/>
                  <a:t> e </a:t>
                </a:r>
                <a:r>
                  <a:rPr lang="en-US" dirty="0" err="1" smtClean="0"/>
                  <a:t>simpla</a:t>
                </a:r>
                <a:r>
                  <a:rPr lang="en-US" dirty="0" smtClean="0"/>
                  <a:t>. </a:t>
                </a:r>
                <a:r>
                  <a:rPr lang="en-US" dirty="0" err="1" smtClean="0"/>
                  <a:t>Trebuie</a:t>
                </a:r>
                <a:r>
                  <a:rPr lang="en-US" dirty="0" smtClean="0"/>
                  <a:t> o formula care </a:t>
                </a:r>
                <a:r>
                  <a:rPr lang="en-US" dirty="0" err="1" smtClean="0"/>
                  <a:t>sa</a:t>
                </a:r>
                <a:r>
                  <a:rPr lang="en-US" dirty="0" smtClean="0"/>
                  <a:t>-mi </a:t>
                </a:r>
                <a:r>
                  <a:rPr lang="en-US" dirty="0" err="1" smtClean="0"/>
                  <a:t>spuna</a:t>
                </a:r>
                <a:r>
                  <a:rPr lang="en-US" dirty="0" smtClean="0"/>
                  <a:t> cat de random e un </a:t>
                </a:r>
                <a:r>
                  <a:rPr lang="en-US" dirty="0" err="1" smtClean="0"/>
                  <a:t>sistem</a:t>
                </a:r>
                <a:r>
                  <a:rPr lang="en-US" dirty="0" smtClean="0"/>
                  <a:t>,</a:t>
                </a:r>
                <a:r>
                  <a:rPr lang="en-US" baseline="0" dirty="0" smtClean="0"/>
                  <a:t> </a:t>
                </a:r>
                <a:r>
                  <a:rPr lang="en-US" baseline="0" dirty="0" err="1" smtClean="0"/>
                  <a:t>bazat</a:t>
                </a:r>
                <a:r>
                  <a:rPr lang="en-US" baseline="0" dirty="0" smtClean="0"/>
                  <a:t> </a:t>
                </a:r>
                <a:r>
                  <a:rPr lang="en-US" baseline="0" dirty="0" err="1" smtClean="0"/>
                  <a:t>doar</a:t>
                </a:r>
                <a:r>
                  <a:rPr lang="en-US" baseline="0" dirty="0" smtClean="0"/>
                  <a:t> </a:t>
                </a:r>
                <a:r>
                  <a:rPr lang="en-US" baseline="0" dirty="0" err="1" smtClean="0"/>
                  <a:t>pe</a:t>
                </a:r>
                <a:r>
                  <a:rPr lang="en-US" baseline="0" dirty="0" smtClean="0"/>
                  <a:t> </a:t>
                </a:r>
                <a:r>
                  <a:rPr lang="en-US" baseline="0" dirty="0" err="1" smtClean="0"/>
                  <a:t>probabilitatile</a:t>
                </a:r>
                <a:r>
                  <a:rPr lang="en-US" baseline="0" dirty="0" smtClean="0"/>
                  <a:t> </a:t>
                </a:r>
                <a:r>
                  <a:rPr lang="en-US" baseline="0" dirty="0" err="1" smtClean="0"/>
                  <a:t>microelementelor</a:t>
                </a:r>
                <a:r>
                  <a:rPr lang="en-US" baseline="0" dirty="0" smtClean="0"/>
                  <a:t> din system.</a:t>
                </a:r>
              </a:p>
              <a:p>
                <a:r>
                  <a:rPr lang="en-US" baseline="0" dirty="0" smtClean="0"/>
                  <a:t>	</a:t>
                </a:r>
              </a:p>
              <a:p>
                <a:r>
                  <a:rPr lang="en-US" baseline="0" dirty="0" smtClean="0"/>
                  <a:t>	Media </a:t>
                </a:r>
                <a:r>
                  <a:rPr lang="en-US" baseline="0" dirty="0" err="1" smtClean="0"/>
                  <a:t>unei</a:t>
                </a:r>
                <a:r>
                  <a:rPr lang="en-US" baseline="0" dirty="0" smtClean="0"/>
                  <a:t> </a:t>
                </a:r>
                <a:r>
                  <a:rPr lang="en-US" baseline="0" dirty="0" err="1" smtClean="0"/>
                  <a:t>functii</a:t>
                </a:r>
                <a:r>
                  <a:rPr lang="en-US" baseline="0" dirty="0" smtClean="0"/>
                  <a:t> f, </a:t>
                </a:r>
                <a:r>
                  <a:rPr lang="en-US" baseline="0" dirty="0" err="1" smtClean="0"/>
                  <a:t>pe</a:t>
                </a:r>
                <a:r>
                  <a:rPr lang="en-US" baseline="0" dirty="0" smtClean="0"/>
                  <a:t> </a:t>
                </a:r>
                <a:r>
                  <a:rPr lang="en-US" baseline="0" dirty="0" err="1" smtClean="0"/>
                  <a:t>toate</a:t>
                </a:r>
                <a:r>
                  <a:rPr lang="en-US" baseline="0" dirty="0" smtClean="0"/>
                  <a:t> </a:t>
                </a:r>
                <a:r>
                  <a:rPr lang="en-US" baseline="0" dirty="0" err="1" smtClean="0"/>
                  <a:t>microstarile</a:t>
                </a:r>
                <a:r>
                  <a:rPr lang="en-US" baseline="0" dirty="0" smtClean="0"/>
                  <a:t> </a:t>
                </a:r>
                <a:r>
                  <a:rPr lang="en-US" baseline="0" dirty="0" err="1" smtClean="0"/>
                  <a:t>este</a:t>
                </a:r>
                <a:endParaRPr lang="en-US" baseline="0" dirty="0" smtClean="0"/>
              </a:p>
              <a:p>
                <a:r>
                  <a:rPr lang="en-US" baseline="0" dirty="0" smtClean="0"/>
                  <a:t>		</a:t>
                </a:r>
                <a:r>
                  <a:rPr lang="en-US" b="0" i="0" baseline="0" smtClean="0">
                    <a:latin typeface="Cambria Math" panose="02040503050406030204" pitchFamily="18" charset="0"/>
                  </a:rPr>
                  <a:t>∑8_𝑖▒〖𝑝_𝑖 𝑓(𝑝_𝑖)〗</a:t>
                </a:r>
                <a:r>
                  <a:rPr lang="en-US" dirty="0" smtClean="0"/>
                  <a:t>, </a:t>
                </a:r>
                <a:r>
                  <a:rPr lang="en-US" dirty="0" err="1" smtClean="0"/>
                  <a:t>unde</a:t>
                </a:r>
                <a:r>
                  <a:rPr lang="en-US" dirty="0" smtClean="0"/>
                  <a:t> f </a:t>
                </a:r>
                <a:r>
                  <a:rPr lang="en-US" dirty="0" err="1" smtClean="0"/>
                  <a:t>treubie</a:t>
                </a:r>
                <a:r>
                  <a:rPr lang="en-US" dirty="0" smtClean="0"/>
                  <a:t> </a:t>
                </a:r>
                <a:r>
                  <a:rPr lang="en-US" dirty="0" err="1" smtClean="0"/>
                  <a:t>sa</a:t>
                </a:r>
                <a:r>
                  <a:rPr lang="en-US" dirty="0" smtClean="0"/>
                  <a:t> o aflame</a:t>
                </a:r>
              </a:p>
              <a:p>
                <a:endParaRPr lang="en-US" dirty="0" smtClean="0"/>
              </a:p>
              <a:p>
                <a:r>
                  <a:rPr lang="en-US" dirty="0" smtClean="0"/>
                  <a:t>	Ca f </a:t>
                </a:r>
                <a:r>
                  <a:rPr lang="en-US" dirty="0" err="1" smtClean="0"/>
                  <a:t>sa</a:t>
                </a:r>
                <a:r>
                  <a:rPr lang="en-US" dirty="0" smtClean="0"/>
                  <a:t> </a:t>
                </a:r>
                <a:r>
                  <a:rPr lang="en-US" dirty="0" err="1" smtClean="0"/>
                  <a:t>respecte</a:t>
                </a:r>
                <a:r>
                  <a:rPr lang="en-US" dirty="0" smtClean="0"/>
                  <a:t> </a:t>
                </a:r>
                <a:r>
                  <a:rPr lang="en-US" dirty="0" err="1" smtClean="0"/>
                  <a:t>conditia</a:t>
                </a:r>
                <a:r>
                  <a:rPr lang="en-US" dirty="0" smtClean="0"/>
                  <a:t> ca f(a)+f(b)=f(</a:t>
                </a:r>
                <a:r>
                  <a:rPr lang="en-US" dirty="0" err="1" smtClean="0"/>
                  <a:t>a+b</a:t>
                </a:r>
                <a:r>
                  <a:rPr lang="en-US" dirty="0" smtClean="0"/>
                  <a:t>),</a:t>
                </a:r>
                <a:r>
                  <a:rPr lang="en-US" baseline="0" dirty="0" smtClean="0"/>
                  <a:t> </a:t>
                </a:r>
                <a:r>
                  <a:rPr lang="en-US" baseline="0" dirty="0" err="1" smtClean="0"/>
                  <a:t>alegem</a:t>
                </a:r>
                <a:r>
                  <a:rPr lang="en-US" baseline="0" dirty="0" smtClean="0"/>
                  <a:t> ln</a:t>
                </a:r>
              </a:p>
              <a:p>
                <a:r>
                  <a:rPr lang="en-US" baseline="0" dirty="0" smtClean="0"/>
                  <a:t>		</a:t>
                </a:r>
              </a:p>
              <a:p>
                <a:r>
                  <a:rPr lang="en-US" baseline="0" dirty="0" smtClean="0"/>
                  <a:t>	</a:t>
                </a:r>
                <a:r>
                  <a:rPr lang="en-US" baseline="0" dirty="0" err="1" smtClean="0"/>
                  <a:t>mai</a:t>
                </a:r>
                <a:r>
                  <a:rPr lang="en-US" baseline="0" dirty="0" smtClean="0"/>
                  <a:t> </a:t>
                </a:r>
                <a:r>
                  <a:rPr lang="en-US" baseline="0" dirty="0" err="1" smtClean="0"/>
                  <a:t>alegem</a:t>
                </a:r>
                <a:r>
                  <a:rPr lang="en-US" baseline="0" dirty="0" smtClean="0"/>
                  <a:t> </a:t>
                </a:r>
                <a:r>
                  <a:rPr lang="en-US" baseline="0" dirty="0" err="1" smtClean="0"/>
                  <a:t>si</a:t>
                </a:r>
                <a:r>
                  <a:rPr lang="en-US" baseline="0" dirty="0" smtClean="0"/>
                  <a:t> o </a:t>
                </a:r>
                <a:r>
                  <a:rPr lang="en-US" baseline="0" dirty="0" err="1" smtClean="0"/>
                  <a:t>cosntanta</a:t>
                </a:r>
                <a:r>
                  <a:rPr lang="en-US" baseline="0" dirty="0" smtClean="0"/>
                  <a:t> </a:t>
                </a:r>
                <a:r>
                  <a:rPr lang="en-US" baseline="0" dirty="0" err="1" smtClean="0"/>
                  <a:t>astfel</a:t>
                </a:r>
                <a:r>
                  <a:rPr lang="en-US" baseline="0" dirty="0" smtClean="0"/>
                  <a:t> </a:t>
                </a:r>
                <a:r>
                  <a:rPr lang="en-US" baseline="0" dirty="0" err="1" smtClean="0"/>
                  <a:t>incat</a:t>
                </a:r>
                <a:r>
                  <a:rPr lang="en-US" baseline="0" dirty="0" smtClean="0"/>
                  <a:t> </a:t>
                </a:r>
                <a:r>
                  <a:rPr lang="en-US" baseline="0" dirty="0" err="1" smtClean="0"/>
                  <a:t>entropia</a:t>
                </a:r>
                <a:r>
                  <a:rPr lang="en-US" baseline="0" dirty="0" smtClean="0"/>
                  <a:t> </a:t>
                </a:r>
                <a:r>
                  <a:rPr lang="en-US" baseline="0" dirty="0" err="1" smtClean="0"/>
                  <a:t>sa</a:t>
                </a:r>
                <a:r>
                  <a:rPr lang="en-US" baseline="0" dirty="0" smtClean="0"/>
                  <a:t> fie </a:t>
                </a:r>
                <a:r>
                  <a:rPr lang="en-US" baseline="0" dirty="0" err="1" smtClean="0"/>
                  <a:t>pozitiva</a:t>
                </a:r>
                <a:endParaRPr lang="en-US" dirty="0" smtClean="0"/>
              </a:p>
            </p:txBody>
          </p:sp>
        </mc:Fallback>
      </mc:AlternateContent>
      <p:sp>
        <p:nvSpPr>
          <p:cNvPr id="4" name="Slide Number Placeholder 3"/>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927196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a:t>
            </a:r>
            <a:r>
              <a:rPr lang="en-US" baseline="0" dirty="0"/>
              <a:t> </a:t>
            </a:r>
            <a:r>
              <a:rPr lang="en-US" baseline="0" dirty="0" err="1"/>
              <a:t>ce</a:t>
            </a:r>
            <a:r>
              <a:rPr lang="en-US" baseline="0" dirty="0"/>
              <a:t> </a:t>
            </a:r>
            <a:r>
              <a:rPr lang="en-US" baseline="0" dirty="0" err="1"/>
              <a:t>avem</a:t>
            </a:r>
            <a:r>
              <a:rPr lang="en-US" baseline="0" dirty="0"/>
              <a:t> </a:t>
            </a:r>
            <a:r>
              <a:rPr lang="en-US" baseline="0" dirty="0" err="1"/>
              <a:t>nevoie</a:t>
            </a:r>
            <a:r>
              <a:rPr lang="en-US" baseline="0" dirty="0"/>
              <a:t> de </a:t>
            </a:r>
            <a:r>
              <a:rPr lang="en-US" baseline="0" dirty="0" err="1"/>
              <a:t>probabiltiati</a:t>
            </a:r>
            <a:r>
              <a:rPr lang="en-US" baseline="0" dirty="0"/>
              <a:t>? Ce </a:t>
            </a:r>
            <a:r>
              <a:rPr lang="en-US" baseline="0" dirty="0" err="1"/>
              <a:t>avantaje</a:t>
            </a:r>
            <a:r>
              <a:rPr lang="en-US" baseline="0" dirty="0"/>
              <a:t> au (</a:t>
            </a:r>
            <a:r>
              <a:rPr lang="en-US" baseline="0" dirty="0" err="1"/>
              <a:t>pai</a:t>
            </a:r>
            <a:r>
              <a:rPr lang="en-US" baseline="0" dirty="0"/>
              <a:t> o </a:t>
            </a:r>
            <a:r>
              <a:rPr lang="en-US" baseline="0" dirty="0" err="1"/>
              <a:t>probabiltiate</a:t>
            </a:r>
            <a:r>
              <a:rPr lang="en-US" baseline="0" dirty="0"/>
              <a:t> mare la o </a:t>
            </a:r>
            <a:r>
              <a:rPr lang="en-US" baseline="0" dirty="0" err="1"/>
              <a:t>cifra</a:t>
            </a:r>
            <a:r>
              <a:rPr lang="en-US" baseline="0" dirty="0"/>
              <a:t>, </a:t>
            </a:r>
            <a:r>
              <a:rPr lang="en-US" baseline="0" dirty="0" err="1"/>
              <a:t>autoamt</a:t>
            </a:r>
            <a:r>
              <a:rPr lang="en-US" baseline="0" dirty="0"/>
              <a:t> </a:t>
            </a:r>
            <a:r>
              <a:rPr lang="en-US" baseline="0" dirty="0" err="1"/>
              <a:t>scade</a:t>
            </a:r>
            <a:r>
              <a:rPr lang="en-US" baseline="0" dirty="0"/>
              <a:t> </a:t>
            </a:r>
            <a:r>
              <a:rPr lang="en-US" baseline="0" dirty="0" err="1"/>
              <a:t>probabiltiatea</a:t>
            </a:r>
            <a:r>
              <a:rPr lang="en-US" baseline="0" dirty="0"/>
              <a:t> la </a:t>
            </a:r>
            <a:r>
              <a:rPr lang="en-US" baseline="0" dirty="0" err="1"/>
              <a:t>restul</a:t>
            </a:r>
            <a:r>
              <a:rPr lang="en-US" baseline="0" dirty="0"/>
              <a:t>)</a:t>
            </a:r>
          </a:p>
          <a:p>
            <a:pPr marL="228600" indent="-228600">
              <a:buAutoNum type="arabicPeriod"/>
            </a:pPr>
            <a:r>
              <a:rPr lang="en-US" baseline="0" dirty="0"/>
              <a:t>E ok </a:t>
            </a:r>
            <a:r>
              <a:rPr lang="en-US" baseline="0" dirty="0" err="1"/>
              <a:t>functia</a:t>
            </a:r>
            <a:r>
              <a:rPr lang="en-US" baseline="0" dirty="0"/>
              <a:t> </a:t>
            </a:r>
            <a:r>
              <a:rPr lang="en-US" baseline="0" dirty="0" err="1"/>
              <a:t>respectiva</a:t>
            </a:r>
            <a:r>
              <a:rPr lang="en-US" baseline="0" dirty="0"/>
              <a:t>? </a:t>
            </a:r>
            <a:r>
              <a:rPr lang="en-US" baseline="0" dirty="0" err="1"/>
              <a:t>Pentru</a:t>
            </a:r>
            <a:r>
              <a:rPr lang="en-US" baseline="0" dirty="0"/>
              <a:t> </a:t>
            </a:r>
            <a:r>
              <a:rPr lang="en-US" baseline="0" dirty="0" err="1"/>
              <a:t>probabiltiati</a:t>
            </a:r>
            <a:r>
              <a:rPr lang="en-US" baseline="0" dirty="0"/>
              <a:t>?</a:t>
            </a:r>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25</a:t>
            </a:fld>
            <a:endParaRPr lang="en-US"/>
          </a:p>
        </p:txBody>
      </p:sp>
    </p:spTree>
    <p:extLst>
      <p:ext uri="{BB962C8B-B14F-4D97-AF65-F5344CB8AC3E}">
        <p14:creationId xmlns:p14="http://schemas.microsoft.com/office/powerpoint/2010/main" val="885157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8C3F16-B73C-DBC2-7016-48446991C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894C5-E95C-36E2-20BE-6D4DCC989C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94615-AA2E-AB7F-F4E9-859557100C0A}"/>
              </a:ext>
            </a:extLst>
          </p:cNvPr>
          <p:cNvSpPr>
            <a:spLocks noGrp="1"/>
          </p:cNvSpPr>
          <p:nvPr>
            <p:ph type="body" idx="1"/>
          </p:nvPr>
        </p:nvSpPr>
        <p:spPr/>
        <p:txBody>
          <a:bodyPr/>
          <a:lstStyle/>
          <a:p>
            <a:pPr marL="228600" indent="-228600">
              <a:buAutoNum type="arabicPeriod"/>
            </a:pPr>
            <a:r>
              <a:rPr lang="en-US" dirty="0"/>
              <a:t>De</a:t>
            </a:r>
            <a:r>
              <a:rPr lang="en-US" baseline="0" dirty="0"/>
              <a:t> </a:t>
            </a:r>
            <a:r>
              <a:rPr lang="en-US" baseline="0" dirty="0" err="1"/>
              <a:t>ce</a:t>
            </a:r>
            <a:r>
              <a:rPr lang="en-US" baseline="0" dirty="0"/>
              <a:t> </a:t>
            </a:r>
            <a:r>
              <a:rPr lang="en-US" baseline="0" dirty="0" err="1"/>
              <a:t>avem</a:t>
            </a:r>
            <a:r>
              <a:rPr lang="en-US" baseline="0" dirty="0"/>
              <a:t> </a:t>
            </a:r>
            <a:r>
              <a:rPr lang="en-US" baseline="0" dirty="0" err="1"/>
              <a:t>nevoie</a:t>
            </a:r>
            <a:r>
              <a:rPr lang="en-US" baseline="0" dirty="0"/>
              <a:t> de </a:t>
            </a:r>
            <a:r>
              <a:rPr lang="en-US" baseline="0" dirty="0" err="1"/>
              <a:t>probabiltiati</a:t>
            </a:r>
            <a:r>
              <a:rPr lang="en-US" baseline="0" dirty="0"/>
              <a:t>? Ce </a:t>
            </a:r>
            <a:r>
              <a:rPr lang="en-US" baseline="0" dirty="0" err="1"/>
              <a:t>avantaje</a:t>
            </a:r>
            <a:r>
              <a:rPr lang="en-US" baseline="0" dirty="0"/>
              <a:t> au (</a:t>
            </a:r>
            <a:r>
              <a:rPr lang="en-US" baseline="0" dirty="0" err="1"/>
              <a:t>pai</a:t>
            </a:r>
            <a:r>
              <a:rPr lang="en-US" baseline="0" dirty="0"/>
              <a:t> o </a:t>
            </a:r>
            <a:r>
              <a:rPr lang="en-US" baseline="0" dirty="0" err="1"/>
              <a:t>probabiltiate</a:t>
            </a:r>
            <a:r>
              <a:rPr lang="en-US" baseline="0" dirty="0"/>
              <a:t> mare la o </a:t>
            </a:r>
            <a:r>
              <a:rPr lang="en-US" baseline="0" dirty="0" err="1"/>
              <a:t>cifra</a:t>
            </a:r>
            <a:r>
              <a:rPr lang="en-US" baseline="0" dirty="0"/>
              <a:t>, </a:t>
            </a:r>
            <a:r>
              <a:rPr lang="en-US" baseline="0" dirty="0" err="1"/>
              <a:t>autoamt</a:t>
            </a:r>
            <a:r>
              <a:rPr lang="en-US" baseline="0" dirty="0"/>
              <a:t> </a:t>
            </a:r>
            <a:r>
              <a:rPr lang="en-US" baseline="0" dirty="0" err="1"/>
              <a:t>scade</a:t>
            </a:r>
            <a:r>
              <a:rPr lang="en-US" baseline="0" dirty="0"/>
              <a:t> </a:t>
            </a:r>
            <a:r>
              <a:rPr lang="en-US" baseline="0" dirty="0" err="1"/>
              <a:t>probabiltiatea</a:t>
            </a:r>
            <a:r>
              <a:rPr lang="en-US" baseline="0" dirty="0"/>
              <a:t> la </a:t>
            </a:r>
            <a:r>
              <a:rPr lang="en-US" baseline="0" dirty="0" err="1"/>
              <a:t>restul</a:t>
            </a:r>
            <a:r>
              <a:rPr lang="en-US" baseline="0" dirty="0"/>
              <a:t>)</a:t>
            </a:r>
          </a:p>
          <a:p>
            <a:pPr marL="228600" indent="-228600">
              <a:buAutoNum type="arabicPeriod"/>
            </a:pPr>
            <a:r>
              <a:rPr lang="en-US" baseline="0" dirty="0"/>
              <a:t>E ok </a:t>
            </a:r>
            <a:r>
              <a:rPr lang="en-US" baseline="0" dirty="0" err="1"/>
              <a:t>functia</a:t>
            </a:r>
            <a:r>
              <a:rPr lang="en-US" baseline="0" dirty="0"/>
              <a:t> </a:t>
            </a:r>
            <a:r>
              <a:rPr lang="en-US" baseline="0" dirty="0" err="1"/>
              <a:t>respectiva</a:t>
            </a:r>
            <a:r>
              <a:rPr lang="en-US" baseline="0" dirty="0"/>
              <a:t>? </a:t>
            </a:r>
            <a:r>
              <a:rPr lang="en-US" baseline="0" dirty="0" err="1"/>
              <a:t>Pentru</a:t>
            </a:r>
            <a:r>
              <a:rPr lang="en-US" baseline="0" dirty="0"/>
              <a:t> </a:t>
            </a:r>
            <a:r>
              <a:rPr lang="en-US" baseline="0" dirty="0" err="1"/>
              <a:t>probabiltiati</a:t>
            </a:r>
            <a:r>
              <a:rPr lang="en-US" baseline="0" dirty="0"/>
              <a:t>?</a:t>
            </a:r>
          </a:p>
          <a:p>
            <a:endParaRPr lang="ro-RO" dirty="0"/>
          </a:p>
        </p:txBody>
      </p:sp>
      <p:sp>
        <p:nvSpPr>
          <p:cNvPr id="4" name="Slide Number Placeholder 3">
            <a:extLst>
              <a:ext uri="{FF2B5EF4-FFF2-40B4-BE49-F238E27FC236}">
                <a16:creationId xmlns:a16="http://schemas.microsoft.com/office/drawing/2014/main" id="{AA7C8215-45B9-32E6-BA97-A4F7BE9868E6}"/>
              </a:ext>
            </a:extLst>
          </p:cNvPr>
          <p:cNvSpPr>
            <a:spLocks noGrp="1"/>
          </p:cNvSpPr>
          <p:nvPr>
            <p:ph type="sldNum" sz="quarter" idx="10"/>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2584224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E2D13-9439-6F77-D8DA-2FC32789E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F86A78-2CAE-2AC6-E2B3-47279BBB9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E719C7-CD3E-028A-D170-A8E0A4F20367}"/>
              </a:ext>
            </a:extLst>
          </p:cNvPr>
          <p:cNvSpPr>
            <a:spLocks noGrp="1"/>
          </p:cNvSpPr>
          <p:nvPr>
            <p:ph type="body" idx="1"/>
          </p:nvPr>
        </p:nvSpPr>
        <p:spPr/>
        <p:txBody>
          <a:bodyPr/>
          <a:lstStyle/>
          <a:p>
            <a:pPr marL="228600" indent="-228600">
              <a:buAutoNum type="arabicPeriod"/>
            </a:pPr>
            <a:r>
              <a:rPr lang="en-US" dirty="0"/>
              <a:t>De</a:t>
            </a:r>
            <a:r>
              <a:rPr lang="en-US" baseline="0" dirty="0"/>
              <a:t> </a:t>
            </a:r>
            <a:r>
              <a:rPr lang="en-US" baseline="0" dirty="0" err="1"/>
              <a:t>ce</a:t>
            </a:r>
            <a:r>
              <a:rPr lang="en-US" baseline="0" dirty="0"/>
              <a:t> </a:t>
            </a:r>
            <a:r>
              <a:rPr lang="en-US" baseline="0" dirty="0" err="1"/>
              <a:t>avem</a:t>
            </a:r>
            <a:r>
              <a:rPr lang="en-US" baseline="0" dirty="0"/>
              <a:t> </a:t>
            </a:r>
            <a:r>
              <a:rPr lang="en-US" baseline="0" dirty="0" err="1"/>
              <a:t>nevoie</a:t>
            </a:r>
            <a:r>
              <a:rPr lang="en-US" baseline="0" dirty="0"/>
              <a:t> de </a:t>
            </a:r>
            <a:r>
              <a:rPr lang="en-US" baseline="0" dirty="0" err="1"/>
              <a:t>probabiltiati</a:t>
            </a:r>
            <a:r>
              <a:rPr lang="en-US" baseline="0" dirty="0"/>
              <a:t>? Ce </a:t>
            </a:r>
            <a:r>
              <a:rPr lang="en-US" baseline="0" dirty="0" err="1"/>
              <a:t>avantaje</a:t>
            </a:r>
            <a:r>
              <a:rPr lang="en-US" baseline="0" dirty="0"/>
              <a:t> au (</a:t>
            </a:r>
            <a:r>
              <a:rPr lang="en-US" baseline="0" dirty="0" err="1"/>
              <a:t>pai</a:t>
            </a:r>
            <a:r>
              <a:rPr lang="en-US" baseline="0" dirty="0"/>
              <a:t> o </a:t>
            </a:r>
            <a:r>
              <a:rPr lang="en-US" baseline="0" dirty="0" err="1"/>
              <a:t>probabiltiate</a:t>
            </a:r>
            <a:r>
              <a:rPr lang="en-US" baseline="0" dirty="0"/>
              <a:t> mare la o </a:t>
            </a:r>
            <a:r>
              <a:rPr lang="en-US" baseline="0" dirty="0" err="1"/>
              <a:t>cifra</a:t>
            </a:r>
            <a:r>
              <a:rPr lang="en-US" baseline="0" dirty="0"/>
              <a:t>, </a:t>
            </a:r>
            <a:r>
              <a:rPr lang="en-US" baseline="0" dirty="0" err="1"/>
              <a:t>autoamt</a:t>
            </a:r>
            <a:r>
              <a:rPr lang="en-US" baseline="0" dirty="0"/>
              <a:t> </a:t>
            </a:r>
            <a:r>
              <a:rPr lang="en-US" baseline="0" dirty="0" err="1"/>
              <a:t>scade</a:t>
            </a:r>
            <a:r>
              <a:rPr lang="en-US" baseline="0" dirty="0"/>
              <a:t> </a:t>
            </a:r>
            <a:r>
              <a:rPr lang="en-US" baseline="0" dirty="0" err="1"/>
              <a:t>probabiltiatea</a:t>
            </a:r>
            <a:r>
              <a:rPr lang="en-US" baseline="0" dirty="0"/>
              <a:t> la </a:t>
            </a:r>
            <a:r>
              <a:rPr lang="en-US" baseline="0" dirty="0" err="1"/>
              <a:t>restul</a:t>
            </a:r>
            <a:r>
              <a:rPr lang="en-US" baseline="0" dirty="0"/>
              <a:t>)</a:t>
            </a:r>
          </a:p>
          <a:p>
            <a:pPr marL="228600" indent="-228600">
              <a:buAutoNum type="arabicPeriod"/>
            </a:pPr>
            <a:r>
              <a:rPr lang="en-US" baseline="0" dirty="0"/>
              <a:t>E ok </a:t>
            </a:r>
            <a:r>
              <a:rPr lang="en-US" baseline="0" dirty="0" err="1"/>
              <a:t>functia</a:t>
            </a:r>
            <a:r>
              <a:rPr lang="en-US" baseline="0" dirty="0"/>
              <a:t> </a:t>
            </a:r>
            <a:r>
              <a:rPr lang="en-US" baseline="0" dirty="0" err="1"/>
              <a:t>respectiva</a:t>
            </a:r>
            <a:r>
              <a:rPr lang="en-US" baseline="0" dirty="0"/>
              <a:t>? </a:t>
            </a:r>
            <a:r>
              <a:rPr lang="en-US" baseline="0" dirty="0" err="1"/>
              <a:t>Pentru</a:t>
            </a:r>
            <a:r>
              <a:rPr lang="en-US" baseline="0" dirty="0"/>
              <a:t> </a:t>
            </a:r>
            <a:r>
              <a:rPr lang="en-US" baseline="0" dirty="0" err="1"/>
              <a:t>probabiltiati</a:t>
            </a:r>
            <a:r>
              <a:rPr lang="en-US" baseline="0" dirty="0"/>
              <a:t>?</a:t>
            </a:r>
          </a:p>
          <a:p>
            <a:endParaRPr lang="ro-RO" dirty="0"/>
          </a:p>
        </p:txBody>
      </p:sp>
      <p:sp>
        <p:nvSpPr>
          <p:cNvPr id="4" name="Slide Number Placeholder 3">
            <a:extLst>
              <a:ext uri="{FF2B5EF4-FFF2-40B4-BE49-F238E27FC236}">
                <a16:creationId xmlns:a16="http://schemas.microsoft.com/office/drawing/2014/main" id="{5FA53A42-CA55-8FD8-9BB5-2096848619B3}"/>
              </a:ext>
            </a:extLst>
          </p:cNvPr>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38580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 </a:t>
            </a:r>
            <a:r>
              <a:rPr lang="en-US" dirty="0" err="1"/>
              <a:t>vede</a:t>
            </a:r>
            <a:r>
              <a:rPr lang="en-US" dirty="0"/>
              <a:t> din graphic ca </a:t>
            </a:r>
            <a:r>
              <a:rPr lang="en-US" dirty="0" err="1"/>
              <a:t>avem</a:t>
            </a:r>
            <a:r>
              <a:rPr lang="en-US" dirty="0"/>
              <a:t> 2 </a:t>
            </a:r>
            <a:r>
              <a:rPr lang="en-US" dirty="0" err="1"/>
              <a:t>cazuri</a:t>
            </a:r>
            <a:r>
              <a:rPr lang="en-US" dirty="0"/>
              <a:t>:</a:t>
            </a:r>
          </a:p>
          <a:p>
            <a:endParaRPr lang="en-US" dirty="0"/>
          </a:p>
          <a:p>
            <a:r>
              <a:rPr lang="en-US" dirty="0" err="1"/>
              <a:t>Unul</a:t>
            </a:r>
            <a:r>
              <a:rPr lang="en-US" dirty="0"/>
              <a:t> cand </a:t>
            </a:r>
            <a:r>
              <a:rPr lang="en-US" dirty="0" err="1"/>
              <a:t>i</a:t>
            </a:r>
            <a:r>
              <a:rPr lang="en-US" dirty="0"/>
              <a:t>=j, </a:t>
            </a:r>
            <a:r>
              <a:rPr lang="en-US" dirty="0" err="1"/>
              <a:t>si</a:t>
            </a:r>
            <a:r>
              <a:rPr lang="en-US" dirty="0"/>
              <a:t> </a:t>
            </a:r>
            <a:r>
              <a:rPr lang="en-US" dirty="0" err="1"/>
              <a:t>restul</a:t>
            </a:r>
            <a:r>
              <a:rPr lang="en-US" dirty="0"/>
              <a:t> cand </a:t>
            </a:r>
            <a:r>
              <a:rPr lang="en-US" dirty="0" err="1"/>
              <a:t>i</a:t>
            </a:r>
            <a:r>
              <a:rPr lang="en-US" dirty="0"/>
              <a:t>!=j</a:t>
            </a:r>
          </a:p>
        </p:txBody>
      </p:sp>
      <p:sp>
        <p:nvSpPr>
          <p:cNvPr id="4" name="Slide Number Placeholder 3"/>
          <p:cNvSpPr>
            <a:spLocks noGrp="1"/>
          </p:cNvSpPr>
          <p:nvPr>
            <p:ph type="sldNum" sz="quarter" idx="5"/>
          </p:nvPr>
        </p:nvSpPr>
        <p:spPr/>
        <p:txBody>
          <a:bodyPr/>
          <a:lstStyle/>
          <a:p>
            <a:fld id="{01F2A70B-78F2-4DCF-B53B-C990D2FAFB8A}" type="slidenum">
              <a:rPr lang="en-US" smtClean="0"/>
              <a:t>32</a:t>
            </a:fld>
            <a:endParaRPr lang="en-US"/>
          </a:p>
        </p:txBody>
      </p:sp>
    </p:spTree>
    <p:extLst>
      <p:ext uri="{BB962C8B-B14F-4D97-AF65-F5344CB8AC3E}">
        <p14:creationId xmlns:p14="http://schemas.microsoft.com/office/powerpoint/2010/main" val="172379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D296D-F9F2-FBFE-F80F-D5B6450AE4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2E9782-0DF4-89B2-FBFE-FF37F635C2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80581-EA0C-5EE9-3CBF-8B5886512A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72C2956-CA69-ECA0-FFF7-FDF16808E7FB}"/>
              </a:ext>
            </a:extLst>
          </p:cNvPr>
          <p:cNvSpPr>
            <a:spLocks noGrp="1"/>
          </p:cNvSpPr>
          <p:nvPr>
            <p:ph type="sldNum" sz="quarter" idx="5"/>
          </p:nvPr>
        </p:nvSpPr>
        <p:spPr/>
        <p:txBody>
          <a:bodyPr/>
          <a:lstStyle/>
          <a:p>
            <a:fld id="{01F2A70B-78F2-4DCF-B53B-C990D2FAFB8A}" type="slidenum">
              <a:rPr lang="en-US" smtClean="0"/>
              <a:t>33</a:t>
            </a:fld>
            <a:endParaRPr lang="en-US"/>
          </a:p>
        </p:txBody>
      </p:sp>
    </p:spTree>
    <p:extLst>
      <p:ext uri="{BB962C8B-B14F-4D97-AF65-F5344CB8AC3E}">
        <p14:creationId xmlns:p14="http://schemas.microsoft.com/office/powerpoint/2010/main" val="4197491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34</a:t>
            </a:fld>
            <a:endParaRPr lang="en-US"/>
          </a:p>
        </p:txBody>
      </p:sp>
    </p:spTree>
    <p:extLst>
      <p:ext uri="{BB962C8B-B14F-4D97-AF65-F5344CB8AC3E}">
        <p14:creationId xmlns:p14="http://schemas.microsoft.com/office/powerpoint/2010/main" val="3974526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ADC3C-E674-C2BC-9166-4F9B60B601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B13D8-E863-930F-000C-1DD3B06CA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7C8697-7EA8-EBB1-DE81-6CAF5C89FCDC}"/>
              </a:ext>
            </a:extLst>
          </p:cNvPr>
          <p:cNvSpPr>
            <a:spLocks noGrp="1"/>
          </p:cNvSpPr>
          <p:nvPr>
            <p:ph type="body" idx="1"/>
          </p:nvPr>
        </p:nvSpPr>
        <p:spPr/>
        <p:txBody>
          <a:bodyPr/>
          <a:lstStyle/>
          <a:p>
            <a:pPr marL="228600" indent="-228600">
              <a:buAutoNum type="arabicPeriod"/>
            </a:pPr>
            <a:r>
              <a:rPr lang="en-US" dirty="0"/>
              <a:t>De</a:t>
            </a:r>
            <a:r>
              <a:rPr lang="en-US" baseline="0" dirty="0"/>
              <a:t> </a:t>
            </a:r>
            <a:r>
              <a:rPr lang="en-US" baseline="0" dirty="0" err="1"/>
              <a:t>ce</a:t>
            </a:r>
            <a:r>
              <a:rPr lang="en-US" baseline="0" dirty="0"/>
              <a:t> </a:t>
            </a:r>
            <a:r>
              <a:rPr lang="en-US" baseline="0" dirty="0" err="1"/>
              <a:t>avem</a:t>
            </a:r>
            <a:r>
              <a:rPr lang="en-US" baseline="0" dirty="0"/>
              <a:t> </a:t>
            </a:r>
            <a:r>
              <a:rPr lang="en-US" baseline="0" dirty="0" err="1"/>
              <a:t>nevoie</a:t>
            </a:r>
            <a:r>
              <a:rPr lang="en-US" baseline="0" dirty="0"/>
              <a:t> de </a:t>
            </a:r>
            <a:r>
              <a:rPr lang="en-US" baseline="0" dirty="0" err="1"/>
              <a:t>probabiltiati</a:t>
            </a:r>
            <a:r>
              <a:rPr lang="en-US" baseline="0" dirty="0"/>
              <a:t>? Ce </a:t>
            </a:r>
            <a:r>
              <a:rPr lang="en-US" baseline="0" dirty="0" err="1"/>
              <a:t>avantaje</a:t>
            </a:r>
            <a:r>
              <a:rPr lang="en-US" baseline="0" dirty="0"/>
              <a:t> au (</a:t>
            </a:r>
            <a:r>
              <a:rPr lang="en-US" baseline="0" dirty="0" err="1"/>
              <a:t>pai</a:t>
            </a:r>
            <a:r>
              <a:rPr lang="en-US" baseline="0" dirty="0"/>
              <a:t> o </a:t>
            </a:r>
            <a:r>
              <a:rPr lang="en-US" baseline="0" dirty="0" err="1"/>
              <a:t>probabiltiate</a:t>
            </a:r>
            <a:r>
              <a:rPr lang="en-US" baseline="0" dirty="0"/>
              <a:t> mare la o </a:t>
            </a:r>
            <a:r>
              <a:rPr lang="en-US" baseline="0" dirty="0" err="1"/>
              <a:t>cifra</a:t>
            </a:r>
            <a:r>
              <a:rPr lang="en-US" baseline="0" dirty="0"/>
              <a:t>, </a:t>
            </a:r>
            <a:r>
              <a:rPr lang="en-US" baseline="0" dirty="0" err="1"/>
              <a:t>autoamt</a:t>
            </a:r>
            <a:r>
              <a:rPr lang="en-US" baseline="0" dirty="0"/>
              <a:t> </a:t>
            </a:r>
            <a:r>
              <a:rPr lang="en-US" baseline="0" dirty="0" err="1"/>
              <a:t>scade</a:t>
            </a:r>
            <a:r>
              <a:rPr lang="en-US" baseline="0" dirty="0"/>
              <a:t> </a:t>
            </a:r>
            <a:r>
              <a:rPr lang="en-US" baseline="0" dirty="0" err="1"/>
              <a:t>probabiltiatea</a:t>
            </a:r>
            <a:r>
              <a:rPr lang="en-US" baseline="0" dirty="0"/>
              <a:t> la </a:t>
            </a:r>
            <a:r>
              <a:rPr lang="en-US" baseline="0" dirty="0" err="1"/>
              <a:t>restul</a:t>
            </a:r>
            <a:r>
              <a:rPr lang="en-US" baseline="0" dirty="0"/>
              <a:t>)</a:t>
            </a:r>
          </a:p>
          <a:p>
            <a:pPr marL="228600" indent="-228600">
              <a:buAutoNum type="arabicPeriod"/>
            </a:pPr>
            <a:r>
              <a:rPr lang="en-US" baseline="0" dirty="0"/>
              <a:t>E ok </a:t>
            </a:r>
            <a:r>
              <a:rPr lang="en-US" baseline="0" dirty="0" err="1"/>
              <a:t>functia</a:t>
            </a:r>
            <a:r>
              <a:rPr lang="en-US" baseline="0" dirty="0"/>
              <a:t> </a:t>
            </a:r>
            <a:r>
              <a:rPr lang="en-US" baseline="0" dirty="0" err="1"/>
              <a:t>respectiva</a:t>
            </a:r>
            <a:r>
              <a:rPr lang="en-US" baseline="0" dirty="0"/>
              <a:t>? </a:t>
            </a:r>
            <a:r>
              <a:rPr lang="en-US" baseline="0" dirty="0" err="1"/>
              <a:t>Pentru</a:t>
            </a:r>
            <a:r>
              <a:rPr lang="en-US" baseline="0" dirty="0"/>
              <a:t> </a:t>
            </a:r>
            <a:r>
              <a:rPr lang="en-US" baseline="0" dirty="0" err="1"/>
              <a:t>probabiltiati</a:t>
            </a:r>
            <a:r>
              <a:rPr lang="en-US" baseline="0" dirty="0"/>
              <a:t>?</a:t>
            </a:r>
          </a:p>
          <a:p>
            <a:endParaRPr lang="ro-RO" dirty="0"/>
          </a:p>
        </p:txBody>
      </p:sp>
      <p:sp>
        <p:nvSpPr>
          <p:cNvPr id="4" name="Slide Number Placeholder 3">
            <a:extLst>
              <a:ext uri="{FF2B5EF4-FFF2-40B4-BE49-F238E27FC236}">
                <a16:creationId xmlns:a16="http://schemas.microsoft.com/office/drawing/2014/main" id="{01D51520-FF07-10D8-4430-D36FD0C0F96F}"/>
              </a:ext>
            </a:extLst>
          </p:cNvPr>
          <p:cNvSpPr>
            <a:spLocks noGrp="1"/>
          </p:cNvSpPr>
          <p:nvPr>
            <p:ph type="sldNum" sz="quarter" idx="10"/>
          </p:nvPr>
        </p:nvSpPr>
        <p:spPr/>
        <p:txBody>
          <a:bodyPr/>
          <a:lstStyle/>
          <a:p>
            <a:fld id="{01F2A70B-78F2-4DCF-B53B-C990D2FAFB8A}" type="slidenum">
              <a:rPr lang="en-US" smtClean="0"/>
              <a:t>35</a:t>
            </a:fld>
            <a:endParaRPr lang="en-US"/>
          </a:p>
        </p:txBody>
      </p:sp>
    </p:spTree>
    <p:extLst>
      <p:ext uri="{BB962C8B-B14F-4D97-AF65-F5344CB8AC3E}">
        <p14:creationId xmlns:p14="http://schemas.microsoft.com/office/powerpoint/2010/main" val="127289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BAD69-448B-A6BA-9369-D4F0B6CCAB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57145-AF1F-1F8C-3ED0-9B856D9E4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3A87C9-505F-4C28-F0D2-CC0487F780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90ED4C-1384-353A-F256-89AF1003332D}"/>
              </a:ext>
            </a:extLst>
          </p:cNvPr>
          <p:cNvSpPr>
            <a:spLocks noGrp="1"/>
          </p:cNvSpPr>
          <p:nvPr>
            <p:ph type="sldNum" sz="quarter" idx="5"/>
          </p:nvPr>
        </p:nvSpPr>
        <p:spPr/>
        <p:txBody>
          <a:bodyPr/>
          <a:lstStyle/>
          <a:p>
            <a:fld id="{01F2A70B-78F2-4DCF-B53B-C990D2FAFB8A}" type="slidenum">
              <a:rPr lang="en-US" smtClean="0"/>
              <a:t>36</a:t>
            </a:fld>
            <a:endParaRPr lang="en-US"/>
          </a:p>
        </p:txBody>
      </p:sp>
    </p:spTree>
    <p:extLst>
      <p:ext uri="{BB962C8B-B14F-4D97-AF65-F5344CB8AC3E}">
        <p14:creationId xmlns:p14="http://schemas.microsoft.com/office/powerpoint/2010/main" val="2944026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210ECB-A86E-9628-EC95-F1495DBB0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7D482A-EDDD-9865-39E9-7183335F4446}"/>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75776688-1073-9614-BDD9-911EB954563E}"/>
                  </a:ext>
                </a:extLst>
              </p:cNvPr>
              <p:cNvSpPr>
                <a:spLocks noGrp="1"/>
              </p:cNvSpPr>
              <p:nvPr>
                <p:ph type="body" idx="1"/>
              </p:nvPr>
            </p:nvSpPr>
            <p:spPr/>
            <p:txBody>
              <a:bodyPr/>
              <a:lstStyle/>
              <a:p>
                <a:pPr/>
                <a14:m>
                  <m:oMathPara xmlns:m="http://schemas.openxmlformats.org/officeDocument/2006/math">
                    <m:oMathParaPr>
                      <m:jc m:val="centerGroup"/>
                    </m:oMathParaPr>
                    <m:oMath xmlns:m="http://schemas.openxmlformats.org/officeDocument/2006/math">
                      <m:nary>
                        <m:naryPr>
                          <m:chr m:val="∑"/>
                          <m:ctrlPr>
                            <a:rPr lang="en-US" i="1" smtClean="0">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 </m:t>
                          </m:r>
                        </m:sub>
                        <m:sup>
                          <m:r>
                            <a:rPr lang="en-US" i="1">
                              <a:solidFill>
                                <a:schemeClr val="bg1"/>
                              </a:solidFill>
                              <a:latin typeface="Cambria Math" panose="02040503050406030204" pitchFamily="18" charset="0"/>
                            </a:rPr>
                            <m:t>𝑚</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e>
                      </m:nary>
                      <m:r>
                        <a:rPr lang="en-US" b="0" i="1" smtClean="0">
                          <a:solidFill>
                            <a:schemeClr val="bg1"/>
                          </a:solidFill>
                          <a:latin typeface="Cambria Math" panose="02040503050406030204" pitchFamily="18" charset="0"/>
                        </a:rPr>
                        <m:t>=1</m:t>
                      </m:r>
                    </m:oMath>
                  </m:oMathPara>
                </a14:m>
                <a:endParaRPr lang="en-US" dirty="0"/>
              </a:p>
            </p:txBody>
          </p:sp>
        </mc:Choice>
        <mc:Fallback xmlns="">
          <p:sp>
            <p:nvSpPr>
              <p:cNvPr id="3" name="Notes Placeholder 2">
                <a:extLst>
                  <a:ext uri="{FF2B5EF4-FFF2-40B4-BE49-F238E27FC236}">
                    <a16:creationId xmlns:a16="http://schemas.microsoft.com/office/drawing/2014/main" id="{75776688-1073-9614-BDD9-911EB954563E}"/>
                  </a:ext>
                </a:extLst>
              </p:cNvPr>
              <p:cNvSpPr>
                <a:spLocks noGrp="1"/>
              </p:cNvSpPr>
              <p:nvPr>
                <p:ph type="body" idx="1"/>
              </p:nvPr>
            </p:nvSpPr>
            <p:spPr/>
            <p:txBody>
              <a:bodyPr/>
              <a:lstStyle/>
              <a:p>
                <a:r>
                  <a:rPr lang="en-US" i="0">
                    <a:solidFill>
                      <a:schemeClr val="bg1"/>
                    </a:solidFill>
                    <a:latin typeface="Cambria Math" panose="02040503050406030204" pitchFamily="18" charset="0"/>
                  </a:rPr>
                  <a:t>∑_(𝑗 )^𝑚</a:t>
                </a:r>
                <a:r>
                  <a:rPr lang="en-US" b="0" i="0">
                    <a:solidFill>
                      <a:schemeClr val="bg1"/>
                    </a:solidFill>
                    <a:latin typeface="Cambria Math" panose="02040503050406030204" pitchFamily="18" charset="0"/>
                  </a:rPr>
                  <a:t>▒𝑡_𝑗 =1</a:t>
                </a:r>
                <a:endParaRPr lang="en-US" dirty="0"/>
              </a:p>
            </p:txBody>
          </p:sp>
        </mc:Fallback>
      </mc:AlternateContent>
      <p:sp>
        <p:nvSpPr>
          <p:cNvPr id="4" name="Slide Number Placeholder 3">
            <a:extLst>
              <a:ext uri="{FF2B5EF4-FFF2-40B4-BE49-F238E27FC236}">
                <a16:creationId xmlns:a16="http://schemas.microsoft.com/office/drawing/2014/main" id="{FE913BB3-AEE3-253F-88C8-A4A6B26F67CB}"/>
              </a:ext>
            </a:extLst>
          </p:cNvPr>
          <p:cNvSpPr>
            <a:spLocks noGrp="1"/>
          </p:cNvSpPr>
          <p:nvPr>
            <p:ph type="sldNum" sz="quarter" idx="5"/>
          </p:nvPr>
        </p:nvSpPr>
        <p:spPr/>
        <p:txBody>
          <a:bodyPr/>
          <a:lstStyle/>
          <a:p>
            <a:fld id="{01F2A70B-78F2-4DCF-B53B-C990D2FAFB8A}" type="slidenum">
              <a:rPr lang="en-US" smtClean="0"/>
              <a:t>37</a:t>
            </a:fld>
            <a:endParaRPr lang="en-US"/>
          </a:p>
        </p:txBody>
      </p:sp>
    </p:spTree>
    <p:extLst>
      <p:ext uri="{BB962C8B-B14F-4D97-AF65-F5344CB8AC3E}">
        <p14:creationId xmlns:p14="http://schemas.microsoft.com/office/powerpoint/2010/main" val="1969114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FA9E7-857E-DBC8-EC28-275ECACF3E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0E12B-1741-9320-9C4E-1C9AD0063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B255E-2058-FA96-C11F-1831C0306451}"/>
              </a:ext>
            </a:extLst>
          </p:cNvPr>
          <p:cNvSpPr>
            <a:spLocks noGrp="1"/>
          </p:cNvSpPr>
          <p:nvPr>
            <p:ph type="body" idx="1"/>
          </p:nvPr>
        </p:nvSpPr>
        <p:spPr/>
        <p:txBody>
          <a:bodyPr/>
          <a:lstStyle/>
          <a:p>
            <a:r>
              <a:rPr lang="en-US" dirty="0"/>
              <a:t>Keep in mind that here, x is actually the output of the previous layer</a:t>
            </a:r>
          </a:p>
        </p:txBody>
      </p:sp>
      <p:sp>
        <p:nvSpPr>
          <p:cNvPr id="4" name="Slide Number Placeholder 3">
            <a:extLst>
              <a:ext uri="{FF2B5EF4-FFF2-40B4-BE49-F238E27FC236}">
                <a16:creationId xmlns:a16="http://schemas.microsoft.com/office/drawing/2014/main" id="{BC4BC845-6A6F-CE8D-CFDD-C9C792BCEFCB}"/>
              </a:ext>
            </a:extLst>
          </p:cNvPr>
          <p:cNvSpPr>
            <a:spLocks noGrp="1"/>
          </p:cNvSpPr>
          <p:nvPr>
            <p:ph type="sldNum" sz="quarter" idx="5"/>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2873593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39</a:t>
            </a:fld>
            <a:endParaRPr lang="en-US"/>
          </a:p>
        </p:txBody>
      </p:sp>
    </p:spTree>
    <p:extLst>
      <p:ext uri="{BB962C8B-B14F-4D97-AF65-F5344CB8AC3E}">
        <p14:creationId xmlns:p14="http://schemas.microsoft.com/office/powerpoint/2010/main" val="2603200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40</a:t>
            </a:fld>
            <a:endParaRPr lang="en-US"/>
          </a:p>
        </p:txBody>
      </p:sp>
    </p:spTree>
    <p:extLst>
      <p:ext uri="{BB962C8B-B14F-4D97-AF65-F5344CB8AC3E}">
        <p14:creationId xmlns:p14="http://schemas.microsoft.com/office/powerpoint/2010/main" val="1735527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9A238-2C9A-B5DD-E8F6-777F3CF58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4DF15-9A79-17F5-5A67-8DA2EFAFA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28C34-CE60-6C5A-5CF6-6502D05E0865}"/>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D1EDB7AA-116C-A552-BA24-0F582DDF92C5}"/>
              </a:ext>
            </a:extLst>
          </p:cNvPr>
          <p:cNvSpPr>
            <a:spLocks noGrp="1"/>
          </p:cNvSpPr>
          <p:nvPr>
            <p:ph type="sldNum" sz="quarter" idx="10"/>
          </p:nvPr>
        </p:nvSpPr>
        <p:spPr/>
        <p:txBody>
          <a:bodyPr/>
          <a:lstStyle/>
          <a:p>
            <a:fld id="{01F2A70B-78F2-4DCF-B53B-C990D2FAFB8A}" type="slidenum">
              <a:rPr lang="en-US" smtClean="0"/>
              <a:t>41</a:t>
            </a:fld>
            <a:endParaRPr lang="en-US"/>
          </a:p>
        </p:txBody>
      </p:sp>
    </p:spTree>
    <p:extLst>
      <p:ext uri="{BB962C8B-B14F-4D97-AF65-F5344CB8AC3E}">
        <p14:creationId xmlns:p14="http://schemas.microsoft.com/office/powerpoint/2010/main" val="2310838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70DAF-E2DC-9EDB-2D47-C7015B2A7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ED203-DCDA-254A-C755-69E722058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94EC2-493E-88C2-C596-89C15F0EFC4A}"/>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2774B237-F0AA-E1CB-CE48-B73C6B1A9322}"/>
              </a:ext>
            </a:extLst>
          </p:cNvPr>
          <p:cNvSpPr>
            <a:spLocks noGrp="1"/>
          </p:cNvSpPr>
          <p:nvPr>
            <p:ph type="sldNum" sz="quarter" idx="10"/>
          </p:nvPr>
        </p:nvSpPr>
        <p:spPr/>
        <p:txBody>
          <a:bodyPr/>
          <a:lstStyle/>
          <a:p>
            <a:fld id="{01F2A70B-78F2-4DCF-B53B-C990D2FAFB8A}" type="slidenum">
              <a:rPr lang="en-US" smtClean="0"/>
              <a:t>42</a:t>
            </a:fld>
            <a:endParaRPr lang="en-US"/>
          </a:p>
        </p:txBody>
      </p:sp>
    </p:spTree>
    <p:extLst>
      <p:ext uri="{BB962C8B-B14F-4D97-AF65-F5344CB8AC3E}">
        <p14:creationId xmlns:p14="http://schemas.microsoft.com/office/powerpoint/2010/main" val="20900767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5F631-C810-5F06-CD39-19F98D22D4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E2A8E0-2D98-7E26-8C40-F7F4DF4AD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168E20-4A3D-CF7D-35D3-6C8536BEAA3E}"/>
              </a:ext>
            </a:extLst>
          </p:cNvPr>
          <p:cNvSpPr>
            <a:spLocks noGrp="1"/>
          </p:cNvSpPr>
          <p:nvPr>
            <p:ph type="body" idx="1"/>
          </p:nvPr>
        </p:nvSpPr>
        <p:spPr/>
        <p:txBody>
          <a:bodyPr/>
          <a:lstStyle/>
          <a:p>
            <a:r>
              <a:rPr lang="ro-RO" dirty="0"/>
              <a:t>Putem considera si fata de y, dar prefer </a:t>
            </a:r>
            <a:r>
              <a:rPr lang="ro-RO" dirty="0" err="1"/>
              <a:t>asa</a:t>
            </a:r>
            <a:r>
              <a:rPr lang="ro-RO" dirty="0"/>
              <a:t> </a:t>
            </a:r>
            <a:r>
              <a:rPr lang="ro-RO" dirty="0" err="1"/>
              <a:t>oentru</a:t>
            </a:r>
            <a:r>
              <a:rPr lang="ro-RO" dirty="0"/>
              <a:t> ca ies calculele mai </a:t>
            </a:r>
            <a:r>
              <a:rPr lang="ro-RO" dirty="0" err="1"/>
              <a:t>usoare</a:t>
            </a:r>
            <a:r>
              <a:rPr lang="ro-RO" dirty="0"/>
              <a:t> .</a:t>
            </a:r>
          </a:p>
          <a:p>
            <a:r>
              <a:rPr lang="ro-RO" dirty="0"/>
              <a:t>Pana la urma , </a:t>
            </a:r>
            <a:r>
              <a:rPr lang="ro-RO" dirty="0" err="1"/>
              <a:t>functia</a:t>
            </a:r>
            <a:r>
              <a:rPr lang="ro-RO" dirty="0"/>
              <a:t> de activare este monotona. N-ar trebui sa fie nicio problema. </a:t>
            </a:r>
          </a:p>
        </p:txBody>
      </p:sp>
      <p:sp>
        <p:nvSpPr>
          <p:cNvPr id="4" name="Slide Number Placeholder 3">
            <a:extLst>
              <a:ext uri="{FF2B5EF4-FFF2-40B4-BE49-F238E27FC236}">
                <a16:creationId xmlns:a16="http://schemas.microsoft.com/office/drawing/2014/main" id="{CDA9884D-2B9F-8BB0-540D-17A0355E9BED}"/>
              </a:ext>
            </a:extLst>
          </p:cNvPr>
          <p:cNvSpPr>
            <a:spLocks noGrp="1"/>
          </p:cNvSpPr>
          <p:nvPr>
            <p:ph type="sldNum" sz="quarter" idx="10"/>
          </p:nvPr>
        </p:nvSpPr>
        <p:spPr/>
        <p:txBody>
          <a:bodyPr/>
          <a:lstStyle/>
          <a:p>
            <a:fld id="{01F2A70B-78F2-4DCF-B53B-C990D2FAFB8A}" type="slidenum">
              <a:rPr lang="en-US" smtClean="0"/>
              <a:t>43</a:t>
            </a:fld>
            <a:endParaRPr lang="en-US"/>
          </a:p>
        </p:txBody>
      </p:sp>
    </p:spTree>
    <p:extLst>
      <p:ext uri="{BB962C8B-B14F-4D97-AF65-F5344CB8AC3E}">
        <p14:creationId xmlns:p14="http://schemas.microsoft.com/office/powerpoint/2010/main" val="4270400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3FDF0-554A-F64B-CDD9-3B021F840A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A3B875-2668-B225-1F33-31EC9F518FCE}"/>
              </a:ext>
            </a:extLst>
          </p:cNvPr>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a:extLst>
                  <a:ext uri="{FF2B5EF4-FFF2-40B4-BE49-F238E27FC236}">
                    <a16:creationId xmlns:a16="http://schemas.microsoft.com/office/drawing/2014/main" id="{69877697-F87F-06B6-1F23-8D7CD211D18F}"/>
                  </a:ext>
                </a:extLst>
              </p:cNvPr>
              <p:cNvSpPr>
                <a:spLocks noGrp="1"/>
              </p:cNvSpPr>
              <p:nvPr>
                <p:ph type="body" idx="1"/>
              </p:nvPr>
            </p:nvSpPr>
            <p:spPr/>
            <p:txBody>
              <a:bodyPr/>
              <a:lstStyle/>
              <a:p>
                <a:r>
                  <a:rPr lang="en-US" dirty="0"/>
                  <a:t>Putem</a:t>
                </a:r>
                <a:r>
                  <a:rPr lang="en-US" baseline="0" dirty="0"/>
                  <a:t> </a:t>
                </a:r>
                <a:r>
                  <a:rPr lang="en-US" baseline="0" dirty="0" err="1"/>
                  <a:t>minimiza</a:t>
                </a:r>
                <a:r>
                  <a:rPr lang="en-US" baseline="0" dirty="0"/>
                  <a:t> </a:t>
                </a:r>
                <a:r>
                  <a:rPr lang="en-US" baseline="0" dirty="0" err="1"/>
                  <a:t>functia</a:t>
                </a:r>
                <a:r>
                  <a:rPr lang="en-US" baseline="0" dirty="0"/>
                  <a:t> de cost, </a:t>
                </a:r>
                <a:r>
                  <a:rPr lang="en-US" baseline="0" dirty="0" err="1"/>
                  <a:t>prin</a:t>
                </a:r>
                <a:r>
                  <a:rPr lang="en-US" baseline="0" dirty="0"/>
                  <a:t> </a:t>
                </a:r>
                <a:r>
                  <a:rPr lang="en-US" baseline="0" dirty="0" err="1"/>
                  <a:t>minimizarea</a:t>
                </a:r>
                <a:r>
                  <a:rPr lang="en-US" baseline="0" dirty="0"/>
                  <a:t> la </a:t>
                </a:r>
                <a14:m>
                  <m:oMath xmlns:m="http://schemas.openxmlformats.org/officeDocument/2006/math">
                    <m:r>
                      <m:rPr>
                        <m:sty m:val="p"/>
                      </m:rPr>
                      <a:rPr lang="en-US" b="0" i="0" baseline="0" smtClean="0">
                        <a:latin typeface="Cambria Math" panose="02040503050406030204" pitchFamily="18" charset="0"/>
                      </a:rPr>
                      <m:t>Δ</m:t>
                    </m:r>
                    <m:r>
                      <a:rPr lang="en-US" b="0" i="1" baseline="0" smtClean="0">
                        <a:latin typeface="Cambria Math" panose="02040503050406030204" pitchFamily="18" charset="0"/>
                      </a:rPr>
                      <m:t>𝐶</m:t>
                    </m:r>
                  </m:oMath>
                </a14:m>
                <a:endParaRPr lang="en-US" dirty="0"/>
              </a:p>
              <a:p>
                <a:r>
                  <a:rPr lang="en-US" dirty="0"/>
                  <a:t>	- </a:t>
                </a:r>
                <a:r>
                  <a:rPr lang="en-US" dirty="0" err="1"/>
                  <a:t>putem</a:t>
                </a:r>
                <a:r>
                  <a:rPr lang="en-US" dirty="0"/>
                  <a:t> face </a:t>
                </a:r>
                <a:r>
                  <a:rPr lang="en-US" dirty="0" err="1"/>
                  <a:t>asta</a:t>
                </a:r>
                <a:r>
                  <a:rPr lang="en-US" dirty="0"/>
                  <a:t> </a:t>
                </a:r>
                <a:r>
                  <a:rPr lang="en-US" dirty="0" err="1"/>
                  <a:t>alegand</a:t>
                </a:r>
                <a:r>
                  <a:rPr lang="en-US" dirty="0"/>
                  <a:t> un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𝑧</m:t>
                    </m:r>
                  </m:oMath>
                </a14:m>
                <a:r>
                  <a:rPr lang="en-US" dirty="0"/>
                  <a:t> care </a:t>
                </a:r>
                <a:r>
                  <a:rPr lang="en-US" dirty="0" err="1"/>
                  <a:t>sa</a:t>
                </a:r>
                <a:r>
                  <a:rPr lang="en-US" dirty="0"/>
                  <a:t> </a:t>
                </a:r>
                <a:r>
                  <a:rPr lang="en-US" dirty="0" err="1"/>
                  <a:t>aiba</a:t>
                </a:r>
                <a:r>
                  <a:rPr lang="en-US" dirty="0"/>
                  <a:t> </a:t>
                </a:r>
                <a:r>
                  <a:rPr lang="en-US" dirty="0" err="1"/>
                  <a:t>semnul</a:t>
                </a:r>
                <a:r>
                  <a:rPr lang="en-US" dirty="0"/>
                  <a:t> invers la gradient.</a:t>
                </a:r>
              </a:p>
              <a:p>
                <a:r>
                  <a:rPr lang="en-US" dirty="0"/>
                  <a:t>	- </a:t>
                </a:r>
                <a:r>
                  <a:rPr lang="en-US" dirty="0" err="1"/>
                  <a:t>Considerand</a:t>
                </a:r>
                <a:r>
                  <a:rPr lang="en-US" baseline="0" dirty="0"/>
                  <a:t> ca </a:t>
                </a:r>
                <a14:m>
                  <m:oMath xmlns:m="http://schemas.openxmlformats.org/officeDocument/2006/math">
                    <m:r>
                      <m:rPr>
                        <m:sty m:val="p"/>
                      </m:rPr>
                      <a:rPr lang="en-US" b="0" i="0" baseline="0" smtClean="0">
                        <a:latin typeface="Cambria Math" panose="02040503050406030204" pitchFamily="18" charset="0"/>
                      </a:rPr>
                      <m:t>Δ</m:t>
                    </m:r>
                    <m:r>
                      <a:rPr lang="en-US" b="0" i="1" baseline="0" smtClean="0">
                        <a:latin typeface="Cambria Math" panose="02040503050406030204" pitchFamily="18" charset="0"/>
                      </a:rPr>
                      <m:t>𝑧</m:t>
                    </m:r>
                  </m:oMath>
                </a14:m>
                <a:r>
                  <a:rPr lang="en-US" dirty="0"/>
                  <a:t> </a:t>
                </a:r>
                <a:r>
                  <a:rPr lang="en-US" dirty="0" err="1"/>
                  <a:t>este</a:t>
                </a:r>
                <a:r>
                  <a:rPr lang="en-US" dirty="0"/>
                  <a:t> un </a:t>
                </a:r>
                <a:r>
                  <a:rPr lang="en-US" dirty="0" err="1"/>
                  <a:t>numar</a:t>
                </a:r>
                <a:r>
                  <a:rPr lang="en-US" dirty="0"/>
                  <a:t> mic,  cum se </a:t>
                </a:r>
                <a:r>
                  <a:rPr lang="en-US" dirty="0" err="1"/>
                  <a:t>minimizeaza</a:t>
                </a:r>
                <a:r>
                  <a:rPr lang="en-US" dirty="0"/>
                  <a:t> </a:t>
                </a:r>
                <a:r>
                  <a:rPr lang="en-US" dirty="0" err="1"/>
                  <a:t>eroarea</a:t>
                </a:r>
                <a:r>
                  <a:rPr lang="en-US" dirty="0"/>
                  <a:t>  </a:t>
                </a:r>
                <a:r>
                  <a:rPr lang="en-US" dirty="0" err="1"/>
                  <a:t>depinde</a:t>
                </a:r>
                <a:r>
                  <a:rPr lang="en-US" dirty="0"/>
                  <a:t> de cat de mare </a:t>
                </a:r>
                <a:r>
                  <a:rPr lang="en-US" dirty="0" err="1"/>
                  <a:t>este</a:t>
                </a:r>
                <a:r>
                  <a:rPr lang="en-US" dirty="0"/>
                  <a:t> derivate. Mai exact, </a:t>
                </a:r>
                <a:r>
                  <a:rPr lang="en-US" dirty="0" err="1"/>
                  <a:t>daca</a:t>
                </a:r>
                <a:r>
                  <a:rPr lang="en-US" dirty="0"/>
                  <a:t> </a:t>
                </a:r>
                <a:r>
                  <a:rPr lang="en-US" dirty="0" err="1"/>
                  <a:t>este</a:t>
                </a:r>
                <a:r>
                  <a:rPr lang="en-US" dirty="0"/>
                  <a:t> mare, </a:t>
                </a:r>
                <a:r>
                  <a:rPr lang="en-US" dirty="0" err="1"/>
                  <a:t>atunci</a:t>
                </a:r>
                <a:r>
                  <a:rPr lang="en-US" dirty="0"/>
                  <a:t> </a:t>
                </a:r>
                <a:r>
                  <a:rPr lang="en-US" dirty="0" err="1"/>
                  <a:t>putem</a:t>
                </a:r>
                <a:r>
                  <a:rPr lang="en-US" dirty="0"/>
                  <a:t> </a:t>
                </a:r>
                <a:r>
                  <a:rPr lang="en-US" dirty="0" err="1"/>
                  <a:t>minimiza</a:t>
                </a:r>
                <a:r>
                  <a:rPr lang="en-US" dirty="0"/>
                  <a:t> </a:t>
                </a:r>
                <a:r>
                  <a:rPr lang="en-US" dirty="0" err="1"/>
                  <a:t>functia</a:t>
                </a:r>
                <a:r>
                  <a:rPr lang="en-US" dirty="0"/>
                  <a:t> </a:t>
                </a:r>
                <a:r>
                  <a:rPr lang="en-US" dirty="0" err="1"/>
                  <a:t>puternic</a:t>
                </a:r>
                <a:r>
                  <a:rPr lang="en-US" dirty="0"/>
                  <a:t>, </a:t>
                </a:r>
                <a:r>
                  <a:rPr lang="en-US" dirty="0" err="1"/>
                  <a:t>daca</a:t>
                </a:r>
                <a:r>
                  <a:rPr lang="en-US" dirty="0"/>
                  <a:t> </a:t>
                </a:r>
                <a:r>
                  <a:rPr lang="en-US" dirty="0" err="1"/>
                  <a:t>este</a:t>
                </a:r>
                <a:r>
                  <a:rPr lang="en-US" dirty="0"/>
                  <a:t> mica </a:t>
                </a:r>
                <a:r>
                  <a:rPr lang="en-US" dirty="0" err="1"/>
                  <a:t>functia</a:t>
                </a:r>
                <a:r>
                  <a:rPr lang="en-US" baseline="0" dirty="0"/>
                  <a:t> nu </a:t>
                </a:r>
                <a:r>
                  <a:rPr lang="en-US" baseline="0" dirty="0" err="1"/>
                  <a:t>va</a:t>
                </a:r>
                <a:r>
                  <a:rPr lang="en-US" baseline="0" dirty="0"/>
                  <a:t> fi </a:t>
                </a:r>
                <a:r>
                  <a:rPr lang="en-US" baseline="0" dirty="0" err="1"/>
                  <a:t>minizata</a:t>
                </a:r>
                <a:r>
                  <a:rPr lang="en-US" baseline="0" dirty="0"/>
                  <a:t> </a:t>
                </a:r>
                <a:r>
                  <a:rPr lang="en-US" baseline="0" dirty="0" err="1"/>
                  <a:t>asa</a:t>
                </a:r>
                <a:r>
                  <a:rPr lang="en-US" baseline="0" dirty="0"/>
                  <a:t> tare, </a:t>
                </a:r>
                <a:r>
                  <a:rPr lang="en-US" baseline="0" dirty="0" err="1"/>
                  <a:t>iar</a:t>
                </a:r>
                <a:r>
                  <a:rPr lang="en-US" baseline="0" dirty="0"/>
                  <a:t> </a:t>
                </a:r>
                <a:r>
                  <a:rPr lang="en-US" baseline="0" dirty="0" err="1"/>
                  <a:t>daca</a:t>
                </a:r>
                <a:r>
                  <a:rPr lang="en-US" baseline="0" dirty="0"/>
                  <a:t> </a:t>
                </a:r>
                <a:r>
                  <a:rPr lang="en-US" baseline="0" dirty="0" err="1"/>
                  <a:t>este</a:t>
                </a:r>
                <a:r>
                  <a:rPr lang="en-US" baseline="0" dirty="0"/>
                  <a:t> </a:t>
                </a:r>
                <a:r>
                  <a:rPr lang="en-US" baseline="0" dirty="0" err="1"/>
                  <a:t>zereo</a:t>
                </a:r>
                <a:r>
                  <a:rPr lang="en-US" baseline="0" dirty="0"/>
                  <a:t>, </a:t>
                </a:r>
                <a:r>
                  <a:rPr lang="en-US" baseline="0" dirty="0" err="1"/>
                  <a:t>functia</a:t>
                </a:r>
                <a:r>
                  <a:rPr lang="en-US" baseline="0" dirty="0"/>
                  <a:t> nu se </a:t>
                </a:r>
                <a:r>
                  <a:rPr lang="en-US" baseline="0" dirty="0" err="1"/>
                  <a:t>mai</a:t>
                </a:r>
                <a:r>
                  <a:rPr lang="en-US" baseline="0" dirty="0"/>
                  <a:t> </a:t>
                </a:r>
                <a:r>
                  <a:rPr lang="en-US" baseline="0" dirty="0" err="1"/>
                  <a:t>minimizeaza</a:t>
                </a:r>
                <a:endParaRPr lang="ro-RO" dirty="0"/>
              </a:p>
            </p:txBody>
          </p:sp>
        </mc:Choice>
        <mc:Fallback xmlns="">
          <p:sp>
            <p:nvSpPr>
              <p:cNvPr id="3" name="Notes Placeholder 2">
                <a:extLst>
                  <a:ext uri="{FF2B5EF4-FFF2-40B4-BE49-F238E27FC236}">
                    <a16:creationId xmlns:a16="http://schemas.microsoft.com/office/drawing/2014/main" id="{69877697-F87F-06B6-1F23-8D7CD211D18F}"/>
                  </a:ext>
                </a:extLst>
              </p:cNvPr>
              <p:cNvSpPr>
                <a:spLocks noGrp="1"/>
              </p:cNvSpPr>
              <p:nvPr>
                <p:ph type="body" idx="1"/>
              </p:nvPr>
            </p:nvSpPr>
            <p:spPr/>
            <p:txBody>
              <a:bodyPr/>
              <a:lstStyle/>
              <a:p>
                <a:r>
                  <a:rPr lang="en-US" dirty="0"/>
                  <a:t>Putem</a:t>
                </a:r>
                <a:r>
                  <a:rPr lang="en-US" baseline="0" dirty="0"/>
                  <a:t> </a:t>
                </a:r>
                <a:r>
                  <a:rPr lang="en-US" baseline="0" dirty="0" err="1"/>
                  <a:t>minimiza</a:t>
                </a:r>
                <a:r>
                  <a:rPr lang="en-US" baseline="0" dirty="0"/>
                  <a:t> </a:t>
                </a:r>
                <a:r>
                  <a:rPr lang="en-US" baseline="0" dirty="0" err="1"/>
                  <a:t>functia</a:t>
                </a:r>
                <a:r>
                  <a:rPr lang="en-US" baseline="0" dirty="0"/>
                  <a:t> de cost, </a:t>
                </a:r>
                <a:r>
                  <a:rPr lang="en-US" baseline="0" dirty="0" err="1"/>
                  <a:t>prin</a:t>
                </a:r>
                <a:r>
                  <a:rPr lang="en-US" baseline="0" dirty="0"/>
                  <a:t> </a:t>
                </a:r>
                <a:r>
                  <a:rPr lang="en-US" baseline="0" dirty="0" err="1"/>
                  <a:t>minimizarea</a:t>
                </a:r>
                <a:r>
                  <a:rPr lang="en-US" baseline="0" dirty="0"/>
                  <a:t> la </a:t>
                </a:r>
                <a:r>
                  <a:rPr lang="en-US" b="0" i="0" baseline="0">
                    <a:latin typeface="Cambria Math" panose="02040503050406030204" pitchFamily="18" charset="0"/>
                  </a:rPr>
                  <a:t>Δ𝐶</a:t>
                </a:r>
                <a:endParaRPr lang="en-US" dirty="0"/>
              </a:p>
              <a:p>
                <a:r>
                  <a:rPr lang="en-US" dirty="0"/>
                  <a:t>	- </a:t>
                </a:r>
                <a:r>
                  <a:rPr lang="en-US" dirty="0" err="1"/>
                  <a:t>putem</a:t>
                </a:r>
                <a:r>
                  <a:rPr lang="en-US" dirty="0"/>
                  <a:t> face </a:t>
                </a:r>
                <a:r>
                  <a:rPr lang="en-US" dirty="0" err="1"/>
                  <a:t>asta</a:t>
                </a:r>
                <a:r>
                  <a:rPr lang="en-US" dirty="0"/>
                  <a:t> </a:t>
                </a:r>
                <a:r>
                  <a:rPr lang="en-US" dirty="0" err="1"/>
                  <a:t>alegand</a:t>
                </a:r>
                <a:r>
                  <a:rPr lang="en-US" dirty="0"/>
                  <a:t> un </a:t>
                </a:r>
                <a:r>
                  <a:rPr lang="en-US" b="0" i="0">
                    <a:latin typeface="Cambria Math" panose="02040503050406030204" pitchFamily="18" charset="0"/>
                  </a:rPr>
                  <a:t>Δ𝑧</a:t>
                </a:r>
                <a:r>
                  <a:rPr lang="en-US" dirty="0"/>
                  <a:t> care </a:t>
                </a:r>
                <a:r>
                  <a:rPr lang="en-US" dirty="0" err="1"/>
                  <a:t>sa</a:t>
                </a:r>
                <a:r>
                  <a:rPr lang="en-US" dirty="0"/>
                  <a:t> </a:t>
                </a:r>
                <a:r>
                  <a:rPr lang="en-US" dirty="0" err="1"/>
                  <a:t>aiba</a:t>
                </a:r>
                <a:r>
                  <a:rPr lang="en-US" dirty="0"/>
                  <a:t> </a:t>
                </a:r>
                <a:r>
                  <a:rPr lang="en-US" dirty="0" err="1"/>
                  <a:t>semnul</a:t>
                </a:r>
                <a:r>
                  <a:rPr lang="en-US" dirty="0"/>
                  <a:t> invers la gradient.</a:t>
                </a:r>
              </a:p>
              <a:p>
                <a:r>
                  <a:rPr lang="en-US" dirty="0"/>
                  <a:t>	- </a:t>
                </a:r>
                <a:r>
                  <a:rPr lang="en-US" dirty="0" err="1"/>
                  <a:t>Considerand</a:t>
                </a:r>
                <a:r>
                  <a:rPr lang="en-US" baseline="0" dirty="0"/>
                  <a:t> ca </a:t>
                </a:r>
                <a:r>
                  <a:rPr lang="en-US" b="0" i="0" baseline="0">
                    <a:latin typeface="Cambria Math" panose="02040503050406030204" pitchFamily="18" charset="0"/>
                  </a:rPr>
                  <a:t>Δ𝑧</a:t>
                </a:r>
                <a:r>
                  <a:rPr lang="en-US" dirty="0"/>
                  <a:t> </a:t>
                </a:r>
                <a:r>
                  <a:rPr lang="en-US" dirty="0" err="1"/>
                  <a:t>este</a:t>
                </a:r>
                <a:r>
                  <a:rPr lang="en-US" dirty="0"/>
                  <a:t> un </a:t>
                </a:r>
                <a:r>
                  <a:rPr lang="en-US" dirty="0" err="1"/>
                  <a:t>numar</a:t>
                </a:r>
                <a:r>
                  <a:rPr lang="en-US" dirty="0"/>
                  <a:t> mic,  cum se </a:t>
                </a:r>
                <a:r>
                  <a:rPr lang="en-US" dirty="0" err="1"/>
                  <a:t>minimizeaza</a:t>
                </a:r>
                <a:r>
                  <a:rPr lang="en-US" dirty="0"/>
                  <a:t> </a:t>
                </a:r>
                <a:r>
                  <a:rPr lang="en-US" dirty="0" err="1"/>
                  <a:t>eroarea</a:t>
                </a:r>
                <a:r>
                  <a:rPr lang="en-US" dirty="0"/>
                  <a:t>  </a:t>
                </a:r>
                <a:r>
                  <a:rPr lang="en-US" dirty="0" err="1"/>
                  <a:t>depinde</a:t>
                </a:r>
                <a:r>
                  <a:rPr lang="en-US" dirty="0"/>
                  <a:t> de cat de mare </a:t>
                </a:r>
                <a:r>
                  <a:rPr lang="en-US" dirty="0" err="1"/>
                  <a:t>este</a:t>
                </a:r>
                <a:r>
                  <a:rPr lang="en-US" dirty="0"/>
                  <a:t> derivate. Mai exact, </a:t>
                </a:r>
                <a:r>
                  <a:rPr lang="en-US" dirty="0" err="1"/>
                  <a:t>daca</a:t>
                </a:r>
                <a:r>
                  <a:rPr lang="en-US" dirty="0"/>
                  <a:t> </a:t>
                </a:r>
                <a:r>
                  <a:rPr lang="en-US" dirty="0" err="1"/>
                  <a:t>este</a:t>
                </a:r>
                <a:r>
                  <a:rPr lang="en-US" dirty="0"/>
                  <a:t> mare, </a:t>
                </a:r>
                <a:r>
                  <a:rPr lang="en-US" dirty="0" err="1"/>
                  <a:t>atunci</a:t>
                </a:r>
                <a:r>
                  <a:rPr lang="en-US" dirty="0"/>
                  <a:t> </a:t>
                </a:r>
                <a:r>
                  <a:rPr lang="en-US" dirty="0" err="1"/>
                  <a:t>putem</a:t>
                </a:r>
                <a:r>
                  <a:rPr lang="en-US" dirty="0"/>
                  <a:t> </a:t>
                </a:r>
                <a:r>
                  <a:rPr lang="en-US" dirty="0" err="1"/>
                  <a:t>minimiza</a:t>
                </a:r>
                <a:r>
                  <a:rPr lang="en-US" dirty="0"/>
                  <a:t> </a:t>
                </a:r>
                <a:r>
                  <a:rPr lang="en-US" dirty="0" err="1"/>
                  <a:t>functia</a:t>
                </a:r>
                <a:r>
                  <a:rPr lang="en-US" dirty="0"/>
                  <a:t> </a:t>
                </a:r>
                <a:r>
                  <a:rPr lang="en-US" dirty="0" err="1"/>
                  <a:t>puternic</a:t>
                </a:r>
                <a:r>
                  <a:rPr lang="en-US" dirty="0"/>
                  <a:t>, </a:t>
                </a:r>
                <a:r>
                  <a:rPr lang="en-US" dirty="0" err="1"/>
                  <a:t>daca</a:t>
                </a:r>
                <a:r>
                  <a:rPr lang="en-US" dirty="0"/>
                  <a:t> </a:t>
                </a:r>
                <a:r>
                  <a:rPr lang="en-US" dirty="0" err="1"/>
                  <a:t>este</a:t>
                </a:r>
                <a:r>
                  <a:rPr lang="en-US" dirty="0"/>
                  <a:t> mica </a:t>
                </a:r>
                <a:r>
                  <a:rPr lang="en-US" dirty="0" err="1"/>
                  <a:t>functia</a:t>
                </a:r>
                <a:r>
                  <a:rPr lang="en-US" baseline="0" dirty="0"/>
                  <a:t> nu </a:t>
                </a:r>
                <a:r>
                  <a:rPr lang="en-US" baseline="0" dirty="0" err="1"/>
                  <a:t>va</a:t>
                </a:r>
                <a:r>
                  <a:rPr lang="en-US" baseline="0" dirty="0"/>
                  <a:t> fi </a:t>
                </a:r>
                <a:r>
                  <a:rPr lang="en-US" baseline="0" dirty="0" err="1"/>
                  <a:t>minizata</a:t>
                </a:r>
                <a:r>
                  <a:rPr lang="en-US" baseline="0" dirty="0"/>
                  <a:t> </a:t>
                </a:r>
                <a:r>
                  <a:rPr lang="en-US" baseline="0" dirty="0" err="1"/>
                  <a:t>asa</a:t>
                </a:r>
                <a:r>
                  <a:rPr lang="en-US" baseline="0" dirty="0"/>
                  <a:t> tare, </a:t>
                </a:r>
                <a:r>
                  <a:rPr lang="en-US" baseline="0" dirty="0" err="1"/>
                  <a:t>iar</a:t>
                </a:r>
                <a:r>
                  <a:rPr lang="en-US" baseline="0" dirty="0"/>
                  <a:t> </a:t>
                </a:r>
                <a:r>
                  <a:rPr lang="en-US" baseline="0" dirty="0" err="1"/>
                  <a:t>daca</a:t>
                </a:r>
                <a:r>
                  <a:rPr lang="en-US" baseline="0" dirty="0"/>
                  <a:t> </a:t>
                </a:r>
                <a:r>
                  <a:rPr lang="en-US" baseline="0" dirty="0" err="1"/>
                  <a:t>este</a:t>
                </a:r>
                <a:r>
                  <a:rPr lang="en-US" baseline="0" dirty="0"/>
                  <a:t> </a:t>
                </a:r>
                <a:r>
                  <a:rPr lang="en-US" baseline="0" dirty="0" err="1"/>
                  <a:t>zereo</a:t>
                </a:r>
                <a:r>
                  <a:rPr lang="en-US" baseline="0" dirty="0"/>
                  <a:t>, </a:t>
                </a:r>
                <a:r>
                  <a:rPr lang="en-US" baseline="0" dirty="0" err="1"/>
                  <a:t>functia</a:t>
                </a:r>
                <a:r>
                  <a:rPr lang="en-US" baseline="0" dirty="0"/>
                  <a:t> nu se </a:t>
                </a:r>
                <a:r>
                  <a:rPr lang="en-US" baseline="0" dirty="0" err="1"/>
                  <a:t>mai</a:t>
                </a:r>
                <a:r>
                  <a:rPr lang="en-US" baseline="0" dirty="0"/>
                  <a:t> </a:t>
                </a:r>
                <a:r>
                  <a:rPr lang="en-US" baseline="0" dirty="0" err="1"/>
                  <a:t>minimizeaza</a:t>
                </a:r>
                <a:endParaRPr lang="ro-RO" dirty="0"/>
              </a:p>
            </p:txBody>
          </p:sp>
        </mc:Fallback>
      </mc:AlternateContent>
      <p:sp>
        <p:nvSpPr>
          <p:cNvPr id="4" name="Slide Number Placeholder 3">
            <a:extLst>
              <a:ext uri="{FF2B5EF4-FFF2-40B4-BE49-F238E27FC236}">
                <a16:creationId xmlns:a16="http://schemas.microsoft.com/office/drawing/2014/main" id="{22431A78-8CDD-712E-4E66-E18FBD3AB7FF}"/>
              </a:ext>
            </a:extLst>
          </p:cNvPr>
          <p:cNvSpPr>
            <a:spLocks noGrp="1"/>
          </p:cNvSpPr>
          <p:nvPr>
            <p:ph type="sldNum" sz="quarter" idx="10"/>
          </p:nvPr>
        </p:nvSpPr>
        <p:spPr/>
        <p:txBody>
          <a:bodyPr/>
          <a:lstStyle/>
          <a:p>
            <a:fld id="{01F2A70B-78F2-4DCF-B53B-C990D2FAFB8A}" type="slidenum">
              <a:rPr lang="en-US" smtClean="0"/>
              <a:t>44</a:t>
            </a:fld>
            <a:endParaRPr lang="en-US"/>
          </a:p>
        </p:txBody>
      </p:sp>
    </p:spTree>
    <p:extLst>
      <p:ext uri="{BB962C8B-B14F-4D97-AF65-F5344CB8AC3E}">
        <p14:creationId xmlns:p14="http://schemas.microsoft.com/office/powerpoint/2010/main" val="3313080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46</a:t>
            </a:fld>
            <a:endParaRPr lang="en-US"/>
          </a:p>
        </p:txBody>
      </p:sp>
    </p:spTree>
    <p:extLst>
      <p:ext uri="{BB962C8B-B14F-4D97-AF65-F5344CB8AC3E}">
        <p14:creationId xmlns:p14="http://schemas.microsoft.com/office/powerpoint/2010/main" val="31354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51</a:t>
            </a:fld>
            <a:endParaRPr lang="en-US"/>
          </a:p>
        </p:txBody>
      </p:sp>
    </p:spTree>
    <p:extLst>
      <p:ext uri="{BB962C8B-B14F-4D97-AF65-F5344CB8AC3E}">
        <p14:creationId xmlns:p14="http://schemas.microsoft.com/office/powerpoint/2010/main" val="3659920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53</a:t>
            </a:fld>
            <a:endParaRPr lang="en-US"/>
          </a:p>
        </p:txBody>
      </p:sp>
    </p:spTree>
    <p:extLst>
      <p:ext uri="{BB962C8B-B14F-4D97-AF65-F5344CB8AC3E}">
        <p14:creationId xmlns:p14="http://schemas.microsoft.com/office/powerpoint/2010/main" val="3332110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helps avoid overfitting</a:t>
            </a:r>
          </a:p>
          <a:p>
            <a:endParaRPr lang="en-US" dirty="0"/>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58</a:t>
            </a:fld>
            <a:endParaRPr lang="en-US"/>
          </a:p>
        </p:txBody>
      </p:sp>
    </p:spTree>
    <p:extLst>
      <p:ext uri="{BB962C8B-B14F-4D97-AF65-F5344CB8AC3E}">
        <p14:creationId xmlns:p14="http://schemas.microsoft.com/office/powerpoint/2010/main" val="4051592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that here, x is actually the output of the previous layer</a:t>
            </a:r>
          </a:p>
        </p:txBody>
      </p:sp>
      <p:sp>
        <p:nvSpPr>
          <p:cNvPr id="4" name="Slide Number Placeholder 3"/>
          <p:cNvSpPr>
            <a:spLocks noGrp="1"/>
          </p:cNvSpPr>
          <p:nvPr>
            <p:ph type="sldNum" sz="quarter" idx="5"/>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1434457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FA15E6-264E-B101-D570-8FBB7C64D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4619BC-F289-644E-C1A0-89C32D0E2D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B8A9A-F064-BD8E-0046-972E46DCD81F}"/>
              </a:ext>
            </a:extLst>
          </p:cNvPr>
          <p:cNvSpPr>
            <a:spLocks noGrp="1"/>
          </p:cNvSpPr>
          <p:nvPr>
            <p:ph type="body" idx="1"/>
          </p:nvPr>
        </p:nvSpPr>
        <p:spPr/>
        <p:txBody>
          <a:bodyPr/>
          <a:lstStyle/>
          <a:p>
            <a:pPr algn="l" rtl="0">
              <a:buFont typeface="Arial" panose="020B0604020202020204" pitchFamily="34" charset="0"/>
              <a:buChar char="•"/>
            </a:pPr>
            <a:r>
              <a:rPr lang="en-US" b="0" i="0" u="none" strike="noStrike" dirty="0">
                <a:solidFill>
                  <a:srgbClr val="282829"/>
                </a:solidFill>
                <a:effectLst/>
                <a:latin typeface="-apple-system"/>
              </a:rPr>
              <a:t>The </a:t>
            </a:r>
            <a:r>
              <a:rPr lang="en-US" b="0" i="1" u="none" strike="noStrike" dirty="0">
                <a:solidFill>
                  <a:srgbClr val="282829"/>
                </a:solidFill>
                <a:effectLst/>
                <a:latin typeface="-apple-system"/>
              </a:rPr>
              <a:t>entropy </a:t>
            </a:r>
            <a:r>
              <a:rPr lang="en-US" b="0" i="0" u="none" strike="noStrike" dirty="0">
                <a:solidFill>
                  <a:srgbClr val="282829"/>
                </a:solidFill>
                <a:effectLst/>
                <a:latin typeface="-apple-system"/>
              </a:rPr>
              <a:t>of a distribution P measures how many bits you need on average to encode data from P with the code that is optimal for P.</a:t>
            </a:r>
          </a:p>
          <a:p>
            <a:pPr algn="l" rtl="0">
              <a:buFont typeface="Arial" panose="020B0604020202020204" pitchFamily="34" charset="0"/>
              <a:buChar char="•"/>
            </a:pPr>
            <a:endParaRPr lang="en-US" b="0" i="0" u="none" strike="noStrike" dirty="0">
              <a:solidFill>
                <a:srgbClr val="282829"/>
              </a:solidFill>
              <a:effectLst/>
              <a:latin typeface="-apple-system"/>
            </a:endParaRPr>
          </a:p>
          <a:p>
            <a:pPr algn="l" rtl="0">
              <a:buFont typeface="Arial" panose="020B0604020202020204" pitchFamily="34" charset="0"/>
              <a:buChar char="•"/>
            </a:pPr>
            <a:r>
              <a:rPr lang="en-US" b="0" i="0" u="none" strike="noStrike" dirty="0">
                <a:solidFill>
                  <a:srgbClr val="282829"/>
                </a:solidFill>
                <a:effectLst/>
                <a:latin typeface="-apple-system"/>
              </a:rPr>
              <a:t>The </a:t>
            </a:r>
            <a:r>
              <a:rPr lang="en-US" b="0" i="1" u="none" strike="noStrike" dirty="0">
                <a:solidFill>
                  <a:srgbClr val="282829"/>
                </a:solidFill>
                <a:effectLst/>
                <a:latin typeface="-apple-system"/>
              </a:rPr>
              <a:t>cross-entropy</a:t>
            </a:r>
            <a:r>
              <a:rPr lang="en-US" b="0" i="0" u="none" strike="noStrike" dirty="0">
                <a:solidFill>
                  <a:srgbClr val="282829"/>
                </a:solidFill>
                <a:effectLst/>
                <a:latin typeface="-apple-system"/>
              </a:rPr>
              <a:t> of a distribution P with respect to a distribution Q measures how many bits you need on average to encode data from P with the code that is optimal for Q</a:t>
            </a:r>
          </a:p>
        </p:txBody>
      </p:sp>
      <p:sp>
        <p:nvSpPr>
          <p:cNvPr id="4" name="Slide Number Placeholder 3">
            <a:extLst>
              <a:ext uri="{FF2B5EF4-FFF2-40B4-BE49-F238E27FC236}">
                <a16:creationId xmlns:a16="http://schemas.microsoft.com/office/drawing/2014/main" id="{F58C5E1D-E70E-1CCF-E2B0-A99CA7257A72}"/>
              </a:ext>
            </a:extLst>
          </p:cNvPr>
          <p:cNvSpPr>
            <a:spLocks noGrp="1"/>
          </p:cNvSpPr>
          <p:nvPr>
            <p:ph type="sldNum" sz="quarter" idx="10"/>
          </p:nvPr>
        </p:nvSpPr>
        <p:spPr/>
        <p:txBody>
          <a:bodyPr/>
          <a:lstStyle/>
          <a:p>
            <a:fld id="{01F2A70B-78F2-4DCF-B53B-C990D2FAFB8A}" type="slidenum">
              <a:rPr lang="en-US" smtClean="0"/>
              <a:t>17</a:t>
            </a:fld>
            <a:endParaRPr lang="en-US"/>
          </a:p>
        </p:txBody>
      </p:sp>
    </p:spTree>
    <p:extLst>
      <p:ext uri="{BB962C8B-B14F-4D97-AF65-F5344CB8AC3E}">
        <p14:creationId xmlns:p14="http://schemas.microsoft.com/office/powerpoint/2010/main" val="1993721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Aici vorbim despre verosimilitate (</a:t>
            </a:r>
            <a:r>
              <a:rPr lang="ro-RO" dirty="0" err="1"/>
              <a:t>likelihood</a:t>
            </a:r>
            <a:r>
              <a:rPr lang="ro-RO" dirty="0"/>
              <a:t>)</a:t>
            </a:r>
          </a:p>
          <a:p>
            <a:endParaRPr lang="ro-RO" dirty="0"/>
          </a:p>
          <a:p>
            <a:r>
              <a:rPr lang="ro-RO" dirty="0" err="1"/>
              <a:t>Fiecre</a:t>
            </a:r>
            <a:r>
              <a:rPr lang="ro-RO" dirty="0"/>
              <a:t> element din baza de date are clasa lui corecta, care ar trebui sa fie </a:t>
            </a:r>
            <a:r>
              <a:rPr lang="ro-RO" dirty="0" err="1"/>
              <a:t>y_i</a:t>
            </a:r>
            <a:r>
              <a:rPr lang="ro-RO" dirty="0"/>
              <a:t>.</a:t>
            </a:r>
            <a:br>
              <a:rPr lang="ro-RO" dirty="0"/>
            </a:br>
            <a:r>
              <a:rPr lang="ro-RO" dirty="0"/>
              <a:t>Probabilitatea sa nimeresc clasa corecta este y1 pentru acel element... Mai vine unul, probabilitatea este tot y1...</a:t>
            </a:r>
            <a:br>
              <a:rPr lang="ro-RO" dirty="0"/>
            </a:br>
            <a:r>
              <a:rPr lang="ro-RO" dirty="0"/>
              <a:t>Practic, </a:t>
            </a:r>
            <a:r>
              <a:rPr lang="ro-RO" dirty="0" err="1"/>
              <a:t>probabiltiatea</a:t>
            </a:r>
            <a:r>
              <a:rPr lang="ro-RO" dirty="0"/>
              <a:t> sa nimeresc clasele corecte, date modelul sunt y1 * y1 * y1 ... * y2 * y2 * ...</a:t>
            </a:r>
          </a:p>
          <a:p>
            <a:endParaRPr lang="ro-RO" dirty="0"/>
          </a:p>
          <a:p>
            <a:endParaRPr lang="ro-RO" dirty="0"/>
          </a:p>
          <a:p>
            <a:r>
              <a:rPr lang="ro-RO" dirty="0"/>
              <a:t>Vream sa </a:t>
            </a:r>
            <a:r>
              <a:rPr lang="ro-RO" dirty="0" err="1"/>
              <a:t>crestem</a:t>
            </a:r>
            <a:r>
              <a:rPr lang="ro-RO" dirty="0"/>
              <a:t> aceasta </a:t>
            </a:r>
            <a:r>
              <a:rPr lang="ro-RO" dirty="0" err="1"/>
              <a:t>probablitatea</a:t>
            </a:r>
            <a:r>
              <a:rPr lang="ro-RO" dirty="0"/>
              <a:t>. </a:t>
            </a:r>
          </a:p>
        </p:txBody>
      </p:sp>
      <p:sp>
        <p:nvSpPr>
          <p:cNvPr id="4" name="Slide Number Placeholder 3"/>
          <p:cNvSpPr>
            <a:spLocks noGrp="1"/>
          </p:cNvSpPr>
          <p:nvPr>
            <p:ph type="sldNum" sz="quarter" idx="10"/>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2638474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mbria Math" panose="02040503050406030204" pitchFamily="18" charset="0"/>
              </a:rPr>
              <a:t>This means that maximizing the logarithm of the target function is equivalent to maximizing the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Cambria Math" panose="02040503050406030204" pitchFamily="18" charset="0"/>
              </a:rPr>
              <a:t>Transformarea</a:t>
            </a:r>
            <a:r>
              <a:rPr lang="en-US" dirty="0">
                <a:latin typeface="Cambria Math" panose="02040503050406030204" pitchFamily="18" charset="0"/>
              </a:rPr>
              <a:t> in </a:t>
            </a:r>
            <a:r>
              <a:rPr lang="en-US" dirty="0" err="1">
                <a:latin typeface="Cambria Math" panose="02040503050406030204" pitchFamily="18" charset="0"/>
              </a:rPr>
              <a:t>suma</a:t>
            </a:r>
            <a:r>
              <a:rPr lang="en-US" dirty="0">
                <a:latin typeface="Cambria Math" panose="02040503050406030204" pitchFamily="18" charset="0"/>
              </a:rPr>
              <a:t> e </a:t>
            </a:r>
            <a:r>
              <a:rPr lang="en-US" dirty="0" err="1">
                <a:latin typeface="Cambria Math" panose="02040503050406030204" pitchFamily="18" charset="0"/>
              </a:rPr>
              <a:t>utila</a:t>
            </a:r>
            <a:r>
              <a:rPr lang="en-US" dirty="0">
                <a:latin typeface="Cambria Math" panose="02040503050406030204" pitchFamily="18" charset="0"/>
              </a:rPr>
              <a:t> </a:t>
            </a:r>
            <a:r>
              <a:rPr lang="en-US" dirty="0" err="1">
                <a:latin typeface="Cambria Math" panose="02040503050406030204" pitchFamily="18" charset="0"/>
              </a:rPr>
              <a:t>mai</a:t>
            </a:r>
            <a:r>
              <a:rPr lang="en-US" dirty="0">
                <a:latin typeface="Cambria Math" panose="02040503050406030204" pitchFamily="18" charset="0"/>
              </a:rPr>
              <a:t> ales </a:t>
            </a:r>
            <a:r>
              <a:rPr lang="en-US" dirty="0" err="1">
                <a:latin typeface="Cambria Math" panose="02040503050406030204" pitchFamily="18" charset="0"/>
              </a:rPr>
              <a:t>atunci</a:t>
            </a:r>
            <a:r>
              <a:rPr lang="en-US" dirty="0">
                <a:latin typeface="Cambria Math" panose="02040503050406030204" pitchFamily="18" charset="0"/>
              </a:rPr>
              <a:t> </a:t>
            </a:r>
            <a:r>
              <a:rPr lang="en-US" dirty="0" err="1">
                <a:latin typeface="Cambria Math" panose="02040503050406030204" pitchFamily="18" charset="0"/>
              </a:rPr>
              <a:t>cand</a:t>
            </a:r>
            <a:r>
              <a:rPr lang="en-US" dirty="0">
                <a:latin typeface="Cambria Math" panose="02040503050406030204" pitchFamily="18" charset="0"/>
              </a:rPr>
              <a:t> </a:t>
            </a:r>
            <a:r>
              <a:rPr lang="en-US" dirty="0" err="1">
                <a:latin typeface="Cambria Math" panose="02040503050406030204" pitchFamily="18" charset="0"/>
              </a:rPr>
              <a:t>avem</a:t>
            </a:r>
            <a:r>
              <a:rPr lang="en-US" dirty="0">
                <a:latin typeface="Cambria Math" panose="02040503050406030204" pitchFamily="18" charset="0"/>
              </a:rPr>
              <a:t> </a:t>
            </a:r>
            <a:r>
              <a:rPr lang="en-US" dirty="0" err="1">
                <a:latin typeface="Cambria Math" panose="02040503050406030204" pitchFamily="18" charset="0"/>
              </a:rPr>
              <a:t>produs</a:t>
            </a:r>
            <a:r>
              <a:rPr lang="en-US" dirty="0">
                <a:latin typeface="Cambria Math" panose="02040503050406030204" pitchFamily="18" charset="0"/>
              </a:rPr>
              <a:t> de </a:t>
            </a:r>
            <a:r>
              <a:rPr lang="en-US" dirty="0" err="1">
                <a:latin typeface="Cambria Math" panose="02040503050406030204" pitchFamily="18" charset="0"/>
              </a:rPr>
              <a:t>numere</a:t>
            </a:r>
            <a:r>
              <a:rPr lang="en-US" dirty="0">
                <a:latin typeface="Cambria Math" panose="02040503050406030204" pitchFamily="18" charset="0"/>
              </a:rPr>
              <a:t> </a:t>
            </a:r>
            <a:r>
              <a:rPr lang="en-US" dirty="0" err="1">
                <a:latin typeface="Cambria Math" panose="02040503050406030204" pitchFamily="18" charset="0"/>
              </a:rPr>
              <a:t>mici</a:t>
            </a:r>
            <a:r>
              <a:rPr lang="en-US" dirty="0">
                <a:latin typeface="Cambria Math" panose="02040503050406030204" pitchFamily="18" charset="0"/>
              </a:rPr>
              <a:t>. </a:t>
            </a:r>
            <a:r>
              <a:rPr lang="en-US" dirty="0" err="1">
                <a:latin typeface="Cambria Math" panose="02040503050406030204" pitchFamily="18" charset="0"/>
              </a:rPr>
              <a:t>Acestea</a:t>
            </a:r>
            <a:r>
              <a:rPr lang="en-US" dirty="0">
                <a:latin typeface="Cambria Math" panose="02040503050406030204" pitchFamily="18" charset="0"/>
              </a:rPr>
              <a:t> pot devein </a:t>
            </a:r>
            <a:r>
              <a:rPr lang="en-US" dirty="0" err="1">
                <a:latin typeface="Cambria Math" panose="02040503050406030204" pitchFamily="18" charset="0"/>
              </a:rPr>
              <a:t>si</a:t>
            </a:r>
            <a:r>
              <a:rPr lang="en-US" dirty="0">
                <a:latin typeface="Cambria Math" panose="02040503050406030204" pitchFamily="18" charset="0"/>
              </a:rPr>
              <a:t> </a:t>
            </a:r>
            <a:r>
              <a:rPr lang="en-US" dirty="0" err="1">
                <a:latin typeface="Cambria Math" panose="02040503050406030204" pitchFamily="18" charset="0"/>
              </a:rPr>
              <a:t>mai</a:t>
            </a:r>
            <a:r>
              <a:rPr lang="en-US" dirty="0">
                <a:latin typeface="Cambria Math" panose="02040503050406030204" pitchFamily="18" charset="0"/>
              </a:rPr>
              <a:t> </a:t>
            </a:r>
            <a:r>
              <a:rPr lang="en-US" dirty="0" err="1">
                <a:latin typeface="Cambria Math" panose="02040503050406030204" pitchFamily="18" charset="0"/>
              </a:rPr>
              <a:t>mici</a:t>
            </a:r>
            <a:r>
              <a:rPr lang="en-US" dirty="0">
                <a:latin typeface="Cambria Math" panose="02040503050406030204" pitchFamily="18" charset="0"/>
              </a:rPr>
              <a:t> </a:t>
            </a:r>
            <a:r>
              <a:rPr lang="en-US" dirty="0" err="1">
                <a:latin typeface="Cambria Math" panose="02040503050406030204" pitchFamily="18" charset="0"/>
              </a:rPr>
              <a:t>si</a:t>
            </a:r>
            <a:r>
              <a:rPr lang="en-US" dirty="0">
                <a:latin typeface="Cambria Math" panose="02040503050406030204" pitchFamily="18" charset="0"/>
              </a:rPr>
              <a:t> nu </a:t>
            </a:r>
            <a:r>
              <a:rPr lang="en-US" dirty="0" err="1">
                <a:latin typeface="Cambria Math" panose="02040503050406030204" pitchFamily="18" charset="0"/>
              </a:rPr>
              <a:t>mai</a:t>
            </a:r>
            <a:r>
              <a:rPr lang="en-US" dirty="0">
                <a:latin typeface="Cambria Math" panose="02040503050406030204" pitchFamily="18" charset="0"/>
              </a:rPr>
              <a:t> </a:t>
            </a:r>
            <a:r>
              <a:rPr lang="en-US" dirty="0" err="1">
                <a:latin typeface="Cambria Math" panose="02040503050406030204" pitchFamily="18" charset="0"/>
              </a:rPr>
              <a:t>incap</a:t>
            </a:r>
            <a:r>
              <a:rPr lang="en-US" dirty="0">
                <a:latin typeface="Cambria Math" panose="02040503050406030204" pitchFamily="18" charset="0"/>
              </a:rPr>
              <a:t> in </a:t>
            </a:r>
            <a:r>
              <a:rPr lang="en-US" dirty="0" err="1">
                <a:latin typeface="Cambria Math" panose="02040503050406030204" pitchFamily="18" charset="0"/>
              </a:rPr>
              <a:t>repreentare</a:t>
            </a:r>
            <a:endParaRPr lang="en-US"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mbria Math" panose="02040503050406030204" pitchFamily="18" charset="0"/>
              </a:rPr>
              <a:t>Logarithm of a very small number is a negative number</a:t>
            </a:r>
            <a:r>
              <a:rPr lang="en-US" b="0" dirty="0">
                <a:latin typeface="Cambria Math" panose="02040503050406030204" pitchFamily="18" charset="0"/>
              </a:rPr>
              <a:t>:</a:t>
            </a:r>
            <a:r>
              <a:rPr lang="en-US" b="0" baseline="0" dirty="0">
                <a:latin typeface="Cambria Math" panose="02040503050406030204" pitchFamily="18" charset="0"/>
              </a:rPr>
              <a:t> </a:t>
            </a:r>
            <a:r>
              <a:rPr lang="en-US" b="0" baseline="0" dirty="0" err="1">
                <a:latin typeface="Cambria Math" panose="02040503050406030204" pitchFamily="18" charset="0"/>
              </a:rPr>
              <a:t>greu</a:t>
            </a:r>
            <a:r>
              <a:rPr lang="en-US" b="0" baseline="0" dirty="0">
                <a:latin typeface="Cambria Math" panose="02040503050406030204" pitchFamily="18" charset="0"/>
              </a:rPr>
              <a:t> de </a:t>
            </a:r>
            <a:r>
              <a:rPr lang="en-US" b="0" baseline="0" dirty="0" err="1">
                <a:latin typeface="Cambria Math" panose="02040503050406030204" pitchFamily="18" charset="0"/>
              </a:rPr>
              <a:t>reprezentat</a:t>
            </a:r>
            <a:r>
              <a:rPr lang="en-US" b="0" baseline="0" dirty="0">
                <a:latin typeface="Cambria Math" panose="02040503050406030204" pitchFamily="18" charset="0"/>
              </a:rPr>
              <a:t> </a:t>
            </a:r>
            <a:r>
              <a:rPr lang="en-US" b="0" baseline="0" dirty="0" err="1">
                <a:latin typeface="Cambria Math" panose="02040503050406030204" pitchFamily="18" charset="0"/>
              </a:rPr>
              <a:t>numere</a:t>
            </a:r>
            <a:r>
              <a:rPr lang="en-US" b="0" baseline="0" dirty="0">
                <a:latin typeface="Cambria Math" panose="02040503050406030204" pitchFamily="18" charset="0"/>
              </a:rPr>
              <a:t> </a:t>
            </a:r>
            <a:r>
              <a:rPr lang="en-US" b="0" baseline="0" dirty="0" err="1">
                <a:latin typeface="Cambria Math" panose="02040503050406030204" pitchFamily="18" charset="0"/>
              </a:rPr>
              <a:t>reale</a:t>
            </a:r>
            <a:r>
              <a:rPr lang="en-US" b="0" baseline="0" dirty="0">
                <a:latin typeface="Cambria Math" panose="02040503050406030204" pitchFamily="18" charset="0"/>
              </a:rPr>
              <a:t> </a:t>
            </a:r>
            <a:r>
              <a:rPr lang="en-US" b="0" baseline="0" dirty="0" err="1">
                <a:latin typeface="Cambria Math" panose="02040503050406030204" pitchFamily="18" charset="0"/>
              </a:rPr>
              <a:t>mici</a:t>
            </a:r>
            <a:endParaRPr lang="en-US" dirty="0">
              <a:latin typeface="Cambria Math" panose="02040503050406030204" pitchFamily="18" charset="0"/>
            </a:endParaRPr>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2274616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uFont typeface="Arial" panose="020B0604020202020204" pitchFamily="34" charset="0"/>
              <a:buChar char="•"/>
            </a:pPr>
            <a:r>
              <a:rPr lang="en-US" b="0" i="0" u="none" strike="noStrike" dirty="0" err="1">
                <a:solidFill>
                  <a:srgbClr val="282829"/>
                </a:solidFill>
                <a:effectLst/>
                <a:latin typeface="-apple-system"/>
              </a:rPr>
              <a:t>Entropia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masoara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gradul</a:t>
            </a:r>
            <a:r>
              <a:rPr lang="en-US" b="0" i="0" u="none" strike="noStrike" dirty="0">
                <a:solidFill>
                  <a:srgbClr val="282829"/>
                </a:solidFill>
                <a:effectLst/>
                <a:latin typeface="-apple-system"/>
              </a:rPr>
              <a:t> de </a:t>
            </a:r>
            <a:r>
              <a:rPr lang="en-US" b="0" i="0" u="none" strike="noStrike" dirty="0" err="1">
                <a:solidFill>
                  <a:srgbClr val="282829"/>
                </a:solidFill>
                <a:effectLst/>
                <a:latin typeface="-apple-system"/>
              </a:rPr>
              <a:t>surpriza</a:t>
            </a:r>
            <a:r>
              <a:rPr lang="en-US" b="0" i="0" u="none" strike="noStrike" dirty="0">
                <a:solidFill>
                  <a:srgbClr val="282829"/>
                </a:solidFill>
                <a:effectLst/>
                <a:latin typeface="-apple-system"/>
              </a:rPr>
              <a:t>.. E invers cu </a:t>
            </a:r>
            <a:r>
              <a:rPr lang="en-US" b="0" i="0" u="none" strike="noStrike" dirty="0" err="1">
                <a:solidFill>
                  <a:srgbClr val="282829"/>
                </a:solidFill>
                <a:effectLst/>
                <a:latin typeface="-apple-system"/>
              </a:rPr>
              <a:t>probabiitatea</a:t>
            </a:r>
            <a:r>
              <a:rPr lang="en-US" b="0" i="0" u="none" strike="noStrike" dirty="0">
                <a:solidFill>
                  <a:srgbClr val="282829"/>
                </a:solidFill>
                <a:effectLst/>
                <a:latin typeface="-apple-system"/>
              </a:rPr>
              <a:t> ca un </a:t>
            </a:r>
            <a:r>
              <a:rPr lang="en-US" b="0" i="0" u="none" strike="noStrike" dirty="0" err="1">
                <a:solidFill>
                  <a:srgbClr val="282829"/>
                </a:solidFill>
                <a:effectLst/>
                <a:latin typeface="-apple-system"/>
              </a:rPr>
              <a:t>eveniment</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sa</a:t>
            </a:r>
            <a:r>
              <a:rPr lang="en-US" b="0" i="0" u="none" strike="noStrike" dirty="0">
                <a:solidFill>
                  <a:srgbClr val="282829"/>
                </a:solidFill>
                <a:effectLst/>
                <a:latin typeface="-apple-system"/>
              </a:rPr>
              <a:t> se </a:t>
            </a:r>
            <a:r>
              <a:rPr lang="en-US" b="0" i="0" u="none" strike="noStrike" dirty="0" err="1">
                <a:solidFill>
                  <a:srgbClr val="282829"/>
                </a:solidFill>
                <a:effectLst/>
                <a:latin typeface="-apple-system"/>
              </a:rPr>
              <a:t>intample</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dar</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masurat</a:t>
            </a:r>
            <a:r>
              <a:rPr lang="en-US" b="0" i="0" u="none" strike="noStrike" dirty="0">
                <a:solidFill>
                  <a:srgbClr val="282829"/>
                </a:solidFill>
                <a:effectLst/>
                <a:latin typeface="-apple-system"/>
              </a:rPr>
              <a:t> cu </a:t>
            </a:r>
            <a:r>
              <a:rPr lang="en-US" b="0" i="0" u="none" strike="noStrike" dirty="0" err="1">
                <a:solidFill>
                  <a:srgbClr val="282829"/>
                </a:solidFill>
                <a:effectLst/>
                <a:latin typeface="-apple-system"/>
              </a:rPr>
              <a:t>logartim</a:t>
            </a:r>
            <a:r>
              <a:rPr lang="en-US" b="0" i="0" u="none" strike="noStrike" dirty="0">
                <a:solidFill>
                  <a:srgbClr val="282829"/>
                </a:solidFill>
                <a:effectLst/>
                <a:latin typeface="-apple-system"/>
              </a:rPr>
              <a:t>-ul, </a:t>
            </a:r>
            <a:r>
              <a:rPr lang="en-US" b="0" i="0" u="none" strike="noStrike" dirty="0" err="1">
                <a:solidFill>
                  <a:srgbClr val="282829"/>
                </a:solidFill>
                <a:effectLst/>
                <a:latin typeface="-apple-system"/>
              </a:rPr>
              <a:t>fiind</a:t>
            </a:r>
            <a:r>
              <a:rPr lang="en-US" b="0" i="0" u="none" strike="noStrike" dirty="0">
                <a:solidFill>
                  <a:srgbClr val="282829"/>
                </a:solidFill>
                <a:effectLst/>
                <a:latin typeface="-apple-system"/>
              </a:rPr>
              <a:t> o </a:t>
            </a:r>
            <a:r>
              <a:rPr lang="en-US" b="0" i="0" u="none" strike="noStrike" dirty="0" err="1">
                <a:solidFill>
                  <a:srgbClr val="282829"/>
                </a:solidFill>
                <a:effectLst/>
                <a:latin typeface="-apple-system"/>
              </a:rPr>
              <a:t>functie</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monotona</a:t>
            </a:r>
            <a:r>
              <a:rPr lang="en-US" b="0" i="0" u="none" strike="noStrike" dirty="0">
                <a:solidFill>
                  <a:srgbClr val="282829"/>
                </a:solidFill>
                <a:effectLst/>
                <a:latin typeface="-apple-system"/>
              </a:rPr>
              <a:t>. </a:t>
            </a:r>
          </a:p>
          <a:p>
            <a:pPr algn="l" rtl="0">
              <a:buFont typeface="Arial" panose="020B0604020202020204" pitchFamily="34" charset="0"/>
              <a:buChar char="•"/>
            </a:pPr>
            <a:r>
              <a:rPr lang="en-US" b="0" i="0" u="none" strike="noStrike" dirty="0">
                <a:solidFill>
                  <a:srgbClr val="282829"/>
                </a:solidFill>
                <a:effectLst/>
                <a:latin typeface="-apple-system"/>
              </a:rPr>
              <a:t>De </a:t>
            </a:r>
            <a:r>
              <a:rPr lang="en-US" b="0" i="0" u="none" strike="noStrike" dirty="0" err="1">
                <a:solidFill>
                  <a:srgbClr val="282829"/>
                </a:solidFill>
                <a:effectLst/>
                <a:latin typeface="-apple-system"/>
              </a:rPr>
              <a:t>asemena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logaritmul</a:t>
            </a:r>
            <a:r>
              <a:rPr lang="en-US" b="0" i="0" u="none" strike="noStrike" dirty="0">
                <a:solidFill>
                  <a:srgbClr val="282829"/>
                </a:solidFill>
                <a:effectLst/>
                <a:latin typeface="-apple-system"/>
              </a:rPr>
              <a:t> da </a:t>
            </a:r>
            <a:r>
              <a:rPr lang="en-US" b="0" i="0" u="none" strike="noStrike" dirty="0" err="1">
                <a:solidFill>
                  <a:srgbClr val="282829"/>
                </a:solidFill>
                <a:effectLst/>
                <a:latin typeface="-apple-system"/>
              </a:rPr>
              <a:t>si</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posibilittea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sa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aduni</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supriza</a:t>
            </a:r>
            <a:r>
              <a:rPr lang="en-US" b="0" i="0" u="none" strike="noStrike" dirty="0">
                <a:solidFill>
                  <a:srgbClr val="282829"/>
                </a:solidFill>
                <a:effectLst/>
                <a:latin typeface="-apple-system"/>
              </a:rPr>
              <a:t> a </a:t>
            </a:r>
            <a:r>
              <a:rPr lang="en-US" b="0" i="0" u="none" strike="noStrike" dirty="0" err="1">
                <a:solidFill>
                  <a:srgbClr val="282829"/>
                </a:solidFill>
                <a:effectLst/>
                <a:latin typeface="-apple-system"/>
              </a:rPr>
              <a:t>doua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evenimente</a:t>
            </a:r>
            <a:endParaRPr lang="en-US" b="0" i="0" u="none" strike="noStrike" dirty="0">
              <a:solidFill>
                <a:srgbClr val="282829"/>
              </a:solidFill>
              <a:effectLst/>
              <a:latin typeface="-apple-system"/>
            </a:endParaRPr>
          </a:p>
          <a:p>
            <a:pPr algn="l" rtl="0">
              <a:buFont typeface="Arial" panose="020B0604020202020204" pitchFamily="34" charset="0"/>
              <a:buChar char="•"/>
            </a:pPr>
            <a:endParaRPr lang="en-US" b="0" i="0" u="none" strike="noStrike" dirty="0">
              <a:solidFill>
                <a:srgbClr val="282829"/>
              </a:solidFill>
              <a:effectLst/>
              <a:latin typeface="-apple-system"/>
            </a:endParaRPr>
          </a:p>
          <a:p>
            <a:pPr algn="l" rtl="0">
              <a:buFont typeface="Arial" panose="020B0604020202020204" pitchFamily="34" charset="0"/>
              <a:buChar char="•"/>
            </a:pPr>
            <a:endParaRPr lang="en-US" b="0" i="0" u="none" strike="noStrike" dirty="0">
              <a:solidFill>
                <a:srgbClr val="282829"/>
              </a:solidFill>
              <a:effectLst/>
              <a:latin typeface="-apple-system"/>
            </a:endParaRPr>
          </a:p>
          <a:p>
            <a:pPr algn="l" rtl="0">
              <a:buFont typeface="Arial" panose="020B0604020202020204" pitchFamily="34" charset="0"/>
              <a:buChar char="•"/>
            </a:pPr>
            <a:endParaRPr lang="en-US" b="0" i="0" u="none" strike="noStrike" dirty="0">
              <a:solidFill>
                <a:srgbClr val="282829"/>
              </a:solidFill>
              <a:effectLst/>
              <a:latin typeface="-apple-system"/>
            </a:endParaRPr>
          </a:p>
          <a:p>
            <a:pPr algn="l" rtl="0">
              <a:buFont typeface="Arial" panose="020B0604020202020204" pitchFamily="34" charset="0"/>
              <a:buChar char="•"/>
            </a:pPr>
            <a:r>
              <a:rPr lang="en-US" b="0" i="0" u="none" strike="noStrike" dirty="0">
                <a:solidFill>
                  <a:srgbClr val="282829"/>
                </a:solidFill>
                <a:effectLst/>
                <a:latin typeface="-apple-system"/>
              </a:rPr>
              <a:t>The </a:t>
            </a:r>
            <a:r>
              <a:rPr lang="en-US" b="0" i="1" u="none" strike="noStrike" dirty="0">
                <a:solidFill>
                  <a:srgbClr val="282829"/>
                </a:solidFill>
                <a:effectLst/>
                <a:latin typeface="-apple-system"/>
              </a:rPr>
              <a:t>entropy </a:t>
            </a:r>
            <a:r>
              <a:rPr lang="en-US" b="0" i="0" u="none" strike="noStrike" dirty="0">
                <a:solidFill>
                  <a:srgbClr val="282829"/>
                </a:solidFill>
                <a:effectLst/>
                <a:latin typeface="-apple-system"/>
              </a:rPr>
              <a:t>of a distribution P measures how many bits you need on average to encode data from P with the code that is optimal for P.</a:t>
            </a:r>
          </a:p>
          <a:p>
            <a:pPr algn="l" rtl="0">
              <a:buFont typeface="Arial" panose="020B0604020202020204" pitchFamily="34" charset="0"/>
              <a:buChar char="•"/>
            </a:pPr>
            <a:endParaRPr lang="en-US" b="0" i="0" u="none" strike="noStrike" dirty="0">
              <a:solidFill>
                <a:srgbClr val="282829"/>
              </a:solidFill>
              <a:effectLst/>
              <a:latin typeface="-apple-system"/>
            </a:endParaRPr>
          </a:p>
          <a:p>
            <a:pPr algn="l" rtl="0">
              <a:buFont typeface="Arial" panose="020B0604020202020204" pitchFamily="34" charset="0"/>
              <a:buChar char="•"/>
            </a:pPr>
            <a:r>
              <a:rPr lang="en-US" b="0" i="0" u="none" strike="noStrike" dirty="0">
                <a:solidFill>
                  <a:srgbClr val="282829"/>
                </a:solidFill>
                <a:effectLst/>
                <a:latin typeface="-apple-system"/>
              </a:rPr>
              <a:t>The </a:t>
            </a:r>
            <a:r>
              <a:rPr lang="en-US" b="0" i="1" u="none" strike="noStrike" dirty="0">
                <a:solidFill>
                  <a:srgbClr val="282829"/>
                </a:solidFill>
                <a:effectLst/>
                <a:latin typeface="-apple-system"/>
              </a:rPr>
              <a:t>cross-entropy</a:t>
            </a:r>
            <a:r>
              <a:rPr lang="en-US" b="0" i="0" u="none" strike="noStrike" dirty="0">
                <a:solidFill>
                  <a:srgbClr val="282829"/>
                </a:solidFill>
                <a:effectLst/>
                <a:latin typeface="-apple-system"/>
              </a:rPr>
              <a:t> of a distribution P with respect to a distribution Q measures how many bits you need on average to encode data from P with the code that is optimal for Q</a:t>
            </a:r>
          </a:p>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20</a:t>
            </a:fld>
            <a:endParaRPr lang="en-US"/>
          </a:p>
        </p:txBody>
      </p:sp>
    </p:spTree>
    <p:extLst>
      <p:ext uri="{BB962C8B-B14F-4D97-AF65-F5344CB8AC3E}">
        <p14:creationId xmlns:p14="http://schemas.microsoft.com/office/powerpoint/2010/main" val="3587051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3045A-9238-AAC3-BD9A-2AAC23CE61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425A5-2A63-C3C8-01AE-0A1C7CA0D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BF72FA-B21F-09FA-E8E2-0C999858AE66}"/>
              </a:ext>
            </a:extLst>
          </p:cNvPr>
          <p:cNvSpPr>
            <a:spLocks noGrp="1"/>
          </p:cNvSpPr>
          <p:nvPr>
            <p:ph type="body" idx="1"/>
          </p:nvPr>
        </p:nvSpPr>
        <p:spPr/>
        <p:txBody>
          <a:bodyPr/>
          <a:lstStyle/>
          <a:p>
            <a:pPr algn="l" rtl="0">
              <a:buFont typeface="Arial" panose="020B0604020202020204" pitchFamily="34" charset="0"/>
              <a:buChar char="•"/>
            </a:pPr>
            <a:r>
              <a:rPr lang="en-US" b="0" i="0" u="none" strike="noStrike" dirty="0" err="1">
                <a:solidFill>
                  <a:srgbClr val="282829"/>
                </a:solidFill>
                <a:effectLst/>
                <a:latin typeface="-apple-system"/>
              </a:rPr>
              <a:t>Entropia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masoara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gradul</a:t>
            </a:r>
            <a:r>
              <a:rPr lang="en-US" b="0" i="0" u="none" strike="noStrike" dirty="0">
                <a:solidFill>
                  <a:srgbClr val="282829"/>
                </a:solidFill>
                <a:effectLst/>
                <a:latin typeface="-apple-system"/>
              </a:rPr>
              <a:t> de </a:t>
            </a:r>
            <a:r>
              <a:rPr lang="en-US" b="0" i="0" u="none" strike="noStrike" dirty="0" err="1">
                <a:solidFill>
                  <a:srgbClr val="282829"/>
                </a:solidFill>
                <a:effectLst/>
                <a:latin typeface="-apple-system"/>
              </a:rPr>
              <a:t>surpriza</a:t>
            </a:r>
            <a:r>
              <a:rPr lang="en-US" b="0" i="0" u="none" strike="noStrike" dirty="0">
                <a:solidFill>
                  <a:srgbClr val="282829"/>
                </a:solidFill>
                <a:effectLst/>
                <a:latin typeface="-apple-system"/>
              </a:rPr>
              <a:t>.. E invers cu </a:t>
            </a:r>
            <a:r>
              <a:rPr lang="en-US" b="0" i="0" u="none" strike="noStrike" dirty="0" err="1">
                <a:solidFill>
                  <a:srgbClr val="282829"/>
                </a:solidFill>
                <a:effectLst/>
                <a:latin typeface="-apple-system"/>
              </a:rPr>
              <a:t>probabiitatea</a:t>
            </a:r>
            <a:r>
              <a:rPr lang="en-US" b="0" i="0" u="none" strike="noStrike" dirty="0">
                <a:solidFill>
                  <a:srgbClr val="282829"/>
                </a:solidFill>
                <a:effectLst/>
                <a:latin typeface="-apple-system"/>
              </a:rPr>
              <a:t> ca un </a:t>
            </a:r>
            <a:r>
              <a:rPr lang="en-US" b="0" i="0" u="none" strike="noStrike" dirty="0" err="1">
                <a:solidFill>
                  <a:srgbClr val="282829"/>
                </a:solidFill>
                <a:effectLst/>
                <a:latin typeface="-apple-system"/>
              </a:rPr>
              <a:t>eveniment</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sa</a:t>
            </a:r>
            <a:r>
              <a:rPr lang="en-US" b="0" i="0" u="none" strike="noStrike" dirty="0">
                <a:solidFill>
                  <a:srgbClr val="282829"/>
                </a:solidFill>
                <a:effectLst/>
                <a:latin typeface="-apple-system"/>
              </a:rPr>
              <a:t> se </a:t>
            </a:r>
            <a:r>
              <a:rPr lang="en-US" b="0" i="0" u="none" strike="noStrike" dirty="0" err="1">
                <a:solidFill>
                  <a:srgbClr val="282829"/>
                </a:solidFill>
                <a:effectLst/>
                <a:latin typeface="-apple-system"/>
              </a:rPr>
              <a:t>intample</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dar</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masurat</a:t>
            </a:r>
            <a:r>
              <a:rPr lang="en-US" b="0" i="0" u="none" strike="noStrike" dirty="0">
                <a:solidFill>
                  <a:srgbClr val="282829"/>
                </a:solidFill>
                <a:effectLst/>
                <a:latin typeface="-apple-system"/>
              </a:rPr>
              <a:t> cu </a:t>
            </a:r>
            <a:r>
              <a:rPr lang="en-US" b="0" i="0" u="none" strike="noStrike" dirty="0" err="1">
                <a:solidFill>
                  <a:srgbClr val="282829"/>
                </a:solidFill>
                <a:effectLst/>
                <a:latin typeface="-apple-system"/>
              </a:rPr>
              <a:t>logartim</a:t>
            </a:r>
            <a:r>
              <a:rPr lang="en-US" b="0" i="0" u="none" strike="noStrike" dirty="0">
                <a:solidFill>
                  <a:srgbClr val="282829"/>
                </a:solidFill>
                <a:effectLst/>
                <a:latin typeface="-apple-system"/>
              </a:rPr>
              <a:t>-ul, </a:t>
            </a:r>
            <a:r>
              <a:rPr lang="en-US" b="0" i="0" u="none" strike="noStrike" dirty="0" err="1">
                <a:solidFill>
                  <a:srgbClr val="282829"/>
                </a:solidFill>
                <a:effectLst/>
                <a:latin typeface="-apple-system"/>
              </a:rPr>
              <a:t>fiind</a:t>
            </a:r>
            <a:r>
              <a:rPr lang="en-US" b="0" i="0" u="none" strike="noStrike" dirty="0">
                <a:solidFill>
                  <a:srgbClr val="282829"/>
                </a:solidFill>
                <a:effectLst/>
                <a:latin typeface="-apple-system"/>
              </a:rPr>
              <a:t> o </a:t>
            </a:r>
            <a:r>
              <a:rPr lang="en-US" b="0" i="0" u="none" strike="noStrike" dirty="0" err="1">
                <a:solidFill>
                  <a:srgbClr val="282829"/>
                </a:solidFill>
                <a:effectLst/>
                <a:latin typeface="-apple-system"/>
              </a:rPr>
              <a:t>functie</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monotona</a:t>
            </a:r>
            <a:r>
              <a:rPr lang="en-US" b="0" i="0" u="none" strike="noStrike" dirty="0">
                <a:solidFill>
                  <a:srgbClr val="282829"/>
                </a:solidFill>
                <a:effectLst/>
                <a:latin typeface="-apple-system"/>
              </a:rPr>
              <a:t>. </a:t>
            </a:r>
          </a:p>
          <a:p>
            <a:pPr algn="l" rtl="0">
              <a:buFont typeface="Arial" panose="020B0604020202020204" pitchFamily="34" charset="0"/>
              <a:buChar char="•"/>
            </a:pPr>
            <a:r>
              <a:rPr lang="en-US" b="0" i="0" u="none" strike="noStrike" dirty="0">
                <a:solidFill>
                  <a:srgbClr val="282829"/>
                </a:solidFill>
                <a:effectLst/>
                <a:latin typeface="-apple-system"/>
              </a:rPr>
              <a:t>De </a:t>
            </a:r>
            <a:r>
              <a:rPr lang="en-US" b="0" i="0" u="none" strike="noStrike" dirty="0" err="1">
                <a:solidFill>
                  <a:srgbClr val="282829"/>
                </a:solidFill>
                <a:effectLst/>
                <a:latin typeface="-apple-system"/>
              </a:rPr>
              <a:t>asemena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logaritmul</a:t>
            </a:r>
            <a:r>
              <a:rPr lang="en-US" b="0" i="0" u="none" strike="noStrike" dirty="0">
                <a:solidFill>
                  <a:srgbClr val="282829"/>
                </a:solidFill>
                <a:effectLst/>
                <a:latin typeface="-apple-system"/>
              </a:rPr>
              <a:t> da </a:t>
            </a:r>
            <a:r>
              <a:rPr lang="en-US" b="0" i="0" u="none" strike="noStrike" dirty="0" err="1">
                <a:solidFill>
                  <a:srgbClr val="282829"/>
                </a:solidFill>
                <a:effectLst/>
                <a:latin typeface="-apple-system"/>
              </a:rPr>
              <a:t>si</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posibilittea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sa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aduni</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supriza</a:t>
            </a:r>
            <a:r>
              <a:rPr lang="en-US" b="0" i="0" u="none" strike="noStrike" dirty="0">
                <a:solidFill>
                  <a:srgbClr val="282829"/>
                </a:solidFill>
                <a:effectLst/>
                <a:latin typeface="-apple-system"/>
              </a:rPr>
              <a:t> a </a:t>
            </a:r>
            <a:r>
              <a:rPr lang="en-US" b="0" i="0" u="none" strike="noStrike" dirty="0" err="1">
                <a:solidFill>
                  <a:srgbClr val="282829"/>
                </a:solidFill>
                <a:effectLst/>
                <a:latin typeface="-apple-system"/>
              </a:rPr>
              <a:t>doua</a:t>
            </a:r>
            <a:r>
              <a:rPr lang="en-US" b="0" i="0" u="none" strike="noStrike" dirty="0">
                <a:solidFill>
                  <a:srgbClr val="282829"/>
                </a:solidFill>
                <a:effectLst/>
                <a:latin typeface="-apple-system"/>
              </a:rPr>
              <a:t> </a:t>
            </a:r>
            <a:r>
              <a:rPr lang="en-US" b="0" i="0" u="none" strike="noStrike" dirty="0" err="1">
                <a:solidFill>
                  <a:srgbClr val="282829"/>
                </a:solidFill>
                <a:effectLst/>
                <a:latin typeface="-apple-system"/>
              </a:rPr>
              <a:t>evenimente</a:t>
            </a:r>
            <a:endParaRPr lang="en-US" b="0" i="0" u="none" strike="noStrike" dirty="0">
              <a:solidFill>
                <a:srgbClr val="282829"/>
              </a:solidFill>
              <a:effectLst/>
              <a:latin typeface="-apple-system"/>
            </a:endParaRPr>
          </a:p>
          <a:p>
            <a:pPr algn="l" rtl="0">
              <a:buFont typeface="Arial" panose="020B0604020202020204" pitchFamily="34" charset="0"/>
              <a:buChar char="•"/>
            </a:pPr>
            <a:endParaRPr lang="en-US" b="0" i="0" u="none" strike="noStrike" dirty="0">
              <a:solidFill>
                <a:srgbClr val="282829"/>
              </a:solidFill>
              <a:effectLst/>
              <a:latin typeface="-apple-system"/>
            </a:endParaRPr>
          </a:p>
          <a:p>
            <a:pPr algn="l" rtl="0">
              <a:buFont typeface="Arial" panose="020B0604020202020204" pitchFamily="34" charset="0"/>
              <a:buChar char="•"/>
            </a:pPr>
            <a:endParaRPr lang="en-US" b="0" i="0" u="none" strike="noStrike" dirty="0">
              <a:solidFill>
                <a:srgbClr val="282829"/>
              </a:solidFill>
              <a:effectLst/>
              <a:latin typeface="-apple-system"/>
            </a:endParaRPr>
          </a:p>
          <a:p>
            <a:pPr algn="l" rtl="0">
              <a:buFont typeface="Arial" panose="020B0604020202020204" pitchFamily="34" charset="0"/>
              <a:buChar char="•"/>
            </a:pPr>
            <a:endParaRPr lang="en-US" b="0" i="0" u="none" strike="noStrike" dirty="0">
              <a:solidFill>
                <a:srgbClr val="282829"/>
              </a:solidFill>
              <a:effectLst/>
              <a:latin typeface="-apple-system"/>
            </a:endParaRPr>
          </a:p>
          <a:p>
            <a:pPr algn="l" rtl="0">
              <a:buFont typeface="Arial" panose="020B0604020202020204" pitchFamily="34" charset="0"/>
              <a:buChar char="•"/>
            </a:pPr>
            <a:r>
              <a:rPr lang="en-US" b="0" i="0" u="none" strike="noStrike" dirty="0">
                <a:solidFill>
                  <a:srgbClr val="282829"/>
                </a:solidFill>
                <a:effectLst/>
                <a:latin typeface="-apple-system"/>
              </a:rPr>
              <a:t>The </a:t>
            </a:r>
            <a:r>
              <a:rPr lang="en-US" b="0" i="1" u="none" strike="noStrike" dirty="0">
                <a:solidFill>
                  <a:srgbClr val="282829"/>
                </a:solidFill>
                <a:effectLst/>
                <a:latin typeface="-apple-system"/>
              </a:rPr>
              <a:t>entropy </a:t>
            </a:r>
            <a:r>
              <a:rPr lang="en-US" b="0" i="0" u="none" strike="noStrike" dirty="0">
                <a:solidFill>
                  <a:srgbClr val="282829"/>
                </a:solidFill>
                <a:effectLst/>
                <a:latin typeface="-apple-system"/>
              </a:rPr>
              <a:t>of a distribution P measures how many bits you need on average to encode data from P with the code that is optimal for P.</a:t>
            </a:r>
          </a:p>
          <a:p>
            <a:pPr algn="l" rtl="0">
              <a:buFont typeface="Arial" panose="020B0604020202020204" pitchFamily="34" charset="0"/>
              <a:buChar char="•"/>
            </a:pPr>
            <a:endParaRPr lang="en-US" b="0" i="0" u="none" strike="noStrike" dirty="0">
              <a:solidFill>
                <a:srgbClr val="282829"/>
              </a:solidFill>
              <a:effectLst/>
              <a:latin typeface="-apple-system"/>
            </a:endParaRPr>
          </a:p>
          <a:p>
            <a:pPr algn="l" rtl="0">
              <a:buFont typeface="Arial" panose="020B0604020202020204" pitchFamily="34" charset="0"/>
              <a:buChar char="•"/>
            </a:pPr>
            <a:r>
              <a:rPr lang="en-US" b="0" i="0" u="none" strike="noStrike" dirty="0">
                <a:solidFill>
                  <a:srgbClr val="282829"/>
                </a:solidFill>
                <a:effectLst/>
                <a:latin typeface="-apple-system"/>
              </a:rPr>
              <a:t>The </a:t>
            </a:r>
            <a:r>
              <a:rPr lang="en-US" b="0" i="1" u="none" strike="noStrike" dirty="0">
                <a:solidFill>
                  <a:srgbClr val="282829"/>
                </a:solidFill>
                <a:effectLst/>
                <a:latin typeface="-apple-system"/>
              </a:rPr>
              <a:t>cross-entropy</a:t>
            </a:r>
            <a:r>
              <a:rPr lang="en-US" b="0" i="0" u="none" strike="noStrike" dirty="0">
                <a:solidFill>
                  <a:srgbClr val="282829"/>
                </a:solidFill>
                <a:effectLst/>
                <a:latin typeface="-apple-system"/>
              </a:rPr>
              <a:t> of a distribution P with respect to a distribution Q measures how many bits you need on average to encode data from P with the code that is optimal for Q</a:t>
            </a:r>
          </a:p>
          <a:p>
            <a:endParaRPr lang="en-US" dirty="0"/>
          </a:p>
        </p:txBody>
      </p:sp>
      <p:sp>
        <p:nvSpPr>
          <p:cNvPr id="4" name="Slide Number Placeholder 3">
            <a:extLst>
              <a:ext uri="{FF2B5EF4-FFF2-40B4-BE49-F238E27FC236}">
                <a16:creationId xmlns:a16="http://schemas.microsoft.com/office/drawing/2014/main" id="{7384354E-4442-466C-83B3-85E9565CCE29}"/>
              </a:ext>
            </a:extLst>
          </p:cNvPr>
          <p:cNvSpPr>
            <a:spLocks noGrp="1"/>
          </p:cNvSpPr>
          <p:nvPr>
            <p:ph type="sldNum" sz="quarter" idx="5"/>
          </p:nvPr>
        </p:nvSpPr>
        <p:spPr/>
        <p:txBody>
          <a:bodyPr/>
          <a:lstStyle/>
          <a:p>
            <a:fld id="{01F2A70B-78F2-4DCF-B53B-C990D2FAFB8A}" type="slidenum">
              <a:rPr lang="en-US" smtClean="0"/>
              <a:t>21</a:t>
            </a:fld>
            <a:endParaRPr lang="en-US"/>
          </a:p>
        </p:txBody>
      </p:sp>
    </p:spTree>
    <p:extLst>
      <p:ext uri="{BB962C8B-B14F-4D97-AF65-F5344CB8AC3E}">
        <p14:creationId xmlns:p14="http://schemas.microsoft.com/office/powerpoint/2010/main" val="3998931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9BEC6-2A8E-80A0-2C4A-B9A1D4BB55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5350D1-7A3F-9954-F309-7824603E2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F9C97-08BC-ABA5-2802-2134AB6F35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EDCEF3-60DE-1435-8B1F-548DAD05986A}"/>
              </a:ext>
            </a:extLst>
          </p:cNvPr>
          <p:cNvSpPr>
            <a:spLocks noGrp="1"/>
          </p:cNvSpPr>
          <p:nvPr>
            <p:ph type="sldNum" sz="quarter" idx="5"/>
          </p:nvPr>
        </p:nvSpPr>
        <p:spPr/>
        <p:txBody>
          <a:bodyPr/>
          <a:lstStyle/>
          <a:p>
            <a:fld id="{01F2A70B-78F2-4DCF-B53B-C990D2FAFB8A}" type="slidenum">
              <a:rPr lang="en-US" smtClean="0"/>
              <a:t>22</a:t>
            </a:fld>
            <a:endParaRPr lang="en-US"/>
          </a:p>
        </p:txBody>
      </p:sp>
    </p:spTree>
    <p:extLst>
      <p:ext uri="{BB962C8B-B14F-4D97-AF65-F5344CB8AC3E}">
        <p14:creationId xmlns:p14="http://schemas.microsoft.com/office/powerpoint/2010/main" val="2537226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10/27/25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10/27/25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10/27/25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10/27/25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a:solidFill>
            <a:schemeClr val="tx2"/>
          </a:solidFill>
        </p:grpSpPr>
        <p:grpSp>
          <p:nvGrpSpPr>
            <p:cNvPr id="616" name="Group 615"/>
            <p:cNvGrpSpPr/>
            <p:nvPr/>
          </p:nvGrpSpPr>
          <p:grpSpPr bwMode="invGray">
            <a:xfrm>
              <a:off x="5414491" y="1630821"/>
              <a:ext cx="5294376" cy="4114800"/>
              <a:chOff x="3310555" y="716546"/>
              <a:chExt cx="5294376" cy="4114800"/>
            </a:xfrm>
            <a:grpFill/>
          </p:grpSpPr>
          <p:grpSp>
            <p:nvGrpSpPr>
              <p:cNvPr id="768" name="Group 767"/>
              <p:cNvGrpSpPr/>
              <p:nvPr/>
            </p:nvGrpSpPr>
            <p:grpSpPr bwMode="invGray">
              <a:xfrm flipH="1">
                <a:off x="3310555" y="737968"/>
                <a:ext cx="5294376" cy="54864"/>
                <a:chOff x="1522413" y="1514475"/>
                <a:chExt cx="10569575" cy="64008"/>
              </a:xfrm>
              <a:grp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grp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a:grpFill/>
          </p:grpSpPr>
          <p:grpSp>
            <p:nvGrpSpPr>
              <p:cNvPr id="618" name="Group 617"/>
              <p:cNvGrpSpPr/>
              <p:nvPr/>
            </p:nvGrpSpPr>
            <p:grpSpPr bwMode="invGray">
              <a:xfrm flipH="1">
                <a:off x="3310555" y="737968"/>
                <a:ext cx="5294376" cy="54864"/>
                <a:chOff x="1522413" y="1514475"/>
                <a:chExt cx="10569575" cy="64008"/>
              </a:xfrm>
              <a:grp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grp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10/27/25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10/27/25</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8" name="TextBox 7">
            <a:extLst>
              <a:ext uri="{FF2B5EF4-FFF2-40B4-BE49-F238E27FC236}">
                <a16:creationId xmlns:a16="http://schemas.microsoft.com/office/drawing/2014/main" id="{DF90A53B-0E0F-ED59-53C8-E721D764FAA3}"/>
              </a:ext>
            </a:extLst>
          </p:cNvPr>
          <p:cNvSpPr txBox="1"/>
          <p:nvPr userDrawn="1">
            <p:extLst>
              <p:ext uri="{1162E1C5-73C7-4A58-AE30-91384D911F3F}">
                <p184:classification xmlns:p184="http://schemas.microsoft.com/office/powerpoint/2018/4/main" val="hdr"/>
              </p:ext>
            </p:extLst>
          </p:nvPr>
        </p:nvSpPr>
        <p:spPr>
          <a:xfrm>
            <a:off x="11233150" y="63500"/>
            <a:ext cx="9207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Only</a:t>
            </a: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0.png"/><Relationship Id="rId7" Type="http://schemas.openxmlformats.org/officeDocument/2006/relationships/image" Target="../media/image99.png"/><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400.png"/></Relationships>
</file>

<file path=ppt/slides/_rels/slide46.xml.rels><?xml version="1.0" encoding="UTF-8" standalone="yes"?>
<Relationships xmlns="http://schemas.openxmlformats.org/package/2006/relationships"><Relationship Id="rId8" Type="http://schemas.openxmlformats.org/officeDocument/2006/relationships/image" Target="../media/image480.png"/><Relationship Id="rId3" Type="http://schemas.openxmlformats.org/officeDocument/2006/relationships/image" Target="../media/image430.png"/><Relationship Id="rId7"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450.png"/><Relationship Id="rId4" Type="http://schemas.openxmlformats.org/officeDocument/2006/relationships/image" Target="../media/image440.png"/><Relationship Id="rId9" Type="http://schemas.openxmlformats.org/officeDocument/2006/relationships/image" Target="../media/image490.png"/></Relationships>
</file>

<file path=ppt/slides/_rels/slide47.xml.rels><?xml version="1.0" encoding="UTF-8" standalone="yes"?>
<Relationships xmlns="http://schemas.openxmlformats.org/package/2006/relationships"><Relationship Id="rId3" Type="http://schemas.openxmlformats.org/officeDocument/2006/relationships/image" Target="../media/image511.png"/><Relationship Id="rId7" Type="http://schemas.openxmlformats.org/officeDocument/2006/relationships/image" Target="../media/image550.png"/><Relationship Id="rId2" Type="http://schemas.openxmlformats.org/officeDocument/2006/relationships/image" Target="../media/image500.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s>
</file>

<file path=ppt/slides/_rels/slide48.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90.png"/><Relationship Id="rId4" Type="http://schemas.openxmlformats.org/officeDocument/2006/relationships/image" Target="../media/image580.png"/></Relationships>
</file>

<file path=ppt/slides/_rels/slide4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68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www.pinecone.io/learn/weight-initialization/" TargetMode="External"/><Relationship Id="rId2" Type="http://schemas.openxmlformats.org/officeDocument/2006/relationships/hyperlink" Target="http://deeplearning.net/"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10.png"/><Relationship Id="rId7" Type="http://schemas.openxmlformats.org/officeDocument/2006/relationships/image" Target="../media/image8.png"/><Relationship Id="rId2" Type="http://schemas.openxmlformats.org/officeDocument/2006/relationships/image" Target="../media/image310.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10.png"/><Relationship Id="rId4" Type="http://schemas.openxmlformats.org/officeDocument/2006/relationships/image" Target="../media/image510.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a:t>Course 4: </a:t>
            </a:r>
            <a:r>
              <a:rPr lang="en-US" dirty="0" err="1"/>
              <a:t>CrossEntropy</a:t>
            </a:r>
            <a:r>
              <a:rPr lang="en-US" dirty="0"/>
              <a:t> &amp; Backpropagation</a:t>
            </a:r>
          </a:p>
        </p:txBody>
      </p:sp>
      <p:sp>
        <p:nvSpPr>
          <p:cNvPr id="4" name="Title 3"/>
          <p:cNvSpPr>
            <a:spLocks noGrp="1"/>
          </p:cNvSpPr>
          <p:nvPr>
            <p:ph type="ctrTitle"/>
          </p:nvPr>
        </p:nvSpPr>
        <p:spPr/>
        <p:txBody>
          <a:bodyPr/>
          <a:lstStyle/>
          <a:p>
            <a:r>
              <a:rPr lang="en-US" dirty="0"/>
              <a:t>Neural Networks</a:t>
            </a:r>
          </a:p>
        </p:txBody>
      </p:sp>
    </p:spTree>
    <p:extLst>
      <p:ext uri="{BB962C8B-B14F-4D97-AF65-F5344CB8AC3E}">
        <p14:creationId xmlns:p14="http://schemas.microsoft.com/office/powerpoint/2010/main" val="5753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839063"/>
                <a:ext cx="10107514" cy="4485537"/>
              </a:xfrm>
            </p:spPr>
            <p:txBody>
              <a:bodyPr>
                <a:normAutofit fontScale="92500" lnSpcReduction="10000"/>
              </a:bodyPr>
              <a:lstStyle/>
              <a:p>
                <a:pPr lvl="1"/>
                <a:r>
                  <a:rPr lang="en-US" dirty="0"/>
                  <a:t>So, how the error changes in respect to the weight or the bias, depends on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For large values of z, the function is almost flat. So the derivate is very small. Thus, learning is slow.</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marL="301752" lvl="1" indent="0">
                  <a:buNone/>
                </a:pPr>
                <a:endParaRPr lang="en-US" dirty="0"/>
              </a:p>
              <a:p>
                <a:pPr lvl="3"/>
                <a:endParaRPr lang="en-US" dirty="0"/>
              </a:p>
              <a:p>
                <a:pPr lvl="3"/>
                <a:endParaRPr lang="ro-RO"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839063"/>
                <a:ext cx="10107514" cy="4485537"/>
              </a:xfrm>
              <a:blipFill>
                <a:blip r:embed="rId2"/>
                <a:stretch>
                  <a:fillRect t="-1972" r="-125"/>
                </a:stretch>
              </a:blipFill>
            </p:spPr>
            <p:txBody>
              <a:bodyPr/>
              <a:lstStyle/>
              <a:p>
                <a:r>
                  <a:rPr lang="en-US">
                    <a:noFill/>
                  </a:rPr>
                  <a:t> </a:t>
                </a:r>
              </a:p>
            </p:txBody>
          </p:sp>
        </mc:Fallback>
      </mc:AlternateContent>
      <p:pic>
        <p:nvPicPr>
          <p:cNvPr id="1026" name="Picture 2" descr="Imagini pentru sigmoi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36812" y="2362200"/>
            <a:ext cx="6915150" cy="31809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Problem With Quadratic Cost</a:t>
            </a:r>
          </a:p>
        </p:txBody>
      </p:sp>
      <p:cxnSp>
        <p:nvCxnSpPr>
          <p:cNvPr id="25" name="Straight Connector 24"/>
          <p:cNvCxnSpPr/>
          <p:nvPr/>
        </p:nvCxnSpPr>
        <p:spPr>
          <a:xfrm flipV="1">
            <a:off x="6399212" y="2540740"/>
            <a:ext cx="1822736" cy="209674"/>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7310580" y="2162175"/>
                <a:ext cx="1033296" cy="757130"/>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𝜎</m:t>
                          </m:r>
                        </m:e>
                        <m:sup>
                          <m:r>
                            <a:rPr lang="en-US" sz="2400" b="0" i="1" smtClean="0">
                              <a:solidFill>
                                <a:schemeClr val="bg1"/>
                              </a:solidFill>
                              <a:latin typeface="Cambria Math" panose="02040503050406030204" pitchFamily="18" charset="0"/>
                            </a:rPr>
                            <m:t>′</m:t>
                          </m:r>
                        </m:sup>
                      </m:sSup>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𝑧</m:t>
                          </m:r>
                        </m:e>
                      </m:d>
                    </m:oMath>
                  </m:oMathPara>
                </a14:m>
                <a:endParaRPr lang="en-US" sz="2400" b="0" dirty="0">
                  <a:solidFill>
                    <a:schemeClr val="bg1"/>
                  </a:solidFill>
                </a:endParaRPr>
              </a:p>
              <a:p>
                <a:pPr>
                  <a:lnSpc>
                    <a:spcPct val="90000"/>
                  </a:lnSpc>
                </a:pPr>
                <a:endParaRPr lang="en-US" sz="2400" dirty="0">
                  <a:solidFill>
                    <a:schemeClr val="bg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7310580" y="2162175"/>
                <a:ext cx="1033296" cy="757130"/>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650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Cross Entropy</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67660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Entropy</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fontScale="92500" lnSpcReduction="20000"/>
              </a:bodyPr>
              <a:lstStyle/>
              <a:p>
                <a:pPr lvl="1"/>
                <a:r>
                  <a:rPr lang="en-US" dirty="0"/>
                  <a:t>One of the way to solve the slow learning problem is to change the cost function.</a:t>
                </a:r>
              </a:p>
              <a:p>
                <a:pPr lvl="1"/>
                <a:endParaRPr lang="en-US" dirty="0"/>
              </a:p>
              <a:p>
                <a:pPr lvl="1"/>
                <a:r>
                  <a:rPr lang="en-US" dirty="0"/>
                  <a:t>We want a function that its derivate does not contain the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endParaRPr lang="en-US" dirty="0"/>
              </a:p>
              <a:p>
                <a:pPr lvl="1"/>
                <a:endParaRPr lang="en-US" dirty="0"/>
              </a:p>
              <a:p>
                <a:pPr lvl="1"/>
                <a:r>
                  <a:rPr lang="en-US" dirty="0"/>
                  <a:t>For a neuron with an output (</a:t>
                </a:r>
                <a14:m>
                  <m:oMath xmlns:m="http://schemas.openxmlformats.org/officeDocument/2006/math">
                    <m:r>
                      <a:rPr lang="en-US" b="0" i="1" smtClean="0">
                        <a:latin typeface="Cambria Math" panose="02040503050406030204" pitchFamily="18" charset="0"/>
                      </a:rPr>
                      <m:t>𝑦</m:t>
                    </m:r>
                  </m:oMath>
                </a14:m>
                <a:r>
                  <a:rPr lang="en-US" dirty="0"/>
                  <a:t>) and the target t the cross entropy is defined as:</a:t>
                </a:r>
              </a:p>
              <a:p>
                <a:pPr marL="301752" lvl="1" indent="0">
                  <a:buNone/>
                </a:pPr>
                <a:endParaRPr lang="en-US" dirty="0"/>
              </a:p>
              <a:p>
                <a:pPr marL="301752" lvl="1" indent="0">
                  <a:buNone/>
                </a:pPr>
                <a:r>
                  <a:rPr lang="en-US" dirty="0"/>
                  <a:t>			</a:t>
                </a:r>
                <a14:m>
                  <m:oMath xmlns:m="http://schemas.openxmlformats.org/officeDocument/2006/math">
                    <m:r>
                      <a:rPr lang="en-US" sz="2600" b="0" i="1" smtClean="0">
                        <a:latin typeface="Cambria Math" panose="02040503050406030204" pitchFamily="18" charset="0"/>
                      </a:rPr>
                      <m:t>𝐶</m:t>
                    </m:r>
                    <m:r>
                      <a:rPr lang="en-US" sz="2600" b="0" i="1" smtClean="0">
                        <a:latin typeface="Cambria Math" panose="02040503050406030204" pitchFamily="18" charset="0"/>
                      </a:rPr>
                      <m:t>=−</m:t>
                    </m:r>
                    <m:f>
                      <m:fPr>
                        <m:ctrlPr>
                          <a:rPr lang="en-US" sz="2600" b="0" i="1" smtClean="0">
                            <a:latin typeface="Cambria Math" panose="02040503050406030204" pitchFamily="18" charset="0"/>
                          </a:rPr>
                        </m:ctrlPr>
                      </m:fPr>
                      <m:num>
                        <m:r>
                          <a:rPr lang="en-US" sz="2600" b="0" i="1" smtClean="0">
                            <a:latin typeface="Cambria Math" panose="02040503050406030204" pitchFamily="18" charset="0"/>
                          </a:rPr>
                          <m:t>1</m:t>
                        </m:r>
                      </m:num>
                      <m:den>
                        <m:r>
                          <a:rPr lang="en-US" sz="2600" b="0" i="1" smtClean="0">
                            <a:latin typeface="Cambria Math" panose="02040503050406030204" pitchFamily="18" charset="0"/>
                          </a:rPr>
                          <m:t>𝑛</m:t>
                        </m:r>
                      </m:den>
                    </m:f>
                    <m:nary>
                      <m:naryPr>
                        <m:chr m:val="∑"/>
                        <m:supHide m:val="on"/>
                        <m:ctrlPr>
                          <a:rPr lang="en-US" sz="2600" b="0" i="1" smtClean="0">
                            <a:latin typeface="Cambria Math" panose="02040503050406030204" pitchFamily="18" charset="0"/>
                          </a:rPr>
                        </m:ctrlPr>
                      </m:naryPr>
                      <m:sub>
                        <m:r>
                          <a:rPr lang="en-US" sz="2600" b="0" i="1" smtClean="0">
                            <a:latin typeface="Cambria Math" panose="02040503050406030204" pitchFamily="18" charset="0"/>
                          </a:rPr>
                          <m:t>𝑥</m:t>
                        </m:r>
                      </m:sub>
                      <m:sup/>
                      <m:e>
                        <m:d>
                          <m:dPr>
                            <m:begChr m:val="["/>
                            <m:endChr m:val="]"/>
                            <m:ctrlPr>
                              <a:rPr lang="en-US" sz="2600" b="0" i="1" smtClean="0">
                                <a:latin typeface="Cambria Math" panose="02040503050406030204" pitchFamily="18" charset="0"/>
                              </a:rPr>
                            </m:ctrlPr>
                          </m:dPr>
                          <m:e>
                            <m:r>
                              <a:rPr lang="en-US" sz="2600" b="0" i="1" smtClean="0">
                                <a:latin typeface="Cambria Math" panose="02040503050406030204" pitchFamily="18" charset="0"/>
                              </a:rPr>
                              <m:t>𝑡𝑙𝑛𝑦</m:t>
                            </m:r>
                            <m:r>
                              <a:rPr lang="en-US" sz="2600" b="0" i="1" smtClean="0">
                                <a:latin typeface="Cambria Math" panose="02040503050406030204" pitchFamily="18" charset="0"/>
                              </a:rPr>
                              <m:t>+</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r>
                                  <a:rPr lang="en-US" sz="2600" b="0" i="1" smtClean="0">
                                    <a:latin typeface="Cambria Math" panose="02040503050406030204" pitchFamily="18" charset="0"/>
                                  </a:rPr>
                                  <m:t>𝑡</m:t>
                                </m:r>
                              </m:e>
                            </m:d>
                            <m:func>
                              <m:funcPr>
                                <m:ctrlPr>
                                  <a:rPr lang="en-US" sz="2600" b="0" i="1" smtClean="0">
                                    <a:latin typeface="Cambria Math" panose="02040503050406030204" pitchFamily="18" charset="0"/>
                                  </a:rPr>
                                </m:ctrlPr>
                              </m:funcPr>
                              <m:fName>
                                <m:r>
                                  <m:rPr>
                                    <m:sty m:val="p"/>
                                  </m:rPr>
                                  <a:rPr lang="en-US" sz="2600" b="0" i="0" smtClean="0">
                                    <a:latin typeface="Cambria Math" panose="02040503050406030204" pitchFamily="18" charset="0"/>
                                  </a:rPr>
                                  <m:t>ln</m:t>
                                </m:r>
                              </m:fName>
                              <m:e>
                                <m:d>
                                  <m:dPr>
                                    <m:ctrlPr>
                                      <a:rPr lang="en-US" sz="2600" b="0" i="1" smtClean="0">
                                        <a:latin typeface="Cambria Math" panose="02040503050406030204" pitchFamily="18" charset="0"/>
                                      </a:rPr>
                                    </m:ctrlPr>
                                  </m:dPr>
                                  <m:e>
                                    <m:r>
                                      <a:rPr lang="en-US" sz="2600" b="0" i="1" smtClean="0">
                                        <a:latin typeface="Cambria Math" panose="02040503050406030204" pitchFamily="18" charset="0"/>
                                      </a:rPr>
                                      <m:t>1−</m:t>
                                    </m:r>
                                    <m:r>
                                      <a:rPr lang="en-US" sz="2600" b="0" i="1" smtClean="0">
                                        <a:latin typeface="Cambria Math" panose="02040503050406030204" pitchFamily="18" charset="0"/>
                                      </a:rPr>
                                      <m:t>𝑦</m:t>
                                    </m:r>
                                  </m:e>
                                </m:d>
                              </m:e>
                            </m:func>
                          </m:e>
                        </m:d>
                      </m:e>
                    </m:nary>
                  </m:oMath>
                </a14:m>
                <a:endParaRPr lang="en-US" b="0" dirty="0"/>
              </a:p>
              <a:p>
                <a:pPr marL="301752" lvl="1" indent="0">
                  <a:buNone/>
                </a:pPr>
                <a:r>
                  <a:rPr lang="en-US" dirty="0"/>
                  <a:t>	</a:t>
                </a:r>
                <a:r>
                  <a:rPr lang="en-US" sz="1900" dirty="0">
                    <a:latin typeface="Cambria Math" panose="02040503050406030204" pitchFamily="18" charset="0"/>
                    <a:ea typeface="Cambria Math" panose="02040503050406030204" pitchFamily="18" charset="0"/>
                  </a:rPr>
                  <a:t>where</a:t>
                </a:r>
                <a:r>
                  <a:rPr lang="en-US" dirty="0"/>
                  <a:t>:</a:t>
                </a:r>
              </a:p>
              <a:p>
                <a:pPr marL="301752" lvl="1" indent="0">
                  <a:buNone/>
                </a:pPr>
                <a:r>
                  <a:rPr lang="en-US" dirty="0"/>
                  <a:t>			</a:t>
                </a:r>
                <a:r>
                  <a:rPr lang="en-US" sz="1900" dirty="0">
                    <a:latin typeface="Cambria Math" panose="02040503050406030204" pitchFamily="18" charset="0"/>
                    <a:ea typeface="Cambria Math" panose="02040503050406030204" pitchFamily="18" charset="0"/>
                  </a:rPr>
                  <a:t>n =number of training items</a:t>
                </a:r>
              </a:p>
              <a:p>
                <a:pPr marL="301752" lvl="1" indent="0">
                  <a:buNone/>
                </a:pPr>
                <a:r>
                  <a:rPr lang="en-US" sz="1900" dirty="0">
                    <a:latin typeface="Cambria Math" panose="02040503050406030204" pitchFamily="18" charset="0"/>
                    <a:ea typeface="Cambria Math" panose="02040503050406030204" pitchFamily="18" charset="0"/>
                  </a:rPr>
                  <a:t>			x = a training item</a:t>
                </a:r>
              </a:p>
              <a:p>
                <a:pPr marL="301752" lvl="1" indent="0">
                  <a:buNone/>
                </a:pPr>
                <a:r>
                  <a:rPr lang="en-US" sz="1900" dirty="0">
                    <a:latin typeface="Cambria Math" panose="02040503050406030204" pitchFamily="18" charset="0"/>
                    <a:ea typeface="Cambria Math" panose="02040503050406030204" pitchFamily="18" charset="0"/>
                  </a:rPr>
                  <a:t>			y = activation for item x</a:t>
                </a:r>
              </a:p>
              <a:p>
                <a:pPr marL="301752" lvl="1" indent="0">
                  <a:buNone/>
                </a:pPr>
                <a:r>
                  <a:rPr lang="en-US" sz="1900" dirty="0">
                    <a:latin typeface="Cambria Math" panose="02040503050406030204" pitchFamily="18" charset="0"/>
                    <a:ea typeface="Cambria Math" panose="02040503050406030204" pitchFamily="18" charset="0"/>
                  </a:rPr>
                  <a:t>			t = expected output for item x</a:t>
                </a:r>
              </a:p>
              <a:p>
                <a:pPr marL="301752" lvl="1" indent="0">
                  <a:buNone/>
                </a:pPr>
                <a:r>
                  <a:rPr lang="en-US" dirty="0"/>
                  <a:t>	</a:t>
                </a:r>
              </a:p>
              <a:p>
                <a:pPr marL="301752" lvl="1" indent="0">
                  <a:buNone/>
                </a:pPr>
                <a:r>
                  <a:rPr lang="en-US" dirty="0"/>
                  <a:t>	The sum is over all training items. </a:t>
                </a:r>
              </a:p>
              <a:p>
                <a:pPr marL="301752" lvl="1" indent="0">
                  <a:buNone/>
                </a:pPr>
                <a:endParaRPr lang="en-US" b="0"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2"/>
                <a:stretch>
                  <a:fillRect t="-2535"/>
                </a:stretch>
              </a:blipFill>
            </p:spPr>
            <p:txBody>
              <a:bodyPr/>
              <a:lstStyle/>
              <a:p>
                <a:r>
                  <a:rPr lang="en-US">
                    <a:noFill/>
                  </a:rPr>
                  <a:t> </a:t>
                </a:r>
              </a:p>
            </p:txBody>
          </p:sp>
        </mc:Fallback>
      </mc:AlternateContent>
    </p:spTree>
    <p:extLst>
      <p:ext uri="{BB962C8B-B14F-4D97-AF65-F5344CB8AC3E}">
        <p14:creationId xmlns:p14="http://schemas.microsoft.com/office/powerpoint/2010/main" val="394963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Entropy</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lvl="1"/>
                <a:r>
                  <a:rPr lang="en-US" dirty="0"/>
                  <a:t>Does this function fix our problem?</a:t>
                </a:r>
              </a:p>
              <a:p>
                <a:pPr marL="576072" lvl="2"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𝑥</m:t>
                          </m:r>
                        </m:sub>
                        <m:sup/>
                        <m:e>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𝑡</m:t>
                              </m:r>
                              <m:r>
                                <a:rPr lang="en-US" i="1">
                                  <a:latin typeface="Cambria Math" panose="02040503050406030204" pitchFamily="18" charset="0"/>
                                </a:rPr>
                                <m:t>𝑙𝑛</m:t>
                              </m:r>
                              <m:r>
                                <a:rPr lang="en-US" b="0" i="1" smtClean="0">
                                  <a:latin typeface="Cambria Math" panose="02040503050406030204" pitchFamily="18" charset="0"/>
                                </a:rPr>
                                <m:t>𝑦</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𝑡</m:t>
                                  </m:r>
                                </m:e>
                              </m:d>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r>
                                        <a:rPr lang="en-US" i="1">
                                          <a:latin typeface="Cambria Math" panose="02040503050406030204" pitchFamily="18" charset="0"/>
                                        </a:rPr>
                                        <m:t>1−</m:t>
                                      </m:r>
                                      <m:r>
                                        <a:rPr lang="en-US" b="0" i="1" smtClean="0">
                                          <a:latin typeface="Cambria Math" panose="02040503050406030204" pitchFamily="18" charset="0"/>
                                        </a:rPr>
                                        <m:t>𝑦</m:t>
                                      </m:r>
                                    </m:e>
                                  </m:d>
                                </m:e>
                              </m:func>
                            </m:e>
                          </m:d>
                        </m:e>
                      </m:nary>
                    </m:oMath>
                  </m:oMathPara>
                </a14:m>
                <a:endParaRPr lang="en-US" dirty="0"/>
              </a:p>
              <a:p>
                <a:pPr marL="576072" lvl="2" indent="0">
                  <a:buNone/>
                </a:pPr>
                <a:r>
                  <a:rPr lang="en-US" dirty="0"/>
                  <a:t>First, observe that is behaves like a cost function:</a:t>
                </a:r>
              </a:p>
              <a:p>
                <a:pPr marL="576072" lvl="2" indent="0">
                  <a:buNone/>
                </a:pPr>
                <a:endParaRPr lang="en-US" dirty="0"/>
              </a:p>
              <a:p>
                <a:pPr lvl="2">
                  <a:buFont typeface="Arial" panose="020B0604020202020204" pitchFamily="34" charset="0"/>
                  <a:buChar char="•"/>
                </a:pPr>
                <a:r>
                  <a:rPr lang="en-US" dirty="0"/>
                  <a:t>since y</a:t>
                </a:r>
                <a14:m>
                  <m:oMath xmlns:m="http://schemas.openxmlformats.org/officeDocument/2006/math">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oMath>
                </a14:m>
                <a:r>
                  <a:rPr lang="en-US" dirty="0"/>
                  <a:t> that means that </a:t>
                </a:r>
                <a14:m>
                  <m:oMath xmlns:m="http://schemas.openxmlformats.org/officeDocument/2006/math">
                    <m:r>
                      <a:rPr lang="en-US" b="0" i="1" smtClean="0">
                        <a:latin typeface="Cambria Math" panose="02040503050406030204" pitchFamily="18" charset="0"/>
                      </a:rPr>
                      <m:t>𝑙𝑛𝑦</m:t>
                    </m:r>
                  </m:oMath>
                </a14:m>
                <a:r>
                  <a:rPr lang="en-US" dirty="0"/>
                  <a:t> and </a:t>
                </a:r>
                <a14:m>
                  <m:oMath xmlns:m="http://schemas.openxmlformats.org/officeDocument/2006/math">
                    <m:r>
                      <m:rPr>
                        <m:sty m:val="p"/>
                      </m:rPr>
                      <a:rPr lang="en-US" b="0" i="0" smtClean="0">
                        <a:latin typeface="Cambria Math" panose="02040503050406030204" pitchFamily="18" charset="0"/>
                      </a:rPr>
                      <m:t>ln</m:t>
                    </m:r>
                    <m:r>
                      <a:rPr lang="en-US" b="0" i="1" smtClean="0">
                        <a:latin typeface="Cambria Math" panose="02040503050406030204" pitchFamily="18" charset="0"/>
                      </a:rPr>
                      <m:t>⁡(1−</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are negative and the output is multiplied by a negative number. So it results a positive number</a:t>
                </a:r>
              </a:p>
              <a:p>
                <a:pPr lvl="2">
                  <a:buFont typeface="Arial" panose="020B0604020202020204" pitchFamily="34" charset="0"/>
                  <a:buChar char="•"/>
                </a:pPr>
                <a:r>
                  <a:rPr lang="en-US" dirty="0"/>
                  <a:t>When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=0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≈0</m:t>
                    </m:r>
                  </m:oMath>
                </a14:m>
                <a:r>
                  <a:rPr lang="en-US" dirty="0"/>
                  <a:t>, then the sum is 0 (or very close to 0)</a:t>
                </a:r>
              </a:p>
              <a:p>
                <a:pPr lvl="2">
                  <a:buFont typeface="Arial" panose="020B0604020202020204" pitchFamily="34" charset="0"/>
                  <a:buChar char="•"/>
                </a:pPr>
                <a:r>
                  <a:rPr lang="en-US" dirty="0"/>
                  <a:t>When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=1 </m:t>
                    </m:r>
                    <m:r>
                      <a:rPr lang="en-US" b="0" i="1" smtClean="0">
                        <a:latin typeface="Cambria Math" panose="02040503050406030204" pitchFamily="18" charset="0"/>
                      </a:rPr>
                      <m:t>𝑎𝑛𝑑</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≈1 </m:t>
                    </m:r>
                  </m:oMath>
                </a14:m>
                <a:r>
                  <a:rPr lang="en-US" dirty="0"/>
                  <a:t>, then the sum is 0 (or very close to 0)</a:t>
                </a:r>
              </a:p>
              <a:p>
                <a:pPr lvl="2">
                  <a:buFont typeface="Arial" panose="020B0604020202020204" pitchFamily="34" charset="0"/>
                  <a:buChar char="•"/>
                </a:pPr>
                <a:r>
                  <a:rPr lang="en-US" dirty="0"/>
                  <a:t>When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=1 </m:t>
                    </m:r>
                  </m:oMath>
                </a14:m>
                <a:r>
                  <a:rPr lang="en-US" dirty="0"/>
                  <a:t> the function depends on ln(y). </a:t>
                </a:r>
                <a14:m>
                  <m:oMath xmlns:m="http://schemas.openxmlformats.org/officeDocument/2006/math">
                    <m:r>
                      <a:rPr lang="en-US" b="0" i="1" smtClean="0">
                        <a:latin typeface="Cambria Math" panose="02040503050406030204" pitchFamily="18" charset="0"/>
                      </a:rPr>
                      <m:t>𝑙𝑛</m:t>
                    </m:r>
                  </m:oMath>
                </a14:m>
                <a:r>
                  <a:rPr lang="en-US" dirty="0"/>
                  <a:t> is a monotonic function</a:t>
                </a:r>
              </a:p>
              <a:p>
                <a:pPr marL="576072" lvl="2" indent="0">
                  <a:buNone/>
                </a:pPr>
                <a:endParaRPr lang="en-US" dirty="0"/>
              </a:p>
              <a:p>
                <a:pPr marL="576072" lvl="2" indent="0">
                  <a:buNone/>
                </a:pPr>
                <a:r>
                  <a:rPr lang="en-US" dirty="0"/>
                  <a:t>So this seems to work like a cost function, but how do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r>
                          <a:rPr lang="en-US" b="0" i="1" smtClean="0">
                            <a:latin typeface="Cambria Math" panose="02040503050406030204" pitchFamily="18" charset="0"/>
                          </a:rPr>
                          <m:t>𝑤</m:t>
                        </m:r>
                      </m:den>
                    </m:f>
                  </m:oMath>
                </a14:m>
                <a:r>
                  <a:rPr lang="en-US" dirty="0"/>
                  <a:t>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r>
                          <a:rPr lang="en-US" b="0" i="1" smtClean="0">
                            <a:latin typeface="Cambria Math" panose="02040503050406030204" pitchFamily="18" charset="0"/>
                          </a:rPr>
                          <m:t>𝑏</m:t>
                        </m:r>
                      </m:den>
                    </m:f>
                  </m:oMath>
                </a14:m>
                <a:r>
                  <a:rPr lang="en-US" dirty="0"/>
                  <a:t> look like? </a:t>
                </a:r>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2"/>
                <a:stretch>
                  <a:fillRect t="-15775"/>
                </a:stretch>
              </a:blipFill>
            </p:spPr>
            <p:txBody>
              <a:bodyPr/>
              <a:lstStyle/>
              <a:p>
                <a:r>
                  <a:rPr lang="en-US">
                    <a:noFill/>
                  </a:rPr>
                  <a:t> </a:t>
                </a:r>
              </a:p>
            </p:txBody>
          </p:sp>
        </mc:Fallback>
      </mc:AlternateContent>
    </p:spTree>
    <p:extLst>
      <p:ext uri="{BB962C8B-B14F-4D97-AF65-F5344CB8AC3E}">
        <p14:creationId xmlns:p14="http://schemas.microsoft.com/office/powerpoint/2010/main" val="343838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6C7E7-C481-B6F8-67F9-DECF1517A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9BFB8-5040-063C-7480-396B4DA44325}"/>
              </a:ext>
            </a:extLst>
          </p:cNvPr>
          <p:cNvSpPr>
            <a:spLocks noGrp="1"/>
          </p:cNvSpPr>
          <p:nvPr>
            <p:ph type="title"/>
          </p:nvPr>
        </p:nvSpPr>
        <p:spPr/>
        <p:txBody>
          <a:bodyPr/>
          <a:lstStyle/>
          <a:p>
            <a:r>
              <a:rPr lang="en-US" dirty="0"/>
              <a:t>Cross Entropy</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50474285-FD45-A1AF-69BC-12AF06BA3B0A}"/>
                  </a:ext>
                </a:extLst>
              </p:cNvPr>
              <p:cNvSpPr>
                <a:spLocks noGrp="1"/>
              </p:cNvSpPr>
              <p:nvPr>
                <p:ph sz="half" idx="2"/>
              </p:nvPr>
            </p:nvSpPr>
            <p:spPr>
              <a:xfrm>
                <a:off x="1473298" y="1762863"/>
                <a:ext cx="10107514" cy="4485537"/>
              </a:xfrm>
            </p:spPr>
            <p:txBody>
              <a:bodyPr>
                <a:normAutofit/>
              </a:bodyPr>
              <a:lstStyle/>
              <a:p>
                <a:pPr marL="301752" lvl="1" indent="0">
                  <a:buNone/>
                </a:pPr>
                <a14:m>
                  <m:oMathPara xmlns:m="http://schemas.openxmlformats.org/officeDocument/2006/math">
                    <m:oMathParaPr>
                      <m:jc m:val="centerGroup"/>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𝐶</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b="0" i="1" smtClean="0">
                              <a:solidFill>
                                <a:srgbClr val="FFC000"/>
                              </a:solidFill>
                              <a:latin typeface="Cambria Math" panose="02040503050406030204" pitchFamily="18" charset="0"/>
                            </a:rPr>
                          </m:ctrlPr>
                        </m:fPr>
                        <m:num>
                          <m:r>
                            <a:rPr lang="en-US" sz="2400" b="0" i="1" smtClean="0">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𝐶</m:t>
                          </m:r>
                        </m:num>
                        <m:den>
                          <m:r>
                            <a:rPr lang="en-US" sz="2400" b="0" i="1" smtClean="0">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𝑦</m:t>
                          </m:r>
                        </m:den>
                      </m:f>
                      <m:r>
                        <a:rPr lang="en-US" sz="2400" b="0" i="1" smtClean="0">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num>
                        <m:den>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𝑧</m:t>
                          </m:r>
                        </m:den>
                      </m:f>
                      <m:r>
                        <a:rPr lang="en-US" sz="2400" b="0" i="1" smtClean="0">
                          <a:latin typeface="Cambria Math" panose="02040503050406030204" pitchFamily="18" charset="0"/>
                        </a:rPr>
                        <m:t>∙</m:t>
                      </m:r>
                      <m:f>
                        <m:fPr>
                          <m:ctrlPr>
                            <a:rPr lang="en-US" sz="2400" b="0" i="1" smtClean="0">
                              <a:solidFill>
                                <a:srgbClr val="FF0000"/>
                              </a:solidFill>
                              <a:latin typeface="Cambria Math" panose="02040503050406030204" pitchFamily="18" charset="0"/>
                            </a:rPr>
                          </m:ctrlPr>
                        </m:fPr>
                        <m:num>
                          <m:r>
                            <a:rPr lang="en-US" sz="2400" b="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𝑧</m:t>
                          </m:r>
                        </m:num>
                        <m:den>
                          <m:r>
                            <a:rPr lang="en-US" sz="2400" b="0" i="1" smtClean="0">
                              <a:solidFill>
                                <a:srgbClr val="FF0000"/>
                              </a:solidFill>
                              <a:latin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𝑤</m:t>
                              </m:r>
                            </m:e>
                            <m:sub>
                              <m:r>
                                <a:rPr lang="en-US" sz="2400" b="0" i="1" smtClean="0">
                                  <a:solidFill>
                                    <a:srgbClr val="FF0000"/>
                                  </a:solidFill>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𝑛</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𝑥</m:t>
                          </m:r>
                        </m:sub>
                        <m:sup/>
                        <m:e>
                          <m:f>
                            <m:fPr>
                              <m:ctrlPr>
                                <a:rPr lang="en-US" sz="2400" b="0" i="1" smtClean="0">
                                  <a:solidFill>
                                    <a:srgbClr val="FFC000"/>
                                  </a:solidFill>
                                  <a:latin typeface="Cambria Math" panose="02040503050406030204" pitchFamily="18" charset="0"/>
                                </a:rPr>
                              </m:ctrlPr>
                            </m:fPr>
                            <m:num>
                              <m:r>
                                <a:rPr lang="en-US" sz="2400" b="0" i="1" smtClean="0">
                                  <a:solidFill>
                                    <a:srgbClr val="FFC000"/>
                                  </a:solidFill>
                                  <a:latin typeface="Cambria Math" panose="02040503050406030204" pitchFamily="18" charset="0"/>
                                </a:rPr>
                                <m:t>𝜕</m:t>
                              </m:r>
                              <m:d>
                                <m:dPr>
                                  <m:begChr m:val="["/>
                                  <m:endChr m:val="]"/>
                                  <m:ctrlPr>
                                    <a:rPr lang="en-US" sz="2400" b="0" i="1" smtClean="0">
                                      <a:solidFill>
                                        <a:srgbClr val="FFC000"/>
                                      </a:solidFill>
                                      <a:latin typeface="Cambria Math" panose="02040503050406030204" pitchFamily="18" charset="0"/>
                                    </a:rPr>
                                  </m:ctrlPr>
                                </m:dPr>
                                <m:e>
                                  <m:r>
                                    <a:rPr lang="en-US" sz="2400" b="0" i="1" smtClean="0">
                                      <a:solidFill>
                                        <a:srgbClr val="FFC000"/>
                                      </a:solidFill>
                                      <a:latin typeface="Cambria Math" panose="02040503050406030204" pitchFamily="18" charset="0"/>
                                    </a:rPr>
                                    <m:t>𝑡𝑙𝑛𝑦</m:t>
                                  </m:r>
                                  <m:r>
                                    <a:rPr lang="en-US" sz="2400" b="0" i="1" smtClean="0">
                                      <a:solidFill>
                                        <a:srgbClr val="FFC000"/>
                                      </a:solidFill>
                                      <a:latin typeface="Cambria Math" panose="02040503050406030204" pitchFamily="18" charset="0"/>
                                    </a:rPr>
                                    <m:t>+</m:t>
                                  </m:r>
                                  <m:d>
                                    <m:dPr>
                                      <m:ctrlPr>
                                        <a:rPr lang="en-US" sz="2400" b="0" i="1" smtClean="0">
                                          <a:solidFill>
                                            <a:srgbClr val="FFC000"/>
                                          </a:solidFill>
                                          <a:latin typeface="Cambria Math" panose="02040503050406030204" pitchFamily="18" charset="0"/>
                                        </a:rPr>
                                      </m:ctrlPr>
                                    </m:dPr>
                                    <m:e>
                                      <m:r>
                                        <a:rPr lang="en-US" sz="2400" b="0" i="1" smtClean="0">
                                          <a:solidFill>
                                            <a:srgbClr val="FFC000"/>
                                          </a:solidFill>
                                          <a:latin typeface="Cambria Math" panose="02040503050406030204" pitchFamily="18" charset="0"/>
                                        </a:rPr>
                                        <m:t>1−</m:t>
                                      </m:r>
                                      <m:r>
                                        <a:rPr lang="en-US" sz="2400" b="0" i="1" smtClean="0">
                                          <a:solidFill>
                                            <a:srgbClr val="FFC000"/>
                                          </a:solidFill>
                                          <a:latin typeface="Cambria Math" panose="02040503050406030204" pitchFamily="18" charset="0"/>
                                        </a:rPr>
                                        <m:t>𝑡</m:t>
                                      </m:r>
                                    </m:e>
                                  </m:d>
                                  <m:func>
                                    <m:funcPr>
                                      <m:ctrlPr>
                                        <a:rPr lang="en-US" sz="2400" b="0" i="1" smtClean="0">
                                          <a:solidFill>
                                            <a:srgbClr val="FFC000"/>
                                          </a:solidFill>
                                          <a:latin typeface="Cambria Math" panose="02040503050406030204" pitchFamily="18" charset="0"/>
                                        </a:rPr>
                                      </m:ctrlPr>
                                    </m:funcPr>
                                    <m:fName>
                                      <m:r>
                                        <m:rPr>
                                          <m:sty m:val="p"/>
                                        </m:rPr>
                                        <a:rPr lang="en-US" sz="2400" b="0" i="0" smtClean="0">
                                          <a:solidFill>
                                            <a:srgbClr val="FFC000"/>
                                          </a:solidFill>
                                          <a:latin typeface="Cambria Math" panose="02040503050406030204" pitchFamily="18" charset="0"/>
                                        </a:rPr>
                                        <m:t>ln</m:t>
                                      </m:r>
                                    </m:fName>
                                    <m:e>
                                      <m:d>
                                        <m:dPr>
                                          <m:ctrlPr>
                                            <a:rPr lang="en-US" sz="2400" b="0" i="1" smtClean="0">
                                              <a:solidFill>
                                                <a:srgbClr val="FFC000"/>
                                              </a:solidFill>
                                              <a:latin typeface="Cambria Math" panose="02040503050406030204" pitchFamily="18" charset="0"/>
                                            </a:rPr>
                                          </m:ctrlPr>
                                        </m:dPr>
                                        <m:e>
                                          <m:r>
                                            <a:rPr lang="en-US" sz="2400" b="0" i="1" smtClean="0">
                                              <a:solidFill>
                                                <a:srgbClr val="FFC000"/>
                                              </a:solidFill>
                                              <a:latin typeface="Cambria Math" panose="02040503050406030204" pitchFamily="18" charset="0"/>
                                            </a:rPr>
                                            <m:t>1−</m:t>
                                          </m:r>
                                          <m:r>
                                            <a:rPr lang="en-US" sz="2400" b="0" i="1" smtClean="0">
                                              <a:solidFill>
                                                <a:srgbClr val="FFC000"/>
                                              </a:solidFill>
                                              <a:latin typeface="Cambria Math" panose="02040503050406030204" pitchFamily="18" charset="0"/>
                                            </a:rPr>
                                            <m:t>𝑦</m:t>
                                          </m:r>
                                        </m:e>
                                      </m:d>
                                    </m:e>
                                  </m:func>
                                </m:e>
                              </m:d>
                            </m:num>
                            <m:den>
                              <m:r>
                                <a:rPr lang="en-US" sz="2400" b="0" i="1" smtClean="0">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𝑦</m:t>
                              </m:r>
                            </m:den>
                          </m:f>
                        </m:e>
                      </m:nary>
                      <m:r>
                        <a:rPr lang="en-US" sz="2400" b="0" i="1" smtClean="0">
                          <a:latin typeface="Cambria Math" panose="02040503050406030204" pitchFamily="18" charset="0"/>
                        </a:rPr>
                        <m:t>∙</m:t>
                      </m:r>
                      <m:sSup>
                        <m:sSupPr>
                          <m:ctrlPr>
                            <a:rPr lang="en-US" sz="2400" b="0" i="1" smtClean="0">
                              <a:solidFill>
                                <a:schemeClr val="tx1"/>
                              </a:solidFill>
                              <a:latin typeface="Cambria Math" panose="02040503050406030204" pitchFamily="18" charset="0"/>
                            </a:rPr>
                          </m:ctrlPr>
                        </m:sSupPr>
                        <m:e>
                          <m:r>
                            <m:rPr>
                              <m:sty m:val="p"/>
                            </m:rPr>
                            <a:rPr lang="en-US" sz="2400" b="0" i="1" smtClean="0">
                              <a:solidFill>
                                <a:schemeClr val="tx1"/>
                              </a:solidFill>
                              <a:latin typeface="Cambria Math" panose="02040503050406030204" pitchFamily="18" charset="0"/>
                            </a:rPr>
                            <m:t>σ</m:t>
                          </m:r>
                        </m:e>
                        <m:sup>
                          <m:r>
                            <a:rPr lang="en-US" sz="2400" b="0" i="1" smtClean="0">
                              <a:solidFill>
                                <a:schemeClr val="tx1"/>
                              </a:solidFill>
                              <a:latin typeface="Cambria Math" panose="02040503050406030204" pitchFamily="18" charset="0"/>
                            </a:rPr>
                            <m:t>′</m:t>
                          </m:r>
                        </m:sup>
                      </m:sSup>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𝑧</m:t>
                          </m:r>
                        </m:e>
                      </m:d>
                      <m:r>
                        <a:rPr lang="en-US" sz="2400" b="0" i="1" smtClean="0">
                          <a:latin typeface="Cambria Math" panose="02040503050406030204" pitchFamily="18" charset="0"/>
                        </a:rPr>
                        <m:t>∙</m:t>
                      </m:r>
                      <m:f>
                        <m:fPr>
                          <m:ctrlPr>
                            <a:rPr lang="en-US" sz="2400" i="1" smtClean="0">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𝑧</m:t>
                          </m:r>
                        </m:num>
                        <m:den>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i="1">
                                  <a:solidFill>
                                    <a:srgbClr val="FF0000"/>
                                  </a:solidFill>
                                  <a:latin typeface="Cambria Math" panose="02040503050406030204" pitchFamily="18" charset="0"/>
                                </a:rPr>
                                <m:t>𝑖</m:t>
                              </m:r>
                            </m:sub>
                          </m:sSub>
                        </m:den>
                      </m:f>
                    </m:oMath>
                  </m:oMathPara>
                </a14:m>
                <a:endParaRPr lang="en-US" sz="2400" b="0" dirty="0"/>
              </a:p>
              <a:p>
                <a:pPr marL="301752" lvl="1" indent="0">
                  <a:buNone/>
                </a:pPr>
                <a:r>
                  <a:rPr lang="en-US" sz="2400" dirty="0"/>
                  <a:t>	</a:t>
                </a:r>
              </a:p>
              <a:p>
                <a:pPr marL="301752" lvl="1" indent="0">
                  <a:buNone/>
                </a:pPr>
                <a14:m>
                  <m:oMath xmlns:m="http://schemas.openxmlformats.org/officeDocument/2006/math">
                    <m:f>
                      <m:fPr>
                        <m:ctrlPr>
                          <a:rPr lang="en-US" sz="2400" i="1" smtClean="0">
                            <a:solidFill>
                              <a:srgbClr val="FFC000"/>
                            </a:solidFill>
                            <a:latin typeface="Cambria Math" panose="02040503050406030204" pitchFamily="18" charset="0"/>
                          </a:rPr>
                        </m:ctrlPr>
                      </m:fPr>
                      <m:num>
                        <m:r>
                          <a:rPr lang="en-US" sz="2400" i="1">
                            <a:solidFill>
                              <a:srgbClr val="FFC000"/>
                            </a:solidFill>
                            <a:latin typeface="Cambria Math" panose="02040503050406030204" pitchFamily="18" charset="0"/>
                          </a:rPr>
                          <m:t>𝜕</m:t>
                        </m:r>
                        <m:d>
                          <m:dPr>
                            <m:begChr m:val="["/>
                            <m:endChr m:val="]"/>
                            <m:ctrlPr>
                              <a:rPr lang="en-US" sz="2400" i="1">
                                <a:solidFill>
                                  <a:srgbClr val="FFC000"/>
                                </a:solidFill>
                                <a:latin typeface="Cambria Math" panose="02040503050406030204" pitchFamily="18" charset="0"/>
                              </a:rPr>
                            </m:ctrlPr>
                          </m:dPr>
                          <m:e>
                            <m:r>
                              <a:rPr lang="en-US" sz="2400" b="0" i="1" smtClean="0">
                                <a:solidFill>
                                  <a:srgbClr val="FFC000"/>
                                </a:solidFill>
                                <a:latin typeface="Cambria Math" panose="02040503050406030204" pitchFamily="18" charset="0"/>
                              </a:rPr>
                              <m:t>𝑡</m:t>
                            </m:r>
                            <m:r>
                              <a:rPr lang="en-US" sz="2400" i="1">
                                <a:solidFill>
                                  <a:srgbClr val="FFC000"/>
                                </a:solidFill>
                                <a:latin typeface="Cambria Math" panose="02040503050406030204" pitchFamily="18" charset="0"/>
                              </a:rPr>
                              <m:t>𝑙𝑛</m:t>
                            </m:r>
                            <m:r>
                              <a:rPr lang="en-US" sz="2400" b="0" i="1" smtClean="0">
                                <a:solidFill>
                                  <a:srgbClr val="FFC000"/>
                                </a:solidFill>
                                <a:latin typeface="Cambria Math" panose="02040503050406030204" pitchFamily="18" charset="0"/>
                              </a:rPr>
                              <m:t>𝑦</m:t>
                            </m:r>
                            <m:r>
                              <a:rPr lang="en-US" sz="2400" i="1">
                                <a:solidFill>
                                  <a:srgbClr val="FFC000"/>
                                </a:solidFill>
                                <a:latin typeface="Cambria Math" panose="02040503050406030204" pitchFamily="18" charset="0"/>
                              </a:rPr>
                              <m:t>+</m:t>
                            </m:r>
                            <m:d>
                              <m:dPr>
                                <m:ctrlPr>
                                  <a:rPr lang="en-US" sz="2400" i="1">
                                    <a:solidFill>
                                      <a:srgbClr val="FFC000"/>
                                    </a:solidFill>
                                    <a:latin typeface="Cambria Math" panose="02040503050406030204" pitchFamily="18" charset="0"/>
                                  </a:rPr>
                                </m:ctrlPr>
                              </m:dPr>
                              <m:e>
                                <m:r>
                                  <a:rPr lang="en-US" sz="2400" i="1">
                                    <a:solidFill>
                                      <a:srgbClr val="FFC000"/>
                                    </a:solidFill>
                                    <a:latin typeface="Cambria Math" panose="02040503050406030204" pitchFamily="18" charset="0"/>
                                  </a:rPr>
                                  <m:t>1−</m:t>
                                </m:r>
                                <m:r>
                                  <a:rPr lang="en-US" sz="2400" b="0" i="1" smtClean="0">
                                    <a:solidFill>
                                      <a:srgbClr val="FFC000"/>
                                    </a:solidFill>
                                    <a:latin typeface="Cambria Math" panose="02040503050406030204" pitchFamily="18" charset="0"/>
                                  </a:rPr>
                                  <m:t>𝑡</m:t>
                                </m:r>
                              </m:e>
                            </m:d>
                            <m:func>
                              <m:funcPr>
                                <m:ctrlPr>
                                  <a:rPr lang="en-US" sz="2400" i="1">
                                    <a:solidFill>
                                      <a:srgbClr val="FFC000"/>
                                    </a:solidFill>
                                    <a:latin typeface="Cambria Math" panose="02040503050406030204" pitchFamily="18" charset="0"/>
                                  </a:rPr>
                                </m:ctrlPr>
                              </m:funcPr>
                              <m:fName>
                                <m:r>
                                  <m:rPr>
                                    <m:sty m:val="p"/>
                                  </m:rPr>
                                  <a:rPr lang="en-US" sz="2400">
                                    <a:solidFill>
                                      <a:srgbClr val="FFC000"/>
                                    </a:solidFill>
                                    <a:latin typeface="Cambria Math" panose="02040503050406030204" pitchFamily="18" charset="0"/>
                                  </a:rPr>
                                  <m:t>ln</m:t>
                                </m:r>
                              </m:fName>
                              <m:e>
                                <m:d>
                                  <m:dPr>
                                    <m:ctrlPr>
                                      <a:rPr lang="en-US" sz="2400" i="1">
                                        <a:solidFill>
                                          <a:srgbClr val="FFC000"/>
                                        </a:solidFill>
                                        <a:latin typeface="Cambria Math" panose="02040503050406030204" pitchFamily="18" charset="0"/>
                                      </a:rPr>
                                    </m:ctrlPr>
                                  </m:dPr>
                                  <m:e>
                                    <m:r>
                                      <a:rPr lang="en-US" sz="2400" i="1">
                                        <a:solidFill>
                                          <a:srgbClr val="FFC000"/>
                                        </a:solidFill>
                                        <a:latin typeface="Cambria Math" panose="02040503050406030204" pitchFamily="18" charset="0"/>
                                      </a:rPr>
                                      <m:t>1−</m:t>
                                    </m:r>
                                    <m:r>
                                      <a:rPr lang="en-US" sz="2400" b="0" i="1" smtClean="0">
                                        <a:solidFill>
                                          <a:srgbClr val="FFC000"/>
                                        </a:solidFill>
                                        <a:latin typeface="Cambria Math" panose="02040503050406030204" pitchFamily="18" charset="0"/>
                                      </a:rPr>
                                      <m:t>𝑦</m:t>
                                    </m:r>
                                  </m:e>
                                </m:d>
                              </m:e>
                            </m:func>
                          </m:e>
                        </m:d>
                      </m:num>
                      <m:den>
                        <m:r>
                          <a:rPr lang="en-US" sz="2400" i="1">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𝑦</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𝑡</m:t>
                        </m:r>
                      </m:num>
                      <m:den>
                        <m:r>
                          <a:rPr lang="en-US" sz="2400" b="0" i="1" smtClean="0">
                            <a:latin typeface="Cambria Math" panose="02040503050406030204" pitchFamily="18" charset="0"/>
                          </a:rPr>
                          <m:t>𝑦</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r>
                          <a:rPr lang="en-US" sz="2400" b="0" i="1" smtClean="0">
                            <a:latin typeface="Cambria Math" panose="02040503050406030204" pitchFamily="18" charset="0"/>
                          </a:rPr>
                          <m:t>𝑡</m:t>
                        </m:r>
                      </m:num>
                      <m:den>
                        <m:r>
                          <a:rPr lang="en-US" sz="2400" b="0" i="1" smtClean="0">
                            <a:latin typeface="Cambria Math" panose="02040503050406030204" pitchFamily="18" charset="0"/>
                          </a:rPr>
                          <m:t>1−</m:t>
                        </m:r>
                        <m:r>
                          <a:rPr lang="en-US" sz="2400" b="0" i="1" smtClean="0">
                            <a:latin typeface="Cambria Math" panose="02040503050406030204" pitchFamily="18" charset="0"/>
                          </a:rPr>
                          <m:t>𝑦</m:t>
                        </m:r>
                      </m:den>
                    </m:f>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𝑦</m:t>
                            </m:r>
                          </m:e>
                        </m:d>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𝑡</m:t>
                        </m:r>
                      </m:num>
                      <m:den>
                        <m:r>
                          <a:rPr lang="en-US" sz="2400" b="0" i="1" smtClean="0">
                            <a:latin typeface="Cambria Math" panose="02040503050406030204" pitchFamily="18" charset="0"/>
                          </a:rPr>
                          <m:t>𝑦</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r>
                          <a:rPr lang="en-US" sz="2400" b="0" i="1" smtClean="0">
                            <a:latin typeface="Cambria Math" panose="02040503050406030204" pitchFamily="18" charset="0"/>
                          </a:rPr>
                          <m:t>𝑡</m:t>
                        </m:r>
                      </m:num>
                      <m:den>
                        <m:r>
                          <a:rPr lang="en-US" sz="2400" b="0" i="1" smtClean="0">
                            <a:latin typeface="Cambria Math" panose="02040503050406030204" pitchFamily="18" charset="0"/>
                          </a:rPr>
                          <m:t>1−</m:t>
                        </m:r>
                        <m:r>
                          <a:rPr lang="en-US" sz="2400" b="0" i="1" smtClean="0">
                            <a:latin typeface="Cambria Math" panose="02040503050406030204" pitchFamily="18" charset="0"/>
                          </a:rPr>
                          <m:t>𝑦</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𝑡𝑦</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r>
                          <a:rPr lang="en-US" sz="2400" b="0" i="1" smtClean="0">
                            <a:latin typeface="Cambria Math" panose="02040503050406030204" pitchFamily="18" charset="0"/>
                          </a:rPr>
                          <m:t>𝑡𝑦</m:t>
                        </m:r>
                      </m:num>
                      <m:den>
                        <m:r>
                          <a:rPr lang="en-US" sz="2400" b="0" i="1" smtClean="0">
                            <a:latin typeface="Cambria Math" panose="02040503050406030204" pitchFamily="18" charset="0"/>
                          </a:rPr>
                          <m:t>𝑦</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𝑦</m:t>
                            </m:r>
                          </m:e>
                        </m:d>
                      </m:den>
                    </m:f>
                    <m:r>
                      <a:rPr lang="en-US" sz="2400" b="0" i="1" smtClean="0">
                        <a:latin typeface="Cambria Math" panose="02040503050406030204" pitchFamily="18" charset="0"/>
                      </a:rPr>
                      <m:t>=</m:t>
                    </m:r>
                    <m:f>
                      <m:fPr>
                        <m:ctrlPr>
                          <a:rPr lang="en-US" sz="2400" b="0" i="1" smtClean="0">
                            <a:solidFill>
                              <a:srgbClr val="FFC000"/>
                            </a:solidFill>
                            <a:latin typeface="Cambria Math" panose="02040503050406030204" pitchFamily="18" charset="0"/>
                          </a:rPr>
                        </m:ctrlPr>
                      </m:fPr>
                      <m:num>
                        <m:r>
                          <a:rPr lang="en-US" sz="2400" b="0" i="1" smtClean="0">
                            <a:solidFill>
                              <a:srgbClr val="FFC000"/>
                            </a:solidFill>
                            <a:latin typeface="Cambria Math" panose="02040503050406030204" pitchFamily="18" charset="0"/>
                          </a:rPr>
                          <m:t>𝑡</m:t>
                        </m:r>
                        <m:r>
                          <a:rPr lang="en-US" sz="2400" b="0" i="1" smtClean="0">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𝑦</m:t>
                        </m:r>
                      </m:num>
                      <m:den>
                        <m:r>
                          <a:rPr lang="en-US" sz="2400" b="0" i="1" smtClean="0">
                            <a:solidFill>
                              <a:srgbClr val="FFC000"/>
                            </a:solidFill>
                            <a:latin typeface="Cambria Math" panose="02040503050406030204" pitchFamily="18" charset="0"/>
                          </a:rPr>
                          <m:t>𝑦</m:t>
                        </m:r>
                        <m:r>
                          <a:rPr lang="en-US" sz="2400" b="0" i="1" smtClean="0">
                            <a:solidFill>
                              <a:srgbClr val="FFC000"/>
                            </a:solidFill>
                            <a:latin typeface="Cambria Math" panose="02040503050406030204" pitchFamily="18" charset="0"/>
                          </a:rPr>
                          <m:t>(1−</m:t>
                        </m:r>
                        <m:r>
                          <a:rPr lang="en-US" sz="2400" b="0" i="1" smtClean="0">
                            <a:solidFill>
                              <a:srgbClr val="FFC000"/>
                            </a:solidFill>
                            <a:latin typeface="Cambria Math" panose="02040503050406030204" pitchFamily="18" charset="0"/>
                          </a:rPr>
                          <m:t>𝑦</m:t>
                        </m:r>
                        <m:r>
                          <a:rPr lang="en-US" sz="2400" b="0" i="1" smtClean="0">
                            <a:solidFill>
                              <a:srgbClr val="FFC000"/>
                            </a:solidFill>
                            <a:latin typeface="Cambria Math" panose="02040503050406030204" pitchFamily="18" charset="0"/>
                          </a:rPr>
                          <m:t>)</m:t>
                        </m:r>
                      </m:den>
                    </m:f>
                  </m:oMath>
                </a14:m>
                <a:r>
                  <a:rPr lang="en-US" sz="2400" b="0" dirty="0"/>
                  <a:t>	</a:t>
                </a:r>
              </a:p>
              <a:p>
                <a:pPr marL="301752" lvl="1" indent="0">
                  <a:buNone/>
                </a:pPr>
                <a14:m>
                  <m:oMathPara xmlns:m="http://schemas.openxmlformats.org/officeDocument/2006/math">
                    <m:oMathParaPr>
                      <m:jc m:val="left"/>
                    </m:oMathParaPr>
                    <m:oMath xmlns:m="http://schemas.openxmlformats.org/officeDocument/2006/math">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𝜎</m:t>
                          </m:r>
                        </m:e>
                        <m:sup>
                          <m:r>
                            <a:rPr lang="en-US" sz="2400" b="0" i="1" smtClean="0">
                              <a:solidFill>
                                <a:schemeClr val="tx1"/>
                              </a:solidFill>
                              <a:latin typeface="Cambria Math" panose="02040503050406030204" pitchFamily="18" charset="0"/>
                            </a:rPr>
                            <m:t>′</m:t>
                          </m:r>
                        </m:sup>
                      </m:sSup>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𝑧</m:t>
                          </m:r>
                        </m:e>
                      </m:d>
                      <m:r>
                        <a:rPr lang="en-US" sz="2400" b="0" i="1" smtClean="0">
                          <a:solidFill>
                            <a:schemeClr val="tx1"/>
                          </a:solidFill>
                          <a:latin typeface="Cambria Math" panose="02040503050406030204" pitchFamily="18" charset="0"/>
                        </a:rPr>
                        <m:t>=</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1−</m:t>
                          </m:r>
                          <m:r>
                            <a:rPr lang="en-US" sz="2400" b="0" i="1" smtClean="0">
                              <a:solidFill>
                                <a:schemeClr val="tx1"/>
                              </a:solidFill>
                              <a:latin typeface="Cambria Math" panose="02040503050406030204" pitchFamily="18" charset="0"/>
                            </a:rPr>
                            <m:t>𝑦</m:t>
                          </m:r>
                        </m:e>
                      </m:d>
                      <m:r>
                        <a:rPr lang="en-US" sz="2400" b="0" i="1" smtClean="0">
                          <a:solidFill>
                            <a:schemeClr val="tx1"/>
                          </a:solidFill>
                          <a:latin typeface="Cambria Math" panose="02040503050406030204" pitchFamily="18" charset="0"/>
                        </a:rPr>
                        <m:t>𝑦</m:t>
                      </m:r>
                    </m:oMath>
                  </m:oMathPara>
                </a14:m>
                <a:endParaRPr lang="en-US" sz="2400" b="0" i="1" dirty="0">
                  <a:solidFill>
                    <a:schemeClr val="tx1"/>
                  </a:solidFill>
                  <a:latin typeface="Cambria Math" panose="02040503050406030204" pitchFamily="18" charset="0"/>
                </a:endParaRPr>
              </a:p>
              <a:p>
                <a:pPr marL="301752" lvl="1" indent="0">
                  <a:buNone/>
                </a:pPr>
                <a:endParaRPr lang="en-US" sz="2400" i="1" dirty="0">
                  <a:solidFill>
                    <a:srgbClr val="C00000"/>
                  </a:solidFill>
                  <a:latin typeface="Cambria Math" panose="02040503050406030204" pitchFamily="18" charset="0"/>
                </a:endParaRPr>
              </a:p>
              <a:p>
                <a:pPr marL="301752" lvl="1" indent="0">
                  <a:buNone/>
                </a:pPr>
                <a14:m>
                  <m:oMath xmlns:m="http://schemas.openxmlformats.org/officeDocument/2006/math">
                    <m:f>
                      <m:fPr>
                        <m:ctrlPr>
                          <a:rPr lang="en-US" sz="2400" i="1" smtClean="0">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𝑧</m:t>
                        </m:r>
                      </m:num>
                      <m:den>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𝑤</m:t>
                            </m:r>
                          </m:e>
                          <m:sub>
                            <m:r>
                              <a:rPr lang="en-US" sz="2400" i="1">
                                <a:solidFill>
                                  <a:srgbClr val="FF0000"/>
                                </a:solidFill>
                                <a:latin typeface="Cambria Math" panose="02040503050406030204" pitchFamily="18" charset="0"/>
                              </a:rPr>
                              <m:t>𝑖</m:t>
                            </m:r>
                          </m:sub>
                        </m:sSub>
                      </m:den>
                    </m:f>
                  </m:oMath>
                </a14:m>
                <a:r>
                  <a:rPr lang="en-US" sz="2400" dirty="0">
                    <a:solidFill>
                      <a:srgbClr val="FF0000"/>
                    </a:solidFill>
                  </a:rPr>
                  <a:t> =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𝑖</m:t>
                        </m:r>
                      </m:sub>
                    </m:sSub>
                  </m:oMath>
                </a14:m>
                <a:endParaRPr lang="en-US" sz="2400" dirty="0"/>
              </a:p>
            </p:txBody>
          </p:sp>
        </mc:Choice>
        <mc:Fallback xmlns="">
          <p:sp>
            <p:nvSpPr>
              <p:cNvPr id="9" name="Content Placeholder 8">
                <a:extLst>
                  <a:ext uri="{FF2B5EF4-FFF2-40B4-BE49-F238E27FC236}">
                    <a16:creationId xmlns:a16="http://schemas.microsoft.com/office/drawing/2014/main" id="{50474285-FD45-A1AF-69BC-12AF06BA3B0A}"/>
                  </a:ext>
                </a:extLst>
              </p:cNvPr>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3"/>
                <a:stretch>
                  <a:fillRect t="-30141"/>
                </a:stretch>
              </a:blipFill>
            </p:spPr>
            <p:txBody>
              <a:bodyPr/>
              <a:lstStyle/>
              <a:p>
                <a:r>
                  <a:rPr lang="en-US">
                    <a:noFill/>
                  </a:rPr>
                  <a:t> </a:t>
                </a:r>
              </a:p>
            </p:txBody>
          </p:sp>
        </mc:Fallback>
      </mc:AlternateContent>
    </p:spTree>
    <p:extLst>
      <p:ext uri="{BB962C8B-B14F-4D97-AF65-F5344CB8AC3E}">
        <p14:creationId xmlns:p14="http://schemas.microsoft.com/office/powerpoint/2010/main" val="230040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Entropy</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marL="301752" lvl="1" indent="0">
                  <a:buNone/>
                </a:pPr>
                <a14:m>
                  <m:oMathPara xmlns:m="http://schemas.openxmlformats.org/officeDocument/2006/math">
                    <m:oMathParaPr>
                      <m:jc m:val="left"/>
                    </m:oMathParaPr>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𝐶</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𝑖</m:t>
                              </m:r>
                            </m:sub>
                          </m:sSub>
                        </m:den>
                      </m:f>
                      <m:r>
                        <a:rPr lang="en-US" sz="2400" b="0" i="1" smtClean="0">
                          <a:latin typeface="Cambria Math" panose="02040503050406030204" pitchFamily="18" charset="0"/>
                        </a:rPr>
                        <m:t>=</m:t>
                      </m:r>
                      <m:f>
                        <m:fPr>
                          <m:ctrlPr>
                            <a:rPr lang="en-US" sz="2400" b="0" i="1" smtClean="0">
                              <a:solidFill>
                                <a:srgbClr val="FFC000"/>
                              </a:solidFill>
                              <a:latin typeface="Cambria Math" panose="02040503050406030204" pitchFamily="18" charset="0"/>
                            </a:rPr>
                          </m:ctrlPr>
                        </m:fPr>
                        <m:num>
                          <m:r>
                            <a:rPr lang="en-US" sz="2400" b="0" i="1" smtClean="0">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𝐶</m:t>
                          </m:r>
                        </m:num>
                        <m:den>
                          <m:r>
                            <a:rPr lang="en-US" sz="2400" b="0" i="1" smtClean="0">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𝑦</m:t>
                          </m:r>
                        </m:den>
                      </m:f>
                      <m:r>
                        <a:rPr lang="en-US" sz="2400" b="0" i="1" smtClean="0">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𝑦</m:t>
                          </m:r>
                        </m:num>
                        <m:den>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𝑧</m:t>
                          </m:r>
                        </m:den>
                      </m:f>
                      <m:r>
                        <a:rPr lang="en-US" sz="2400" b="0" i="1" smtClean="0">
                          <a:latin typeface="Cambria Math" panose="02040503050406030204" pitchFamily="18" charset="0"/>
                        </a:rPr>
                        <m:t>∙</m:t>
                      </m:r>
                      <m:f>
                        <m:fPr>
                          <m:ctrlPr>
                            <a:rPr lang="en-US" sz="2400" b="0" i="1" smtClean="0">
                              <a:solidFill>
                                <a:srgbClr val="C00000"/>
                              </a:solidFill>
                              <a:latin typeface="Cambria Math" panose="02040503050406030204" pitchFamily="18" charset="0"/>
                            </a:rPr>
                          </m:ctrlPr>
                        </m:fPr>
                        <m:num>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𝑧</m:t>
                          </m:r>
                        </m:num>
                        <m:den>
                          <m:r>
                            <a:rPr lang="en-US" sz="2400" b="0" i="1" smtClean="0">
                              <a:solidFill>
                                <a:srgbClr val="C00000"/>
                              </a:solidFill>
                              <a:latin typeface="Cambria Math" panose="02040503050406030204" pitchFamily="18" charset="0"/>
                            </a:rPr>
                            <m:t>𝜕</m:t>
                          </m:r>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𝑤</m:t>
                              </m:r>
                            </m:e>
                            <m:sub>
                              <m:r>
                                <a:rPr lang="en-US" sz="2400" b="0" i="1" smtClean="0">
                                  <a:solidFill>
                                    <a:srgbClr val="C00000"/>
                                  </a:solidFill>
                                  <a:latin typeface="Cambria Math" panose="02040503050406030204" pitchFamily="18" charset="0"/>
                                </a:rPr>
                                <m:t>𝑖</m:t>
                              </m:r>
                            </m:sub>
                          </m:sSub>
                        </m:den>
                      </m:f>
                      <m:r>
                        <a:rPr lang="en-US" sz="2400" b="0" i="1" smtClean="0">
                          <a:latin typeface="Cambria Math" panose="02040503050406030204" pitchFamily="18" charset="0"/>
                        </a:rPr>
                        <m:t>=</m:t>
                      </m:r>
                    </m:oMath>
                  </m:oMathPara>
                </a14:m>
                <a:endParaRPr lang="en-US" sz="2400" dirty="0"/>
              </a:p>
              <a:p>
                <a:pPr marL="301752" lvl="1" indent="0">
                  <a:buNone/>
                </a:pPr>
                <a:endParaRPr lang="en-US" sz="2400" b="0" i="1" dirty="0">
                  <a:latin typeface="Cambria Math" panose="02040503050406030204" pitchFamily="18" charset="0"/>
                </a:endParaRPr>
              </a:p>
              <a:p>
                <a:pPr marL="301752" lvl="1" indent="0">
                  <a:buNone/>
                </a:pPr>
                <a:endParaRPr lang="en-US" i="1" dirty="0">
                  <a:latin typeface="Cambria Math" panose="02040503050406030204" pitchFamily="18" charset="0"/>
                </a:endParaRPr>
              </a:p>
              <a:p>
                <a:pPr marL="301752" lvl="1" indent="0">
                  <a:buNone/>
                </a:pPr>
                <a:endParaRPr lang="en-US" i="1" dirty="0">
                  <a:latin typeface="Cambria Math" panose="02040503050406030204" pitchFamily="18" charset="0"/>
                </a:endParaRPr>
              </a:p>
              <a:p>
                <a:pPr marL="301752" lvl="1" indent="0">
                  <a:buNone/>
                </a:pPr>
                <a:endParaRPr lang="en-US" i="1" dirty="0">
                  <a:latin typeface="Cambria Math" panose="02040503050406030204" pitchFamily="18" charset="0"/>
                </a:endParaRPr>
              </a:p>
              <a:p>
                <a:pPr marL="301752" lvl="1" indent="0">
                  <a:buNone/>
                </a:pPr>
                <a:endParaRPr lang="en-US" i="1" dirty="0">
                  <a:latin typeface="Cambria Math" panose="02040503050406030204" pitchFamily="18" charset="0"/>
                </a:endParaRPr>
              </a:p>
              <a:p>
                <a:pPr marL="301752" lvl="1" indent="0">
                  <a:buNone/>
                </a:pPr>
                <a:endParaRPr lang="en-US" i="1" dirty="0">
                  <a:latin typeface="Cambria Math" panose="02040503050406030204" pitchFamily="18" charset="0"/>
                </a:endParaRPr>
              </a:p>
              <a:p>
                <a:pPr marL="301752" lvl="1" indent="0">
                  <a:buNone/>
                </a:pPr>
                <a:r>
                  <a:rPr lang="en-US" i="1" dirty="0">
                    <a:latin typeface="Cambria Math" panose="02040503050406030204" pitchFamily="18" charset="0"/>
                  </a:rPr>
                  <a:t>(for later use)</a:t>
                </a:r>
              </a:p>
              <a:p>
                <a:pPr marL="301752" lvl="1" indent="0">
                  <a:buNone/>
                </a:pPr>
                <a:endParaRPr lang="en-US" i="1" dirty="0">
                  <a:latin typeface="Cambria Math" panose="02040503050406030204" pitchFamily="18" charset="0"/>
                </a:endParaRPr>
              </a:p>
              <a:p>
                <a:pPr marL="301752" lvl="1" indent="0">
                  <a:buNone/>
                </a:pPr>
                <a14:m>
                  <m:oMathPara xmlns:m="http://schemas.openxmlformats.org/officeDocument/2006/math">
                    <m:oMathParaPr>
                      <m:jc m:val="left"/>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𝐶</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m:t>
                      </m:r>
                      <m:f>
                        <m:fPr>
                          <m:ctrlPr>
                            <a:rPr lang="en-US" sz="2000" b="0" i="1" smtClean="0">
                              <a:solidFill>
                                <a:srgbClr val="FFC000"/>
                              </a:solidFill>
                              <a:latin typeface="Cambria Math" panose="02040503050406030204" pitchFamily="18" charset="0"/>
                            </a:rPr>
                          </m:ctrlPr>
                        </m:fPr>
                        <m:num>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𝐶</m:t>
                          </m:r>
                        </m:num>
                        <m:den>
                          <m:r>
                            <a:rPr lang="en-US" sz="2000" b="0" i="1" smtClean="0">
                              <a:solidFill>
                                <a:srgbClr val="FFC000"/>
                              </a:solidFill>
                              <a:latin typeface="Cambria Math" panose="02040503050406030204" pitchFamily="18" charset="0"/>
                            </a:rPr>
                            <m:t>𝜕</m:t>
                          </m:r>
                          <m:r>
                            <a:rPr lang="en-US" sz="2000" b="0" i="1" smtClean="0">
                              <a:solidFill>
                                <a:srgbClr val="FFC000"/>
                              </a:solidFill>
                              <a:latin typeface="Cambria Math" panose="02040503050406030204" pitchFamily="18" charset="0"/>
                            </a:rPr>
                            <m:t>𝑦</m:t>
                          </m:r>
                        </m:den>
                      </m:f>
                      <m:r>
                        <a:rPr lang="en-US" sz="2000" b="0" i="1" smtClean="0">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𝑦</m:t>
                          </m:r>
                        </m:num>
                        <m:den>
                          <m:r>
                            <a:rPr lang="en-US" sz="2000" b="0" i="1"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𝑧</m:t>
                          </m:r>
                        </m:den>
                      </m:f>
                      <m:r>
                        <a:rPr lang="en-US" sz="2000" b="0" i="1" smtClean="0">
                          <a:solidFill>
                            <a:schemeClr val="tx1"/>
                          </a:solidFill>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3"/>
                <a:stretch>
                  <a:fillRect t="-8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7E5DB43-ECB8-F83C-E527-6E361D2C4A22}"/>
                  </a:ext>
                </a:extLst>
              </p:cNvPr>
              <p:cNvSpPr txBox="1"/>
              <p:nvPr/>
            </p:nvSpPr>
            <p:spPr>
              <a:xfrm>
                <a:off x="4951412" y="3046747"/>
                <a:ext cx="6107502" cy="9885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𝐶</m:t>
                          </m:r>
                        </m:num>
                        <m:den>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𝑏</m:t>
                          </m:r>
                        </m:den>
                      </m:f>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1</m:t>
                          </m:r>
                        </m:num>
                        <m:den>
                          <m:r>
                            <a:rPr lang="en-US" sz="2400" i="1">
                              <a:solidFill>
                                <a:schemeClr val="bg1"/>
                              </a:solidFill>
                              <a:latin typeface="Cambria Math" panose="02040503050406030204" pitchFamily="18" charset="0"/>
                            </a:rPr>
                            <m:t>𝑛</m:t>
                          </m:r>
                        </m:den>
                      </m:f>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𝑥</m:t>
                          </m:r>
                        </m:sub>
                        <m:sup/>
                        <m:e>
                          <m:d>
                            <m:dPr>
                              <m:ctrlPr>
                                <a:rPr lang="en-US" sz="2400" i="1">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𝑡</m:t>
                              </m:r>
                              <m:r>
                                <a:rPr lang="en-US" sz="2400" i="1">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𝑦</m:t>
                              </m:r>
                            </m:e>
                          </m:d>
                        </m:e>
                      </m:nary>
                    </m:oMath>
                  </m:oMathPara>
                </a14:m>
                <a:endParaRPr lang="en-US" sz="2400" dirty="0">
                  <a:solidFill>
                    <a:schemeClr val="bg1"/>
                  </a:solidFill>
                </a:endParaRPr>
              </a:p>
            </p:txBody>
          </p:sp>
        </mc:Choice>
        <mc:Fallback xmlns="">
          <p:sp>
            <p:nvSpPr>
              <p:cNvPr id="4" name="TextBox 3">
                <a:extLst>
                  <a:ext uri="{FF2B5EF4-FFF2-40B4-BE49-F238E27FC236}">
                    <a16:creationId xmlns:a16="http://schemas.microsoft.com/office/drawing/2014/main" id="{27E5DB43-ECB8-F83C-E527-6E361D2C4A22}"/>
                  </a:ext>
                </a:extLst>
              </p:cNvPr>
              <p:cNvSpPr txBox="1">
                <a:spLocks noRot="1" noChangeAspect="1" noMove="1" noResize="1" noEditPoints="1" noAdjustHandles="1" noChangeArrowheads="1" noChangeShapeType="1" noTextEdit="1"/>
              </p:cNvSpPr>
              <p:nvPr/>
            </p:nvSpPr>
            <p:spPr>
              <a:xfrm>
                <a:off x="4951412" y="3046747"/>
                <a:ext cx="6107502" cy="988540"/>
              </a:xfrm>
              <a:prstGeom prst="rect">
                <a:avLst/>
              </a:prstGeom>
              <a:blipFill>
                <a:blip r:embed="rId4"/>
                <a:stretch>
                  <a:fillRect t="-132051" b="-1820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EDC0906-F062-BEB0-35A0-237E3D91A0F6}"/>
                  </a:ext>
                </a:extLst>
              </p:cNvPr>
              <p:cNvSpPr txBox="1"/>
              <p:nvPr/>
            </p:nvSpPr>
            <p:spPr>
              <a:xfrm>
                <a:off x="419553" y="2952018"/>
                <a:ext cx="6107502" cy="1357872"/>
              </a:xfrm>
              <a:prstGeom prst="rect">
                <a:avLst/>
              </a:prstGeom>
              <a:noFill/>
            </p:spPr>
            <p:txBody>
              <a:bodyPr wrap="square">
                <a:spAutoFit/>
              </a:bodyPr>
              <a:lstStyle/>
              <a:p>
                <a:pPr marL="301752" lvl="1" indent="0">
                  <a:buNone/>
                </a:pPr>
                <a14:m>
                  <m:oMathPara xmlns:m="http://schemas.openxmlformats.org/officeDocument/2006/math">
                    <m:oMathParaPr>
                      <m:jc m:val="centerGroup"/>
                    </m:oMathParaPr>
                    <m:oMath xmlns:m="http://schemas.openxmlformats.org/officeDocument/2006/math">
                      <m:f>
                        <m:fPr>
                          <m:ctrlPr>
                            <a:rPr lang="en-US" sz="2400" i="1" smtClean="0">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𝐶</m:t>
                          </m:r>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𝑤</m:t>
                              </m:r>
                            </m:e>
                            <m:sub>
                              <m:r>
                                <a:rPr lang="en-US" sz="2400" i="1">
                                  <a:solidFill>
                                    <a:schemeClr val="bg1"/>
                                  </a:solidFill>
                                  <a:latin typeface="Cambria Math" panose="02040503050406030204" pitchFamily="18" charset="0"/>
                                </a:rPr>
                                <m:t>𝑖</m:t>
                              </m:r>
                            </m:sub>
                          </m:sSub>
                        </m:den>
                      </m:f>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𝑛</m:t>
                          </m:r>
                        </m:den>
                      </m:f>
                      <m:nary>
                        <m:naryPr>
                          <m:chr m:val="∑"/>
                          <m:supHide m:val="on"/>
                          <m:ctrlPr>
                            <a:rPr lang="en-US" sz="2400" b="0" i="1" smtClean="0">
                              <a:solidFill>
                                <a:schemeClr val="bg1"/>
                              </a:solidFill>
                              <a:latin typeface="Cambria Math" panose="02040503050406030204" pitchFamily="18" charset="0"/>
                            </a:rPr>
                          </m:ctrlPr>
                        </m:naryPr>
                        <m:sub>
                          <m:r>
                            <a:rPr lang="en-US" sz="2400" b="0" i="1" smtClean="0">
                              <a:solidFill>
                                <a:schemeClr val="bg1"/>
                              </a:solidFill>
                              <a:latin typeface="Cambria Math" panose="02040503050406030204" pitchFamily="18" charset="0"/>
                            </a:rPr>
                            <m:t>𝑥</m:t>
                          </m:r>
                        </m:sub>
                        <m:sup/>
                        <m:e>
                          <m:d>
                            <m:dPr>
                              <m:ctrlPr>
                                <a:rPr lang="en-US" sz="2400" b="0" i="1" smtClean="0">
                                  <a:solidFill>
                                    <a:schemeClr val="bg1"/>
                                  </a:solidFill>
                                  <a:latin typeface="Cambria Math" panose="02040503050406030204" pitchFamily="18" charset="0"/>
                                </a:rPr>
                              </m:ctrlPr>
                            </m:dPr>
                            <m:e>
                              <m:r>
                                <a:rPr lang="en-US" sz="2400" b="0" i="1" smtClean="0">
                                  <a:solidFill>
                                    <a:schemeClr val="bg1"/>
                                  </a:solidFill>
                                  <a:latin typeface="Cambria Math" panose="02040503050406030204" pitchFamily="18" charset="0"/>
                                </a:rPr>
                                <m:t>𝑡</m:t>
                              </m:r>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𝑦</m:t>
                              </m:r>
                            </m:e>
                          </m:d>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𝑥</m:t>
                              </m:r>
                            </m:e>
                            <m:sub>
                              <m:r>
                                <a:rPr lang="en-US" sz="2400" b="0" i="1" smtClean="0">
                                  <a:solidFill>
                                    <a:schemeClr val="bg1"/>
                                  </a:solidFill>
                                  <a:latin typeface="Cambria Math" panose="02040503050406030204" pitchFamily="18" charset="0"/>
                                </a:rPr>
                                <m:t>𝑖</m:t>
                              </m:r>
                            </m:sub>
                          </m:sSub>
                        </m:e>
                      </m:nary>
                    </m:oMath>
                  </m:oMathPara>
                </a14:m>
                <a:endParaRPr lang="en-US" sz="2400" b="0" dirty="0">
                  <a:solidFill>
                    <a:schemeClr val="bg1"/>
                  </a:solidFill>
                </a:endParaRPr>
              </a:p>
              <a:p>
                <a:pPr marL="301752" lvl="1" indent="0">
                  <a:buNone/>
                </a:pPr>
                <a:endParaRPr lang="en-US" sz="2400" dirty="0">
                  <a:solidFill>
                    <a:schemeClr val="bg1"/>
                  </a:solidFill>
                </a:endParaRPr>
              </a:p>
            </p:txBody>
          </p:sp>
        </mc:Choice>
        <mc:Fallback xmlns="">
          <p:sp>
            <p:nvSpPr>
              <p:cNvPr id="6" name="TextBox 5">
                <a:extLst>
                  <a:ext uri="{FF2B5EF4-FFF2-40B4-BE49-F238E27FC236}">
                    <a16:creationId xmlns:a16="http://schemas.microsoft.com/office/drawing/2014/main" id="{2EDC0906-F062-BEB0-35A0-237E3D91A0F6}"/>
                  </a:ext>
                </a:extLst>
              </p:cNvPr>
              <p:cNvSpPr txBox="1">
                <a:spLocks noRot="1" noChangeAspect="1" noMove="1" noResize="1" noEditPoints="1" noAdjustHandles="1" noChangeArrowheads="1" noChangeShapeType="1" noTextEdit="1"/>
              </p:cNvSpPr>
              <p:nvPr/>
            </p:nvSpPr>
            <p:spPr>
              <a:xfrm>
                <a:off x="419553" y="2952018"/>
                <a:ext cx="6107502" cy="1357872"/>
              </a:xfrm>
              <a:prstGeom prst="rect">
                <a:avLst/>
              </a:prstGeom>
              <a:blipFill>
                <a:blip r:embed="rId5"/>
                <a:stretch>
                  <a:fillRect t="-95370" b="-104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27BCEC-4C22-2AC0-5BBC-3D80EE4C515D}"/>
                  </a:ext>
                </a:extLst>
              </p:cNvPr>
              <p:cNvSpPr txBox="1"/>
              <p:nvPr/>
            </p:nvSpPr>
            <p:spPr>
              <a:xfrm>
                <a:off x="4265612" y="1762863"/>
                <a:ext cx="6107502"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1</m:t>
                          </m:r>
                        </m:num>
                        <m:den>
                          <m:r>
                            <a:rPr lang="en-US" sz="1800" i="1">
                              <a:solidFill>
                                <a:schemeClr val="bg1"/>
                              </a:solidFill>
                              <a:latin typeface="Cambria Math" panose="02040503050406030204" pitchFamily="18" charset="0"/>
                            </a:rPr>
                            <m:t>𝑛</m:t>
                          </m:r>
                        </m:den>
                      </m:f>
                      <m:nary>
                        <m:naryPr>
                          <m:chr m:val="∑"/>
                          <m:supHide m:val="on"/>
                          <m:ctrlPr>
                            <a:rPr lang="en-US" sz="1800" i="1">
                              <a:solidFill>
                                <a:schemeClr val="bg1"/>
                              </a:solidFill>
                              <a:latin typeface="Cambria Math" panose="02040503050406030204" pitchFamily="18" charset="0"/>
                            </a:rPr>
                          </m:ctrlPr>
                        </m:naryPr>
                        <m:sub>
                          <m:r>
                            <a:rPr lang="en-US" sz="1800" i="1">
                              <a:solidFill>
                                <a:schemeClr val="bg1"/>
                              </a:solidFill>
                              <a:latin typeface="Cambria Math" panose="02040503050406030204" pitchFamily="18" charset="0"/>
                            </a:rPr>
                            <m:t>𝑥</m:t>
                          </m:r>
                        </m:sub>
                        <m:sup/>
                        <m:e>
                          <m:f>
                            <m:fPr>
                              <m:ctrlPr>
                                <a:rPr lang="en-US" sz="1800" i="1" smtClean="0">
                                  <a:solidFill>
                                    <a:srgbClr val="FFC000"/>
                                  </a:solidFill>
                                  <a:latin typeface="Cambria Math" panose="02040503050406030204" pitchFamily="18" charset="0"/>
                                </a:rPr>
                              </m:ctrlPr>
                            </m:fPr>
                            <m:num>
                              <m:r>
                                <a:rPr lang="en-US" sz="1800" i="1">
                                  <a:solidFill>
                                    <a:srgbClr val="FFC000"/>
                                  </a:solidFill>
                                  <a:latin typeface="Cambria Math" panose="02040503050406030204" pitchFamily="18" charset="0"/>
                                </a:rPr>
                                <m:t>𝑡</m:t>
                              </m:r>
                              <m:r>
                                <a:rPr lang="en-US" sz="1800" i="1">
                                  <a:solidFill>
                                    <a:srgbClr val="FFC000"/>
                                  </a:solidFill>
                                  <a:latin typeface="Cambria Math" panose="02040503050406030204" pitchFamily="18" charset="0"/>
                                </a:rPr>
                                <m:t>−</m:t>
                              </m:r>
                              <m:r>
                                <a:rPr lang="en-US" sz="1800" i="1">
                                  <a:solidFill>
                                    <a:srgbClr val="FFC000"/>
                                  </a:solidFill>
                                  <a:latin typeface="Cambria Math" panose="02040503050406030204" pitchFamily="18" charset="0"/>
                                </a:rPr>
                                <m:t>𝑦</m:t>
                              </m:r>
                            </m:num>
                            <m:den>
                              <m:r>
                                <a:rPr lang="en-US" sz="1800" i="1">
                                  <a:solidFill>
                                    <a:srgbClr val="FFC000"/>
                                  </a:solidFill>
                                  <a:latin typeface="Cambria Math" panose="02040503050406030204" pitchFamily="18" charset="0"/>
                                </a:rPr>
                                <m:t>𝑦</m:t>
                              </m:r>
                              <m:r>
                                <a:rPr lang="en-US" sz="1800" i="1">
                                  <a:solidFill>
                                    <a:srgbClr val="FFC000"/>
                                  </a:solidFill>
                                  <a:latin typeface="Cambria Math" panose="02040503050406030204" pitchFamily="18" charset="0"/>
                                </a:rPr>
                                <m:t>(1−</m:t>
                              </m:r>
                              <m:r>
                                <a:rPr lang="en-US" sz="1800" i="1">
                                  <a:solidFill>
                                    <a:srgbClr val="FFC000"/>
                                  </a:solidFill>
                                  <a:latin typeface="Cambria Math" panose="02040503050406030204" pitchFamily="18" charset="0"/>
                                </a:rPr>
                                <m:t>𝑦</m:t>
                              </m:r>
                              <m:r>
                                <a:rPr lang="en-US" sz="1800" i="1">
                                  <a:solidFill>
                                    <a:srgbClr val="FFC000"/>
                                  </a:solidFill>
                                  <a:latin typeface="Cambria Math" panose="02040503050406030204" pitchFamily="18" charset="0"/>
                                </a:rPr>
                                <m:t>)</m:t>
                              </m:r>
                            </m:den>
                          </m:f>
                        </m:e>
                      </m:nary>
                      <m:r>
                        <a:rPr lang="en-US" sz="1800" i="1">
                          <a:latin typeface="Cambria Math" panose="02040503050406030204" pitchFamily="18" charset="0"/>
                        </a:rPr>
                        <m:t>∙</m:t>
                      </m:r>
                      <m:d>
                        <m:dPr>
                          <m:ctrlPr>
                            <a:rPr lang="en-US" sz="1800" i="1" smtClean="0">
                              <a:solidFill>
                                <a:schemeClr val="tx1"/>
                              </a:solidFill>
                              <a:latin typeface="Cambria Math" panose="02040503050406030204" pitchFamily="18" charset="0"/>
                            </a:rPr>
                          </m:ctrlPr>
                        </m:dPr>
                        <m:e>
                          <m:r>
                            <a:rPr lang="en-US" sz="1800" i="1">
                              <a:solidFill>
                                <a:schemeClr val="tx1"/>
                              </a:solidFill>
                              <a:latin typeface="Cambria Math" panose="02040503050406030204" pitchFamily="18" charset="0"/>
                            </a:rPr>
                            <m:t>1−</m:t>
                          </m:r>
                          <m:r>
                            <a:rPr lang="en-US" sz="1800" i="1">
                              <a:solidFill>
                                <a:schemeClr val="tx1"/>
                              </a:solidFill>
                              <a:latin typeface="Cambria Math" panose="02040503050406030204" pitchFamily="18" charset="0"/>
                            </a:rPr>
                            <m:t>𝑦</m:t>
                          </m:r>
                        </m:e>
                      </m:d>
                      <m:r>
                        <a:rPr lang="en-US" sz="1800" i="1">
                          <a:solidFill>
                            <a:schemeClr val="tx1"/>
                          </a:solidFill>
                          <a:latin typeface="Cambria Math" panose="02040503050406030204" pitchFamily="18" charset="0"/>
                        </a:rPr>
                        <m:t>𝑦</m:t>
                      </m:r>
                      <m:r>
                        <a:rPr lang="en-US" sz="1800" i="1">
                          <a:latin typeface="Cambria Math" panose="02040503050406030204" pitchFamily="18" charset="0"/>
                        </a:rPr>
                        <m:t>∙</m:t>
                      </m:r>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𝑥</m:t>
                          </m:r>
                        </m:e>
                        <m:sub>
                          <m:r>
                            <a:rPr lang="en-US" sz="1800" i="1">
                              <a:solidFill>
                                <a:srgbClr val="FF0000"/>
                              </a:solidFill>
                              <a:latin typeface="Cambria Math" panose="02040503050406030204" pitchFamily="18" charset="0"/>
                            </a:rPr>
                            <m:t>𝑖</m:t>
                          </m:r>
                        </m:sub>
                      </m:sSub>
                      <m:r>
                        <a:rPr lang="en-US" sz="1800" i="1">
                          <a:latin typeface="Cambria Math" panose="02040503050406030204" pitchFamily="18" charset="0"/>
                        </a:rPr>
                        <m:t>=</m:t>
                      </m:r>
                      <m:r>
                        <a:rPr lang="en-US" sz="1800" i="1" smtClean="0">
                          <a:solidFill>
                            <a:schemeClr val="bg1"/>
                          </a:solidFill>
                          <a:latin typeface="Cambria Math" panose="02040503050406030204" pitchFamily="18" charset="0"/>
                        </a:rPr>
                        <m:t>−</m:t>
                      </m:r>
                      <m:f>
                        <m:fPr>
                          <m:ctrlPr>
                            <a:rPr lang="en-US" sz="1800" i="1" smtClean="0">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1</m:t>
                          </m:r>
                        </m:num>
                        <m:den>
                          <m:r>
                            <a:rPr lang="en-US" sz="1800" i="1">
                              <a:solidFill>
                                <a:schemeClr val="bg1"/>
                              </a:solidFill>
                              <a:latin typeface="Cambria Math" panose="02040503050406030204" pitchFamily="18" charset="0"/>
                            </a:rPr>
                            <m:t>𝑛</m:t>
                          </m:r>
                        </m:den>
                      </m:f>
                      <m:nary>
                        <m:naryPr>
                          <m:chr m:val="∑"/>
                          <m:supHide m:val="on"/>
                          <m:ctrlPr>
                            <a:rPr lang="en-US" sz="1800" i="1">
                              <a:solidFill>
                                <a:schemeClr val="bg1"/>
                              </a:solidFill>
                              <a:latin typeface="Cambria Math" panose="02040503050406030204" pitchFamily="18" charset="0"/>
                            </a:rPr>
                          </m:ctrlPr>
                        </m:naryPr>
                        <m:sub>
                          <m:r>
                            <a:rPr lang="en-US" sz="1800" i="1">
                              <a:solidFill>
                                <a:schemeClr val="bg1"/>
                              </a:solidFill>
                              <a:latin typeface="Cambria Math" panose="02040503050406030204" pitchFamily="18" charset="0"/>
                            </a:rPr>
                            <m:t>𝑥</m:t>
                          </m:r>
                        </m:sub>
                        <m:sup/>
                        <m:e>
                          <m:d>
                            <m:dPr>
                              <m:ctrlPr>
                                <a:rPr lang="en-US" sz="1800" i="1">
                                  <a:solidFill>
                                    <a:schemeClr val="bg1"/>
                                  </a:solidFill>
                                  <a:latin typeface="Cambria Math" panose="02040503050406030204" pitchFamily="18" charset="0"/>
                                </a:rPr>
                              </m:ctrlPr>
                            </m:dPr>
                            <m:e>
                              <m:r>
                                <a:rPr lang="en-US" sz="1800" i="1">
                                  <a:solidFill>
                                    <a:schemeClr val="bg1"/>
                                  </a:solidFill>
                                  <a:latin typeface="Cambria Math" panose="02040503050406030204" pitchFamily="18" charset="0"/>
                                </a:rPr>
                                <m:t>𝑡</m:t>
                              </m:r>
                              <m:r>
                                <a:rPr lang="en-US" sz="1800" i="1">
                                  <a:solidFill>
                                    <a:schemeClr val="bg1"/>
                                  </a:solidFill>
                                  <a:latin typeface="Cambria Math" panose="02040503050406030204" pitchFamily="18" charset="0"/>
                                </a:rPr>
                                <m:t>−</m:t>
                              </m:r>
                              <m:r>
                                <a:rPr lang="en-US" sz="1800" i="1">
                                  <a:solidFill>
                                    <a:schemeClr val="bg1"/>
                                  </a:solidFill>
                                  <a:latin typeface="Cambria Math" panose="02040503050406030204" pitchFamily="18" charset="0"/>
                                </a:rPr>
                                <m:t>𝑦</m:t>
                              </m:r>
                            </m:e>
                          </m:d>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𝑥</m:t>
                              </m:r>
                            </m:e>
                            <m:sub>
                              <m:r>
                                <a:rPr lang="en-US" sz="1800" i="1">
                                  <a:solidFill>
                                    <a:schemeClr val="bg1"/>
                                  </a:solidFill>
                                  <a:latin typeface="Cambria Math" panose="02040503050406030204" pitchFamily="18" charset="0"/>
                                </a:rPr>
                                <m:t>𝑖</m:t>
                              </m:r>
                            </m:sub>
                          </m:sSub>
                        </m:e>
                      </m:nary>
                    </m:oMath>
                  </m:oMathPara>
                </a14:m>
                <a:endParaRPr lang="en-US" dirty="0"/>
              </a:p>
            </p:txBody>
          </p:sp>
        </mc:Choice>
        <mc:Fallback xmlns="">
          <p:sp>
            <p:nvSpPr>
              <p:cNvPr id="8" name="TextBox 7">
                <a:extLst>
                  <a:ext uri="{FF2B5EF4-FFF2-40B4-BE49-F238E27FC236}">
                    <a16:creationId xmlns:a16="http://schemas.microsoft.com/office/drawing/2014/main" id="{2E27BCEC-4C22-2AC0-5BBC-3D80EE4C515D}"/>
                  </a:ext>
                </a:extLst>
              </p:cNvPr>
              <p:cNvSpPr txBox="1">
                <a:spLocks noRot="1" noChangeAspect="1" noMove="1" noResize="1" noEditPoints="1" noAdjustHandles="1" noChangeArrowheads="1" noChangeShapeType="1" noTextEdit="1"/>
              </p:cNvSpPr>
              <p:nvPr/>
            </p:nvSpPr>
            <p:spPr>
              <a:xfrm>
                <a:off x="4265612" y="1762863"/>
                <a:ext cx="6107502" cy="764505"/>
              </a:xfrm>
              <a:prstGeom prst="rect">
                <a:avLst/>
              </a:prstGeom>
              <a:blipFill>
                <a:blip r:embed="rId6"/>
                <a:stretch>
                  <a:fillRect t="-119355" b="-16612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86E178E1-E9C1-59E2-7269-75CF31B26947}"/>
              </a:ext>
            </a:extLst>
          </p:cNvPr>
          <p:cNvSpPr txBox="1"/>
          <p:nvPr/>
        </p:nvSpPr>
        <p:spPr>
          <a:xfrm>
            <a:off x="1473298" y="6158463"/>
            <a:ext cx="6105378" cy="369332"/>
          </a:xfrm>
          <a:prstGeom prst="rect">
            <a:avLst/>
          </a:prstGeom>
          <a:noFill/>
        </p:spPr>
        <p:txBody>
          <a:bodyPr wrap="square">
            <a:spAutoFit/>
          </a:bodyPr>
          <a:lstStyle/>
          <a:p>
            <a:pPr marL="301752" lvl="1" indent="0">
              <a:buNone/>
            </a:pPr>
            <a:r>
              <a:rPr lang="en-US" i="1" dirty="0">
                <a:latin typeface="Cambria Math" panose="02040503050406030204" pitchFamily="18" charset="0"/>
              </a:rPr>
              <a:t>Just for one sample</a:t>
            </a:r>
          </a:p>
        </p:txBody>
      </p:sp>
    </p:spTree>
    <p:extLst>
      <p:ext uri="{BB962C8B-B14F-4D97-AF65-F5344CB8AC3E}">
        <p14:creationId xmlns:p14="http://schemas.microsoft.com/office/powerpoint/2010/main" val="138595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Entropy</a:t>
            </a:r>
          </a:p>
        </p:txBody>
      </p:sp>
      <p:sp>
        <p:nvSpPr>
          <p:cNvPr id="9" name="Content Placeholder 8"/>
          <p:cNvSpPr>
            <a:spLocks noGrp="1"/>
          </p:cNvSpPr>
          <p:nvPr>
            <p:ph sz="half" idx="2"/>
          </p:nvPr>
        </p:nvSpPr>
        <p:spPr>
          <a:xfrm>
            <a:off x="1473298" y="1762863"/>
            <a:ext cx="10107514" cy="4485537"/>
          </a:xfrm>
        </p:spPr>
        <p:txBody>
          <a:bodyPr>
            <a:normAutofit/>
          </a:bodyPr>
          <a:lstStyle/>
          <a:p>
            <a:pPr marL="301752" lvl="1" indent="0">
              <a:buNone/>
            </a:pPr>
            <a:endParaRPr lang="en-US" dirty="0"/>
          </a:p>
          <a:p>
            <a:pPr lvl="1"/>
            <a:r>
              <a:rPr lang="en-US" dirty="0"/>
              <a:t>We will try to repeat the previous experiment, but this time with the cross entropy function.</a:t>
            </a:r>
          </a:p>
          <a:p>
            <a:pPr lvl="1"/>
            <a:endParaRPr lang="en-US" dirty="0"/>
          </a:p>
          <a:p>
            <a:pPr lvl="1"/>
            <a:r>
              <a:rPr lang="en-US" dirty="0"/>
              <a:t>A thing that we must also change is the learning rate. Learning rate is dependent on the cost function. Changing the learning rate is not cheating since we are interested in how the learning speed changes but rather the slope of the learning curve. </a:t>
            </a:r>
          </a:p>
          <a:p>
            <a:pPr lvl="1"/>
            <a:endParaRPr lang="en-US" dirty="0"/>
          </a:p>
          <a:p>
            <a:pPr marL="301752" lvl="1" indent="0">
              <a:buNone/>
            </a:pPr>
            <a:r>
              <a:rPr lang="en-US" dirty="0"/>
              <a:t>	</a:t>
            </a:r>
          </a:p>
        </p:txBody>
      </p:sp>
    </p:spTree>
    <p:extLst>
      <p:ext uri="{BB962C8B-B14F-4D97-AF65-F5344CB8AC3E}">
        <p14:creationId xmlns:p14="http://schemas.microsoft.com/office/powerpoint/2010/main" val="428231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46B30F-F4E5-CF9B-71C3-9456632100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2F9CBA-FED7-2753-01A6-1E12A5FE5E45}"/>
              </a:ext>
            </a:extLst>
          </p:cNvPr>
          <p:cNvSpPr>
            <a:spLocks noGrp="1"/>
          </p:cNvSpPr>
          <p:nvPr>
            <p:ph type="title"/>
          </p:nvPr>
        </p:nvSpPr>
        <p:spPr/>
        <p:txBody>
          <a:bodyPr/>
          <a:lstStyle/>
          <a:p>
            <a:r>
              <a:rPr lang="en-US" dirty="0"/>
              <a:t>(more on)Cross Entropy</a:t>
            </a:r>
          </a:p>
        </p:txBody>
      </p:sp>
      <p:sp>
        <p:nvSpPr>
          <p:cNvPr id="9" name="Content Placeholder 8">
            <a:extLst>
              <a:ext uri="{FF2B5EF4-FFF2-40B4-BE49-F238E27FC236}">
                <a16:creationId xmlns:a16="http://schemas.microsoft.com/office/drawing/2014/main" id="{E3E12DE1-7D94-00E0-E0B0-27FEA453305A}"/>
              </a:ext>
            </a:extLst>
          </p:cNvPr>
          <p:cNvSpPr>
            <a:spLocks noGrp="1"/>
          </p:cNvSpPr>
          <p:nvPr>
            <p:ph sz="half" idx="2"/>
          </p:nvPr>
        </p:nvSpPr>
        <p:spPr>
          <a:xfrm>
            <a:off x="1522414" y="1534262"/>
            <a:ext cx="10107514" cy="4485537"/>
          </a:xfrm>
        </p:spPr>
        <p:txBody>
          <a:bodyPr>
            <a:noAutofit/>
          </a:bodyPr>
          <a:lstStyle/>
          <a:p>
            <a:pPr marL="301752" lvl="1" indent="0">
              <a:buNone/>
            </a:pPr>
            <a:endParaRPr lang="en-US" dirty="0"/>
          </a:p>
          <a:p>
            <a:pPr marL="301752" lvl="1" indent="0">
              <a:buNone/>
            </a:pPr>
            <a:r>
              <a:rPr lang="en-US" dirty="0"/>
              <a:t>Where did the function come from?! (it looks very complicated at first sight)</a:t>
            </a:r>
          </a:p>
          <a:p>
            <a:pPr marL="301752" lvl="1" indent="0">
              <a:buNone/>
            </a:pPr>
            <a:endParaRPr lang="en-US" dirty="0"/>
          </a:p>
          <a:p>
            <a:pPr lvl="2">
              <a:buFont typeface="Arial" panose="020B0604020202020204" pitchFamily="34" charset="0"/>
              <a:buChar char="•"/>
            </a:pPr>
            <a:r>
              <a:rPr lang="en-US" sz="2000" dirty="0"/>
              <a:t>Cross Entropy is specifically designed for classification. The target must be either one-hot, or must be a probability distribution</a:t>
            </a:r>
            <a:br>
              <a:rPr lang="en-US" sz="2000" dirty="0"/>
            </a:br>
            <a:br>
              <a:rPr lang="en-US" sz="2000" dirty="0"/>
            </a:br>
            <a:br>
              <a:rPr lang="en-US" sz="2000" dirty="0"/>
            </a:br>
            <a:br>
              <a:rPr lang="en-US" sz="2000" dirty="0"/>
            </a:br>
            <a:br>
              <a:rPr lang="en-US" sz="2000" dirty="0"/>
            </a:br>
            <a:endParaRPr lang="en-US" sz="2000" dirty="0"/>
          </a:p>
          <a:p>
            <a:pPr lvl="2">
              <a:buFont typeface="Arial" panose="020B0604020202020204" pitchFamily="34" charset="0"/>
              <a:buChar char="•"/>
            </a:pPr>
            <a:endParaRPr lang="en-US" sz="2000" dirty="0"/>
          </a:p>
          <a:p>
            <a:pPr lvl="2">
              <a:buFont typeface="Arial" panose="020B0604020202020204" pitchFamily="34" charset="0"/>
              <a:buChar char="•"/>
            </a:pPr>
            <a:endParaRPr lang="en-US" sz="2000" dirty="0"/>
          </a:p>
          <a:p>
            <a:pPr lvl="2">
              <a:buFont typeface="Arial" panose="020B0604020202020204" pitchFamily="34" charset="0"/>
              <a:buChar char="•"/>
            </a:pPr>
            <a:r>
              <a:rPr lang="en-US" sz="2000" dirty="0"/>
              <a:t>The term "cross-entropy" comes from information theory. It measures the difference between two probability distributions and quantifies how well one distribution predicts or approximates another. </a:t>
            </a:r>
            <a:br>
              <a:rPr lang="en-US" sz="2000" dirty="0"/>
            </a:br>
            <a:endParaRPr lang="en-US" sz="2000" dirty="0"/>
          </a:p>
          <a:p>
            <a:pPr lvl="2">
              <a:buFont typeface="Arial" panose="020B0604020202020204" pitchFamily="34" charset="0"/>
              <a:buChar char="•"/>
            </a:pPr>
            <a:endParaRPr lang="en-US" dirty="0"/>
          </a:p>
        </p:txBody>
      </p:sp>
      <p:graphicFrame>
        <p:nvGraphicFramePr>
          <p:cNvPr id="3" name="Table 2">
            <a:extLst>
              <a:ext uri="{FF2B5EF4-FFF2-40B4-BE49-F238E27FC236}">
                <a16:creationId xmlns:a16="http://schemas.microsoft.com/office/drawing/2014/main" id="{8B87EFE6-1AD8-2F31-4052-120D0487A7C4}"/>
              </a:ext>
            </a:extLst>
          </p:cNvPr>
          <p:cNvGraphicFramePr>
            <a:graphicFrameLocks noGrp="1"/>
          </p:cNvGraphicFramePr>
          <p:nvPr>
            <p:extLst>
              <p:ext uri="{D42A27DB-BD31-4B8C-83A1-F6EECF244321}">
                <p14:modId xmlns:p14="http://schemas.microsoft.com/office/powerpoint/2010/main" val="1480862989"/>
              </p:ext>
            </p:extLst>
          </p:nvPr>
        </p:nvGraphicFramePr>
        <p:xfrm>
          <a:off x="2436812" y="3733800"/>
          <a:ext cx="6477000" cy="365760"/>
        </p:xfrm>
        <a:graphic>
          <a:graphicData uri="http://schemas.openxmlformats.org/drawingml/2006/table">
            <a:tbl>
              <a:tblPr firstRow="1" bandRow="1">
                <a:tableStyleId>{5940675A-B579-460E-94D1-54222C63F5DA}</a:tableStyleId>
              </a:tblPr>
              <a:tblGrid>
                <a:gridCol w="647700">
                  <a:extLst>
                    <a:ext uri="{9D8B030D-6E8A-4147-A177-3AD203B41FA5}">
                      <a16:colId xmlns:a16="http://schemas.microsoft.com/office/drawing/2014/main" val="616852591"/>
                    </a:ext>
                  </a:extLst>
                </a:gridCol>
                <a:gridCol w="647700">
                  <a:extLst>
                    <a:ext uri="{9D8B030D-6E8A-4147-A177-3AD203B41FA5}">
                      <a16:colId xmlns:a16="http://schemas.microsoft.com/office/drawing/2014/main" val="3267134478"/>
                    </a:ext>
                  </a:extLst>
                </a:gridCol>
                <a:gridCol w="647700">
                  <a:extLst>
                    <a:ext uri="{9D8B030D-6E8A-4147-A177-3AD203B41FA5}">
                      <a16:colId xmlns:a16="http://schemas.microsoft.com/office/drawing/2014/main" val="857609629"/>
                    </a:ext>
                  </a:extLst>
                </a:gridCol>
                <a:gridCol w="647700">
                  <a:extLst>
                    <a:ext uri="{9D8B030D-6E8A-4147-A177-3AD203B41FA5}">
                      <a16:colId xmlns:a16="http://schemas.microsoft.com/office/drawing/2014/main" val="3705180521"/>
                    </a:ext>
                  </a:extLst>
                </a:gridCol>
                <a:gridCol w="647700">
                  <a:extLst>
                    <a:ext uri="{9D8B030D-6E8A-4147-A177-3AD203B41FA5}">
                      <a16:colId xmlns:a16="http://schemas.microsoft.com/office/drawing/2014/main" val="3993508904"/>
                    </a:ext>
                  </a:extLst>
                </a:gridCol>
                <a:gridCol w="647700">
                  <a:extLst>
                    <a:ext uri="{9D8B030D-6E8A-4147-A177-3AD203B41FA5}">
                      <a16:colId xmlns:a16="http://schemas.microsoft.com/office/drawing/2014/main" val="3758330745"/>
                    </a:ext>
                  </a:extLst>
                </a:gridCol>
                <a:gridCol w="647700">
                  <a:extLst>
                    <a:ext uri="{9D8B030D-6E8A-4147-A177-3AD203B41FA5}">
                      <a16:colId xmlns:a16="http://schemas.microsoft.com/office/drawing/2014/main" val="2680395559"/>
                    </a:ext>
                  </a:extLst>
                </a:gridCol>
                <a:gridCol w="647700">
                  <a:extLst>
                    <a:ext uri="{9D8B030D-6E8A-4147-A177-3AD203B41FA5}">
                      <a16:colId xmlns:a16="http://schemas.microsoft.com/office/drawing/2014/main" val="4101976439"/>
                    </a:ext>
                  </a:extLst>
                </a:gridCol>
                <a:gridCol w="647700">
                  <a:extLst>
                    <a:ext uri="{9D8B030D-6E8A-4147-A177-3AD203B41FA5}">
                      <a16:colId xmlns:a16="http://schemas.microsoft.com/office/drawing/2014/main" val="2951983471"/>
                    </a:ext>
                  </a:extLst>
                </a:gridCol>
                <a:gridCol w="647700">
                  <a:extLst>
                    <a:ext uri="{9D8B030D-6E8A-4147-A177-3AD203B41FA5}">
                      <a16:colId xmlns:a16="http://schemas.microsoft.com/office/drawing/2014/main" val="3328119288"/>
                    </a:ext>
                  </a:extLst>
                </a:gridCol>
              </a:tblGrid>
              <a:tr h="142240">
                <a:tc>
                  <a:txBody>
                    <a:bodyPr/>
                    <a:lstStyle/>
                    <a:p>
                      <a:pPr algn="ctr"/>
                      <a:r>
                        <a:rPr lang="en-US" b="0" dirty="0">
                          <a:solidFill>
                            <a:schemeClr val="bg1"/>
                          </a:solidFill>
                        </a:rPr>
                        <a:t>0</a:t>
                      </a:r>
                    </a:p>
                  </a:txBody>
                  <a:tcPr/>
                </a:tc>
                <a:tc>
                  <a:txBody>
                    <a:bodyPr/>
                    <a:lstStyle/>
                    <a:p>
                      <a:pPr algn="ctr"/>
                      <a:r>
                        <a:rPr lang="en-US" b="0" dirty="0">
                          <a:solidFill>
                            <a:schemeClr val="bg1"/>
                          </a:solidFill>
                        </a:rPr>
                        <a:t>0</a:t>
                      </a:r>
                    </a:p>
                  </a:txBody>
                  <a:tcPr/>
                </a:tc>
                <a:tc>
                  <a:txBody>
                    <a:bodyPr/>
                    <a:lstStyle/>
                    <a:p>
                      <a:pPr algn="ctr"/>
                      <a:r>
                        <a:rPr lang="en-US" b="0" dirty="0">
                          <a:solidFill>
                            <a:schemeClr val="bg1"/>
                          </a:solidFill>
                        </a:rPr>
                        <a:t>0</a:t>
                      </a:r>
                    </a:p>
                  </a:txBody>
                  <a:tcPr/>
                </a:tc>
                <a:tc>
                  <a:txBody>
                    <a:bodyPr/>
                    <a:lstStyle/>
                    <a:p>
                      <a:pPr algn="ctr"/>
                      <a:r>
                        <a:rPr lang="en-US" b="0" dirty="0">
                          <a:solidFill>
                            <a:schemeClr val="bg1"/>
                          </a:solidFill>
                        </a:rPr>
                        <a:t>0</a:t>
                      </a:r>
                    </a:p>
                  </a:txBody>
                  <a:tcPr/>
                </a:tc>
                <a:tc>
                  <a:txBody>
                    <a:bodyPr/>
                    <a:lstStyle/>
                    <a:p>
                      <a:pPr algn="ctr"/>
                      <a:r>
                        <a:rPr lang="en-US" b="0" dirty="0">
                          <a:solidFill>
                            <a:schemeClr val="bg1"/>
                          </a:solidFill>
                        </a:rPr>
                        <a:t>0</a:t>
                      </a:r>
                    </a:p>
                  </a:txBody>
                  <a:tcPr/>
                </a:tc>
                <a:tc>
                  <a:txBody>
                    <a:bodyPr/>
                    <a:lstStyle/>
                    <a:p>
                      <a:pPr algn="ctr"/>
                      <a:r>
                        <a:rPr lang="en-US" b="0" dirty="0">
                          <a:solidFill>
                            <a:schemeClr val="bg1"/>
                          </a:solidFill>
                        </a:rPr>
                        <a:t>0</a:t>
                      </a:r>
                    </a:p>
                  </a:txBody>
                  <a:tcPr/>
                </a:tc>
                <a:tc>
                  <a:txBody>
                    <a:bodyPr/>
                    <a:lstStyle/>
                    <a:p>
                      <a:pPr algn="ctr"/>
                      <a:r>
                        <a:rPr lang="en-US" b="0" dirty="0">
                          <a:solidFill>
                            <a:schemeClr val="bg1"/>
                          </a:solidFill>
                        </a:rPr>
                        <a:t>0</a:t>
                      </a:r>
                    </a:p>
                  </a:txBody>
                  <a:tcPr/>
                </a:tc>
                <a:tc>
                  <a:txBody>
                    <a:bodyPr/>
                    <a:lstStyle/>
                    <a:p>
                      <a:pPr algn="ctr"/>
                      <a:r>
                        <a:rPr lang="en-US" b="0" dirty="0">
                          <a:solidFill>
                            <a:schemeClr val="bg1"/>
                          </a:solidFill>
                        </a:rPr>
                        <a:t>0</a:t>
                      </a:r>
                    </a:p>
                  </a:txBody>
                  <a:tcPr/>
                </a:tc>
                <a:tc>
                  <a:txBody>
                    <a:bodyPr/>
                    <a:lstStyle/>
                    <a:p>
                      <a:pPr algn="ctr"/>
                      <a:r>
                        <a:rPr lang="en-US" b="0" dirty="0">
                          <a:solidFill>
                            <a:schemeClr val="bg1"/>
                          </a:solidFill>
                        </a:rPr>
                        <a:t>1</a:t>
                      </a:r>
                    </a:p>
                  </a:txBody>
                  <a:tcPr/>
                </a:tc>
                <a:tc>
                  <a:txBody>
                    <a:bodyPr/>
                    <a:lstStyle/>
                    <a:p>
                      <a:pPr algn="ctr"/>
                      <a:r>
                        <a:rPr lang="en-US" b="0" dirty="0">
                          <a:solidFill>
                            <a:schemeClr val="bg1"/>
                          </a:solidFill>
                        </a:rPr>
                        <a:t>0</a:t>
                      </a:r>
                    </a:p>
                  </a:txBody>
                  <a:tcPr/>
                </a:tc>
                <a:extLst>
                  <a:ext uri="{0D108BD9-81ED-4DB2-BD59-A6C34878D82A}">
                    <a16:rowId xmlns:a16="http://schemas.microsoft.com/office/drawing/2014/main" val="3325355244"/>
                  </a:ext>
                </a:extLst>
              </a:tr>
            </a:tbl>
          </a:graphicData>
        </a:graphic>
      </p:graphicFrame>
      <p:sp>
        <p:nvSpPr>
          <p:cNvPr id="4" name="TextBox 3">
            <a:extLst>
              <a:ext uri="{FF2B5EF4-FFF2-40B4-BE49-F238E27FC236}">
                <a16:creationId xmlns:a16="http://schemas.microsoft.com/office/drawing/2014/main" id="{09C7C27B-D18B-D50C-2D85-9ABF2E3676B7}"/>
              </a:ext>
            </a:extLst>
          </p:cNvPr>
          <p:cNvSpPr txBox="1"/>
          <p:nvPr/>
        </p:nvSpPr>
        <p:spPr>
          <a:xfrm>
            <a:off x="2436813" y="3320534"/>
            <a:ext cx="4623382" cy="369332"/>
          </a:xfrm>
          <a:prstGeom prst="rect">
            <a:avLst/>
          </a:prstGeom>
          <a:noFill/>
        </p:spPr>
        <p:txBody>
          <a:bodyPr wrap="none" rtlCol="0">
            <a:spAutoFit/>
          </a:bodyPr>
          <a:lstStyle/>
          <a:p>
            <a:pPr>
              <a:lnSpc>
                <a:spcPct val="90000"/>
              </a:lnSpc>
            </a:pPr>
            <a:r>
              <a:rPr lang="en-US" sz="2000" dirty="0">
                <a:solidFill>
                  <a:schemeClr val="bg1"/>
                </a:solidFill>
              </a:rPr>
              <a:t>One hot vector for classifying digit 8</a:t>
            </a:r>
          </a:p>
        </p:txBody>
      </p:sp>
      <p:graphicFrame>
        <p:nvGraphicFramePr>
          <p:cNvPr id="5" name="Table 4">
            <a:extLst>
              <a:ext uri="{FF2B5EF4-FFF2-40B4-BE49-F238E27FC236}">
                <a16:creationId xmlns:a16="http://schemas.microsoft.com/office/drawing/2014/main" id="{A0D2CEDB-7953-4611-E02A-041068452E91}"/>
              </a:ext>
            </a:extLst>
          </p:cNvPr>
          <p:cNvGraphicFramePr>
            <a:graphicFrameLocks noGrp="1"/>
          </p:cNvGraphicFramePr>
          <p:nvPr>
            <p:extLst>
              <p:ext uri="{D42A27DB-BD31-4B8C-83A1-F6EECF244321}">
                <p14:modId xmlns:p14="http://schemas.microsoft.com/office/powerpoint/2010/main" val="1990489982"/>
              </p:ext>
            </p:extLst>
          </p:nvPr>
        </p:nvGraphicFramePr>
        <p:xfrm>
          <a:off x="2436812" y="4751688"/>
          <a:ext cx="6477000" cy="365760"/>
        </p:xfrm>
        <a:graphic>
          <a:graphicData uri="http://schemas.openxmlformats.org/drawingml/2006/table">
            <a:tbl>
              <a:tblPr firstRow="1" bandRow="1">
                <a:tableStyleId>{5940675A-B579-460E-94D1-54222C63F5DA}</a:tableStyleId>
              </a:tblPr>
              <a:tblGrid>
                <a:gridCol w="647700">
                  <a:extLst>
                    <a:ext uri="{9D8B030D-6E8A-4147-A177-3AD203B41FA5}">
                      <a16:colId xmlns:a16="http://schemas.microsoft.com/office/drawing/2014/main" val="616852591"/>
                    </a:ext>
                  </a:extLst>
                </a:gridCol>
                <a:gridCol w="647700">
                  <a:extLst>
                    <a:ext uri="{9D8B030D-6E8A-4147-A177-3AD203B41FA5}">
                      <a16:colId xmlns:a16="http://schemas.microsoft.com/office/drawing/2014/main" val="3267134478"/>
                    </a:ext>
                  </a:extLst>
                </a:gridCol>
                <a:gridCol w="647700">
                  <a:extLst>
                    <a:ext uri="{9D8B030D-6E8A-4147-A177-3AD203B41FA5}">
                      <a16:colId xmlns:a16="http://schemas.microsoft.com/office/drawing/2014/main" val="857609629"/>
                    </a:ext>
                  </a:extLst>
                </a:gridCol>
                <a:gridCol w="647700">
                  <a:extLst>
                    <a:ext uri="{9D8B030D-6E8A-4147-A177-3AD203B41FA5}">
                      <a16:colId xmlns:a16="http://schemas.microsoft.com/office/drawing/2014/main" val="3705180521"/>
                    </a:ext>
                  </a:extLst>
                </a:gridCol>
                <a:gridCol w="647700">
                  <a:extLst>
                    <a:ext uri="{9D8B030D-6E8A-4147-A177-3AD203B41FA5}">
                      <a16:colId xmlns:a16="http://schemas.microsoft.com/office/drawing/2014/main" val="3993508904"/>
                    </a:ext>
                  </a:extLst>
                </a:gridCol>
                <a:gridCol w="647700">
                  <a:extLst>
                    <a:ext uri="{9D8B030D-6E8A-4147-A177-3AD203B41FA5}">
                      <a16:colId xmlns:a16="http://schemas.microsoft.com/office/drawing/2014/main" val="3758330745"/>
                    </a:ext>
                  </a:extLst>
                </a:gridCol>
                <a:gridCol w="647700">
                  <a:extLst>
                    <a:ext uri="{9D8B030D-6E8A-4147-A177-3AD203B41FA5}">
                      <a16:colId xmlns:a16="http://schemas.microsoft.com/office/drawing/2014/main" val="2680395559"/>
                    </a:ext>
                  </a:extLst>
                </a:gridCol>
                <a:gridCol w="647700">
                  <a:extLst>
                    <a:ext uri="{9D8B030D-6E8A-4147-A177-3AD203B41FA5}">
                      <a16:colId xmlns:a16="http://schemas.microsoft.com/office/drawing/2014/main" val="4101976439"/>
                    </a:ext>
                  </a:extLst>
                </a:gridCol>
                <a:gridCol w="647700">
                  <a:extLst>
                    <a:ext uri="{9D8B030D-6E8A-4147-A177-3AD203B41FA5}">
                      <a16:colId xmlns:a16="http://schemas.microsoft.com/office/drawing/2014/main" val="2951983471"/>
                    </a:ext>
                  </a:extLst>
                </a:gridCol>
                <a:gridCol w="647700">
                  <a:extLst>
                    <a:ext uri="{9D8B030D-6E8A-4147-A177-3AD203B41FA5}">
                      <a16:colId xmlns:a16="http://schemas.microsoft.com/office/drawing/2014/main" val="3328119288"/>
                    </a:ext>
                  </a:extLst>
                </a:gridCol>
              </a:tblGrid>
              <a:tr h="142240">
                <a:tc>
                  <a:txBody>
                    <a:bodyPr/>
                    <a:lstStyle/>
                    <a:p>
                      <a:pPr algn="ctr"/>
                      <a:r>
                        <a:rPr lang="en-US" sz="1800" b="0" dirty="0">
                          <a:solidFill>
                            <a:schemeClr val="bg1"/>
                          </a:solidFill>
                        </a:rPr>
                        <a:t>0.05</a:t>
                      </a:r>
                    </a:p>
                  </a:txBody>
                  <a:tcPr/>
                </a:tc>
                <a:tc>
                  <a:txBody>
                    <a:bodyPr/>
                    <a:lstStyle/>
                    <a:p>
                      <a:pPr algn="ctr"/>
                      <a:r>
                        <a:rPr lang="en-US" sz="1800" b="0" dirty="0">
                          <a:solidFill>
                            <a:schemeClr val="bg1"/>
                          </a:solidFill>
                        </a:rPr>
                        <a:t>0</a:t>
                      </a:r>
                    </a:p>
                  </a:txBody>
                  <a:tcPr/>
                </a:tc>
                <a:tc>
                  <a:txBody>
                    <a:bodyPr/>
                    <a:lstStyle/>
                    <a:p>
                      <a:pPr algn="ctr"/>
                      <a:r>
                        <a:rPr lang="en-US" sz="1800" b="0" dirty="0">
                          <a:solidFill>
                            <a:schemeClr val="bg1"/>
                          </a:solidFill>
                        </a:rPr>
                        <a:t>0</a:t>
                      </a:r>
                    </a:p>
                  </a:txBody>
                  <a:tcPr/>
                </a:tc>
                <a:tc>
                  <a:txBody>
                    <a:bodyPr/>
                    <a:lstStyle/>
                    <a:p>
                      <a:pPr algn="ctr"/>
                      <a:r>
                        <a:rPr lang="en-US" sz="1800" b="0" dirty="0">
                          <a:solidFill>
                            <a:schemeClr val="bg1"/>
                          </a:solidFill>
                        </a:rPr>
                        <a:t>0.1</a:t>
                      </a:r>
                    </a:p>
                  </a:txBody>
                  <a:tcPr/>
                </a:tc>
                <a:tc>
                  <a:txBody>
                    <a:bodyPr/>
                    <a:lstStyle/>
                    <a:p>
                      <a:pPr algn="ctr"/>
                      <a:r>
                        <a:rPr lang="en-US" sz="1800" b="0" dirty="0">
                          <a:solidFill>
                            <a:schemeClr val="bg1"/>
                          </a:solidFill>
                        </a:rPr>
                        <a:t>0</a:t>
                      </a:r>
                    </a:p>
                  </a:txBody>
                  <a:tcPr/>
                </a:tc>
                <a:tc>
                  <a:txBody>
                    <a:bodyPr/>
                    <a:lstStyle/>
                    <a:p>
                      <a:pPr algn="ctr"/>
                      <a:r>
                        <a:rPr lang="en-US" sz="1800" b="0" dirty="0">
                          <a:solidFill>
                            <a:schemeClr val="bg1"/>
                          </a:solidFill>
                        </a:rPr>
                        <a:t>0</a:t>
                      </a:r>
                    </a:p>
                  </a:txBody>
                  <a:tcPr/>
                </a:tc>
                <a:tc>
                  <a:txBody>
                    <a:bodyPr/>
                    <a:lstStyle/>
                    <a:p>
                      <a:pPr algn="ctr"/>
                      <a:r>
                        <a:rPr lang="en-US" sz="1800" b="0" dirty="0">
                          <a:solidFill>
                            <a:schemeClr val="bg1"/>
                          </a:solidFill>
                        </a:rPr>
                        <a:t>0</a:t>
                      </a:r>
                    </a:p>
                  </a:txBody>
                  <a:tcPr/>
                </a:tc>
                <a:tc>
                  <a:txBody>
                    <a:bodyPr/>
                    <a:lstStyle/>
                    <a:p>
                      <a:pPr algn="ctr"/>
                      <a:r>
                        <a:rPr lang="en-US" sz="1800" b="0" dirty="0">
                          <a:solidFill>
                            <a:schemeClr val="bg1"/>
                          </a:solidFill>
                        </a:rPr>
                        <a:t>0</a:t>
                      </a:r>
                    </a:p>
                  </a:txBody>
                  <a:tcPr/>
                </a:tc>
                <a:tc>
                  <a:txBody>
                    <a:bodyPr/>
                    <a:lstStyle/>
                    <a:p>
                      <a:pPr algn="ctr"/>
                      <a:r>
                        <a:rPr lang="en-US" sz="1800" b="0" dirty="0">
                          <a:solidFill>
                            <a:schemeClr val="bg1"/>
                          </a:solidFill>
                        </a:rPr>
                        <a:t>0.85</a:t>
                      </a:r>
                    </a:p>
                  </a:txBody>
                  <a:tcPr/>
                </a:tc>
                <a:tc>
                  <a:txBody>
                    <a:bodyPr/>
                    <a:lstStyle/>
                    <a:p>
                      <a:pPr algn="ctr"/>
                      <a:r>
                        <a:rPr lang="en-US" sz="1800" b="0" dirty="0">
                          <a:solidFill>
                            <a:schemeClr val="bg1"/>
                          </a:solidFill>
                        </a:rPr>
                        <a:t>0</a:t>
                      </a:r>
                    </a:p>
                  </a:txBody>
                  <a:tcPr/>
                </a:tc>
                <a:extLst>
                  <a:ext uri="{0D108BD9-81ED-4DB2-BD59-A6C34878D82A}">
                    <a16:rowId xmlns:a16="http://schemas.microsoft.com/office/drawing/2014/main" val="3325355244"/>
                  </a:ext>
                </a:extLst>
              </a:tr>
            </a:tbl>
          </a:graphicData>
        </a:graphic>
      </p:graphicFrame>
      <p:sp>
        <p:nvSpPr>
          <p:cNvPr id="6" name="TextBox 5">
            <a:extLst>
              <a:ext uri="{FF2B5EF4-FFF2-40B4-BE49-F238E27FC236}">
                <a16:creationId xmlns:a16="http://schemas.microsoft.com/office/drawing/2014/main" id="{371D3F52-735C-96BE-4CD2-9D6E6FEFD0FE}"/>
              </a:ext>
            </a:extLst>
          </p:cNvPr>
          <p:cNvSpPr txBox="1"/>
          <p:nvPr/>
        </p:nvSpPr>
        <p:spPr>
          <a:xfrm>
            <a:off x="2397472" y="4338422"/>
            <a:ext cx="4892686" cy="369332"/>
          </a:xfrm>
          <a:prstGeom prst="rect">
            <a:avLst/>
          </a:prstGeom>
          <a:noFill/>
        </p:spPr>
        <p:txBody>
          <a:bodyPr wrap="none" rtlCol="0">
            <a:spAutoFit/>
          </a:bodyPr>
          <a:lstStyle/>
          <a:p>
            <a:pPr>
              <a:lnSpc>
                <a:spcPct val="90000"/>
              </a:lnSpc>
            </a:pPr>
            <a:r>
              <a:rPr lang="en-US" sz="2000" dirty="0">
                <a:solidFill>
                  <a:schemeClr val="bg1"/>
                </a:solidFill>
              </a:rPr>
              <a:t>Soft target vector for classifying digit 8</a:t>
            </a:r>
          </a:p>
        </p:txBody>
      </p:sp>
    </p:spTree>
    <p:extLst>
      <p:ext uri="{BB962C8B-B14F-4D97-AF65-F5344CB8AC3E}">
        <p14:creationId xmlns:p14="http://schemas.microsoft.com/office/powerpoint/2010/main" val="628695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on)Cross Entropy</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marL="301752" lvl="1" indent="0">
                  <a:buNone/>
                </a:pPr>
                <a:r>
                  <a:rPr lang="en-US" dirty="0"/>
                  <a:t>Consider that we have a system (neural network) that has some configuration and must classify the inputs to several m classes (ex. Digits).</a:t>
                </a:r>
              </a:p>
              <a:p>
                <a:pPr lvl="1"/>
                <a:endParaRPr lang="en-US" dirty="0"/>
              </a:p>
              <a:p>
                <a:pPr marL="301752" lvl="1" indent="0">
                  <a:buNone/>
                </a:pPr>
                <a:r>
                  <a:rPr lang="en-US" dirty="0"/>
                  <a:t>The probability of classifying an input to each class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where </a:t>
                </a:r>
                <a14:m>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=1</m:t>
                    </m:r>
                  </m:oMath>
                </a14:m>
                <a:endParaRPr lang="en-US" dirty="0"/>
              </a:p>
              <a:p>
                <a:pPr lvl="1"/>
                <a:endParaRPr lang="en-US" dirty="0"/>
              </a:p>
              <a:p>
                <a:pPr marL="301752" lvl="1" indent="0">
                  <a:buNone/>
                </a:pPr>
                <a:r>
                  <a:rPr lang="en-US" dirty="0"/>
                  <a:t>Let’s suppose that for our dataset we have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oMath>
                </a14:m>
                <a:r>
                  <a:rPr lang="en-US" dirty="0"/>
                  <a:t> elements for each </a:t>
                </a:r>
                <a14:m>
                  <m:oMath xmlns:m="http://schemas.openxmlformats.org/officeDocument/2006/math">
                    <m:r>
                      <a:rPr lang="en-US" b="0" i="1" smtClean="0">
                        <a:latin typeface="Cambria Math" panose="02040503050406030204" pitchFamily="18" charset="0"/>
                      </a:rPr>
                      <m:t>𝑗</m:t>
                    </m:r>
                  </m:oMath>
                </a14:m>
                <a:r>
                  <a:rPr lang="en-US" dirty="0"/>
                  <a:t> class. According, to the model, the likelihood of this happening is:</a:t>
                </a:r>
              </a:p>
              <a:p>
                <a:pPr marL="301752" lvl="1" indent="0">
                  <a:buNone/>
                </a:pPr>
                <a:r>
                  <a:rPr lang="en-US" dirty="0"/>
                  <a:t>			</a:t>
                </a:r>
              </a:p>
              <a:p>
                <a:pPr marL="301752" lvl="1" indent="0">
                  <a:buNone/>
                </a:pPr>
                <a:r>
                  <a:rPr lang="en-US" b="0" dirty="0"/>
                  <a:t>			</a:t>
                </a:r>
                <a14:m>
                  <m:oMath xmlns:m="http://schemas.openxmlformats.org/officeDocument/2006/math">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𝑑𝑎𝑡𝑎</m:t>
                        </m:r>
                      </m:e>
                    </m:d>
                    <m:r>
                      <a:rPr lang="en-US" b="0" i="1" smtClean="0">
                        <a:latin typeface="Cambria Math" panose="02040503050406030204" pitchFamily="18" charset="0"/>
                      </a:rPr>
                      <m:t>𝑚𝑜𝑑𝑒𝑙</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sup>
                    </m:sSubSup>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2</m:t>
                        </m:r>
                      </m:sub>
                      <m:sup>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𝑚</m:t>
                        </m:r>
                      </m:sub>
                      <m:sup>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𝑚</m:t>
                            </m:r>
                          </m:sub>
                        </m:sSub>
                      </m:sup>
                    </m:sSubSup>
                  </m:oMath>
                </a14:m>
                <a:r>
                  <a:rPr lang="en-US" dirty="0"/>
                  <a:t>	</a:t>
                </a:r>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3"/>
                <a:stretch>
                  <a:fillRect t="-1690" r="-627"/>
                </a:stretch>
              </a:blipFill>
            </p:spPr>
            <p:txBody>
              <a:bodyPr/>
              <a:lstStyle/>
              <a:p>
                <a:r>
                  <a:rPr lang="en-US">
                    <a:noFill/>
                  </a:rPr>
                  <a:t> </a:t>
                </a:r>
              </a:p>
            </p:txBody>
          </p:sp>
        </mc:Fallback>
      </mc:AlternateContent>
    </p:spTree>
    <p:extLst>
      <p:ext uri="{BB962C8B-B14F-4D97-AF65-F5344CB8AC3E}">
        <p14:creationId xmlns:p14="http://schemas.microsoft.com/office/powerpoint/2010/main" val="29089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on)Cross Entropy</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marL="301752" lvl="1" indent="0">
                  <a:buNone/>
                </a:pPr>
                <a:endParaRPr lang="en-US" dirty="0"/>
              </a:p>
              <a:p>
                <a:pPr marL="301752" lvl="1" indent="0">
                  <a:buNone/>
                </a:pPr>
                <a:r>
                  <a:rPr lang="en-US" dirty="0"/>
                  <a:t>If we apply the logarithm function, then 			</a:t>
                </a:r>
              </a:p>
              <a:p>
                <a:pPr marL="301752" lvl="1" indent="0">
                  <a:buNone/>
                </a:pPr>
                <a:r>
                  <a:rPr lang="en-US" b="0" dirty="0"/>
                  <a:t>	</a:t>
                </a:r>
                <a14:m>
                  <m:oMath xmlns:m="http://schemas.openxmlformats.org/officeDocument/2006/math">
                    <m:r>
                      <m:rPr>
                        <m:sty m:val="p"/>
                      </m:rPr>
                      <a:rPr lang="en-US" b="0" i="0" smtClean="0">
                        <a:latin typeface="Cambria Math" panose="02040503050406030204" pitchFamily="18" charset="0"/>
                      </a:rPr>
                      <m:t>ln</m:t>
                    </m:r>
                    <m:r>
                      <a:rPr lang="en-US" b="0" i="0" smtClean="0">
                        <a:latin typeface="Cambria Math" panose="02040503050406030204" pitchFamily="18" charset="0"/>
                      </a:rPr>
                      <m:t>(</m:t>
                    </m:r>
                    <m:r>
                      <m:rPr>
                        <m:sty m:val="p"/>
                      </m:rPr>
                      <a:rPr lang="en-US" b="0" i="0" smtClean="0">
                        <a:latin typeface="Cambria Math" panose="02040503050406030204" pitchFamily="18" charset="0"/>
                      </a:rPr>
                      <m:t>P</m:t>
                    </m:r>
                    <m:d>
                      <m:dPr>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data</m:t>
                        </m:r>
                      </m:e>
                    </m:d>
                    <m:r>
                      <m:rPr>
                        <m:sty m:val="p"/>
                      </m:rPr>
                      <a:rPr lang="en-US" b="0" i="0" smtClean="0">
                        <a:latin typeface="Cambria Math" panose="02040503050406030204" pitchFamily="18" charset="0"/>
                      </a:rPr>
                      <m:t>model</m:t>
                    </m:r>
                    <m:r>
                      <a:rPr lang="en-US" b="0" i="0"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sup>
                    </m:sSubSup>
                    <m:sSubSup>
                      <m:sSubSupPr>
                        <m:ctrlPr>
                          <a:rPr lang="en-US" i="1">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2</m:t>
                        </m:r>
                      </m:sub>
                      <m:sup>
                        <m:sSub>
                          <m:sSubPr>
                            <m:ctrlPr>
                              <a:rPr lang="en-US" i="1" smtClean="0">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𝑚</m:t>
                        </m:r>
                      </m:sub>
                      <m:sup>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𝑚</m:t>
                            </m:r>
                          </m:sub>
                        </m:sSub>
                      </m:sup>
                    </m:sSubSup>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1</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sup>
                    </m:sSubSup>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2</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sup>
                    </m:sSubSup>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𝑚</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𝑚</m:t>
                            </m:r>
                          </m:sub>
                        </m:sSub>
                      </m:sup>
                    </m:sSubSup>
                    <m:r>
                      <a:rPr lang="en-US" b="0" i="1" smtClean="0">
                        <a:latin typeface="Cambria Math" panose="02040503050406030204" pitchFamily="18" charset="0"/>
                      </a:rPr>
                      <m:t>)=</m:t>
                    </m:r>
                  </m:oMath>
                </a14:m>
                <a:endParaRPr lang="en-US" b="0" dirty="0"/>
              </a:p>
              <a:p>
                <a:pPr marL="301752" lvl="1" indent="0">
                  <a:buNone/>
                </a:pPr>
                <a:r>
                  <a:rPr lang="en-US" b="0" dirty="0"/>
                  <a:t>	</a:t>
                </a:r>
                <a14:m>
                  <m:oMath xmlns:m="http://schemas.openxmlformats.org/officeDocument/2006/math">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r>
                          <m:rPr>
                            <m:sty m:val="p"/>
                          </m:rPr>
                          <a:rPr lang="en-US" b="0" i="0" smtClean="0">
                            <a:latin typeface="Cambria Math" panose="02040503050406030204" pitchFamily="18" charset="0"/>
                          </a:rPr>
                          <m:t>ln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m:t>
                    </m:r>
                  </m:oMath>
                </a14:m>
                <a:endParaRPr lang="en-US" b="0" i="1" dirty="0">
                  <a:latin typeface="Cambria Math" panose="02040503050406030204" pitchFamily="18" charset="0"/>
                </a:endParaRPr>
              </a:p>
              <a:p>
                <a:pPr marL="301752" lvl="1" indent="0">
                  <a:buNone/>
                </a:pPr>
                <a:endParaRPr lang="en-US" b="0" dirty="0">
                  <a:latin typeface="Cambria Math" panose="02040503050406030204" pitchFamily="18" charset="0"/>
                </a:endParaRPr>
              </a:p>
              <a:p>
                <a:pPr marL="301752" lvl="1" indent="0">
                  <a:buNone/>
                </a:pPr>
                <a:r>
                  <a:rPr lang="en-US" b="0" dirty="0">
                    <a:latin typeface="Century Gothic" panose="020B0502020202020204" pitchFamily="34" charset="0"/>
                  </a:rPr>
                  <a:t>Using the logarithm function, we have some advantages:</a:t>
                </a:r>
              </a:p>
              <a:p>
                <a:pPr lvl="2">
                  <a:buFont typeface="Arial" panose="020B0604020202020204" pitchFamily="34" charset="0"/>
                  <a:buChar char="•"/>
                </a:pPr>
                <a:r>
                  <a:rPr lang="en-US" sz="2000" dirty="0">
                    <a:latin typeface="Century Gothic" panose="020B0502020202020204" pitchFamily="34" charset="0"/>
                  </a:rPr>
                  <a:t>It’s a monotonic function. </a:t>
                </a:r>
              </a:p>
              <a:p>
                <a:pPr lvl="2">
                  <a:buFont typeface="Arial" panose="020B0604020202020204" pitchFamily="34" charset="0"/>
                  <a:buChar char="•"/>
                </a:pPr>
                <a:r>
                  <a:rPr lang="en-US" sz="2000" b="0" dirty="0">
                    <a:latin typeface="Century Gothic" panose="020B0502020202020204" pitchFamily="34" charset="0"/>
                  </a:rPr>
                  <a:t>Transforms the product into a sum</a:t>
                </a:r>
              </a:p>
              <a:p>
                <a:pPr lvl="2">
                  <a:buFont typeface="Arial" panose="020B0604020202020204" pitchFamily="34" charset="0"/>
                  <a:buChar char="•"/>
                </a:pPr>
                <a:r>
                  <a:rPr lang="en-US" sz="2000" dirty="0">
                    <a:latin typeface="Century Gothic" panose="020B0502020202020204" pitchFamily="34" charset="0"/>
                  </a:rPr>
                  <a:t>Logarithm of a very small number is a negative number</a:t>
                </a:r>
                <a:endParaRPr lang="en-US" sz="2000" b="0" dirty="0">
                  <a:latin typeface="Century Gothic" panose="020B0502020202020204" pitchFamily="34" charset="0"/>
                </a:endParaRPr>
              </a:p>
              <a:p>
                <a:pPr marL="301752" lvl="1" indent="0">
                  <a:buNone/>
                </a:pPr>
                <a:r>
                  <a:rPr lang="en-US" dirty="0"/>
                  <a:t>				</a:t>
                </a:r>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521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3" y="1905000"/>
            <a:ext cx="9905999" cy="4038600"/>
          </a:xfrm>
        </p:spPr>
        <p:txBody>
          <a:bodyPr>
            <a:normAutofit/>
          </a:bodyPr>
          <a:lstStyle/>
          <a:p>
            <a:r>
              <a:rPr lang="en-US" dirty="0"/>
              <a:t>Cross Entropy</a:t>
            </a:r>
          </a:p>
          <a:p>
            <a:r>
              <a:rPr lang="en-US" dirty="0" err="1"/>
              <a:t>Softmax</a:t>
            </a:r>
            <a:endParaRPr lang="en-US" dirty="0"/>
          </a:p>
          <a:p>
            <a:r>
              <a:rPr lang="en-US" dirty="0"/>
              <a:t>Backpropagation		</a:t>
            </a:r>
          </a:p>
          <a:p>
            <a:r>
              <a:rPr lang="en-US" dirty="0"/>
              <a:t>How to adjust hyper-parameters.</a:t>
            </a:r>
          </a:p>
          <a:p>
            <a:endParaRPr lang="en-US" dirty="0"/>
          </a:p>
        </p:txBody>
      </p:sp>
      <p:sp>
        <p:nvSpPr>
          <p:cNvPr id="2" name="Title 1"/>
          <p:cNvSpPr>
            <a:spLocks noGrp="1"/>
          </p:cNvSpPr>
          <p:nvPr>
            <p:ph type="title"/>
          </p:nvPr>
        </p:nvSpPr>
        <p:spPr/>
        <p:txBody>
          <a:bodyPr/>
          <a:lstStyle/>
          <a:p>
            <a:r>
              <a:rPr lang="en-US"/>
              <a:t>Overview</a:t>
            </a:r>
            <a:endParaRPr lang="en-US" dirty="0"/>
          </a:p>
        </p:txBody>
      </p:sp>
    </p:spTree>
    <p:extLst>
      <p:ext uri="{BB962C8B-B14F-4D97-AF65-F5344CB8AC3E}">
        <p14:creationId xmlns:p14="http://schemas.microsoft.com/office/powerpoint/2010/main" val="110529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on)Cross Entropy</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marL="301752" lvl="1" indent="0">
                  <a:buNone/>
                </a:pPr>
                <a:endParaRPr lang="en-US" dirty="0"/>
              </a:p>
              <a:p>
                <a:pPr marL="301752" lvl="1" indent="0">
                  <a:buNone/>
                </a:pPr>
                <a:r>
                  <a:rPr lang="en-US" dirty="0">
                    <a:latin typeface="Century Gothic" panose="020B0502020202020204" pitchFamily="34" charset="0"/>
                  </a:rPr>
                  <a:t>Obviously, we want to increase  this probability, but since we’re used to minimizing a cost function, we’ll minimize the same function but with the opposite sign (-)</a:t>
                </a:r>
                <a:endParaRPr lang="en-US" b="0" dirty="0">
                  <a:latin typeface="Century Gothic" panose="020B0502020202020204" pitchFamily="34" charset="0"/>
                </a:endParaRPr>
              </a:p>
              <a:p>
                <a:pPr marL="301752" lvl="1" indent="0">
                  <a:buNone/>
                </a:pPr>
                <a:endParaRPr lang="en-US" b="0" dirty="0">
                  <a:latin typeface="Century Gothic" panose="020B0502020202020204" pitchFamily="34" charset="0"/>
                </a:endParaRPr>
              </a:p>
              <a:p>
                <a:pPr marL="301752" lvl="1" indent="0">
                  <a:buNone/>
                </a:pPr>
                <a:r>
                  <a:rPr lang="en-US" b="0" dirty="0">
                    <a:latin typeface="Century Gothic" panose="020B0502020202020204" pitchFamily="34" charset="0"/>
                  </a:rPr>
                  <a:t>If we divide by the number of elements in the dataset (n), then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𝑗</m:t>
                            </m:r>
                          </m:sub>
                        </m:sSub>
                      </m:num>
                      <m:den>
                        <m:r>
                          <a:rPr lang="en-US" b="0" i="1" smtClean="0">
                            <a:latin typeface="Cambria Math" panose="02040503050406030204" pitchFamily="18" charset="0"/>
                          </a:rPr>
                          <m:t>𝑛</m:t>
                        </m:r>
                      </m:den>
                    </m:f>
                  </m:oMath>
                </a14:m>
                <a:r>
                  <a:rPr lang="en-US" b="0" dirty="0">
                    <a:latin typeface="Century Gothic" panose="020B0502020202020204" pitchFamily="34" charset="0"/>
                  </a:rPr>
                  <a:t> becomes the true probability of the elements  of each class.</a:t>
                </a:r>
              </a:p>
              <a:p>
                <a:pPr marL="301752" lvl="1" indent="0">
                  <a:buNone/>
                </a:pPr>
                <a:endParaRPr lang="en-US" dirty="0">
                  <a:latin typeface="Century Gothic" panose="020B0502020202020204" pitchFamily="34" charset="0"/>
                </a:endParaRPr>
              </a:p>
              <a:p>
                <a:pPr marL="301752" lvl="1" indent="0">
                  <a:buNone/>
                </a:pPr>
                <a:endParaRPr lang="en-US" dirty="0">
                  <a:latin typeface="Cambria Math" panose="02040503050406030204" pitchFamily="18" charset="0"/>
                </a:endParaRPr>
              </a:p>
              <a:p>
                <a:pPr marL="301752" lvl="1" indent="0">
                  <a:buNone/>
                </a:pPr>
                <a:r>
                  <a:rPr lang="en-US" b="0" dirty="0">
                    <a:latin typeface="Cambria Math" panose="02040503050406030204" pitchFamily="18" charset="0"/>
                  </a:rPr>
                  <a:t>			C</a:t>
                </a:r>
                <a14:m>
                  <m:oMath xmlns:m="http://schemas.openxmlformats.org/officeDocument/2006/math">
                    <m:r>
                      <m:rPr>
                        <m:sty m:val="p"/>
                      </m:rPr>
                      <a:rPr lang="en-US" b="0" i="0" smtClean="0">
                        <a:latin typeface="Cambria Math" panose="02040503050406030204" pitchFamily="18" charset="0"/>
                      </a:rPr>
                      <m:t>ross</m:t>
                    </m:r>
                    <m:r>
                      <a:rPr lang="en-US" b="0" i="0" smtClean="0">
                        <a:latin typeface="Cambria Math" panose="02040503050406030204" pitchFamily="18" charset="0"/>
                      </a:rPr>
                      <m:t> </m:t>
                    </m:r>
                    <m:r>
                      <m:rPr>
                        <m:sty m:val="p"/>
                      </m:rPr>
                      <a:rPr lang="en-US" b="0" i="0" smtClean="0">
                        <a:latin typeface="Cambria Math" panose="02040503050406030204" pitchFamily="18" charset="0"/>
                      </a:rPr>
                      <m:t>Entropy</m:t>
                    </m:r>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e>
                    </m:nary>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e>
                    </m:func>
                  </m:oMath>
                </a14:m>
                <a:endParaRPr lang="en-US" b="0" dirty="0">
                  <a:latin typeface="Cambria Math" panose="02040503050406030204" pitchFamily="18" charset="0"/>
                </a:endParaRPr>
              </a:p>
              <a:p>
                <a:pPr marL="301752" lvl="1" indent="0">
                  <a:buNone/>
                </a:pPr>
                <a:r>
                  <a:rPr lang="en-US" dirty="0"/>
                  <a:t>				</a:t>
                </a:r>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2720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3C081-9F09-BE98-8255-6DE36511ED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7A768D-E30B-9629-9FDA-D0780143DEF6}"/>
              </a:ext>
            </a:extLst>
          </p:cNvPr>
          <p:cNvSpPr>
            <a:spLocks noGrp="1"/>
          </p:cNvSpPr>
          <p:nvPr>
            <p:ph type="title"/>
          </p:nvPr>
        </p:nvSpPr>
        <p:spPr/>
        <p:txBody>
          <a:bodyPr/>
          <a:lstStyle/>
          <a:p>
            <a:r>
              <a:rPr lang="en-US" dirty="0"/>
              <a:t>(more on)Cross Entropy</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0F7888C6-A2AB-7B30-CF3B-AFF83F298405}"/>
                  </a:ext>
                </a:extLst>
              </p:cNvPr>
              <p:cNvSpPr>
                <a:spLocks noGrp="1"/>
              </p:cNvSpPr>
              <p:nvPr>
                <p:ph sz="half" idx="2"/>
              </p:nvPr>
            </p:nvSpPr>
            <p:spPr>
              <a:xfrm>
                <a:off x="1473298" y="1762863"/>
                <a:ext cx="10107514" cy="4485537"/>
              </a:xfrm>
            </p:spPr>
            <p:txBody>
              <a:bodyPr>
                <a:normAutofit lnSpcReduction="10000"/>
              </a:bodyPr>
              <a:lstStyle/>
              <a:p>
                <a:pPr marL="301752" lvl="1" indent="0">
                  <a:buNone/>
                </a:pPr>
                <a:endParaRPr lang="en-US" dirty="0"/>
              </a:p>
              <a:p>
                <a:pPr marL="301752" lvl="1" indent="0">
                  <a:buNone/>
                </a:pPr>
                <a:r>
                  <a:rPr lang="en-US" dirty="0">
                    <a:latin typeface="Century Gothic" panose="020B0502020202020204" pitchFamily="34" charset="0"/>
                  </a:rPr>
                  <a:t>Similarity with Entropy :</a:t>
                </a:r>
              </a:p>
              <a:p>
                <a:pPr marL="301752" lvl="1" indent="0">
                  <a:buNone/>
                </a:pPr>
                <a:r>
                  <a:rPr lang="en-US" b="0" dirty="0">
                    <a:latin typeface="Century Gothic" panose="020B0502020202020204" pitchFamily="34" charset="0"/>
                  </a:rPr>
                  <a:t>			</a:t>
                </a:r>
                <a:r>
                  <a:rPr lang="en-US" dirty="0">
                    <a:latin typeface="Cambria Math" panose="02040503050406030204" pitchFamily="18" charset="0"/>
                  </a:rPr>
                  <a:t> </a:t>
                </a:r>
                <a14:m>
                  <m:oMath xmlns:m="http://schemas.openxmlformats.org/officeDocument/2006/math">
                    <m:r>
                      <m:rPr>
                        <m:sty m:val="p"/>
                      </m:rPr>
                      <a:rPr lang="en-US">
                        <a:latin typeface="Cambria Math" panose="02040503050406030204" pitchFamily="18" charset="0"/>
                      </a:rPr>
                      <m:t>Entropy</m:t>
                    </m:r>
                    <m:r>
                      <a:rPr lang="en-US">
                        <a:latin typeface="Cambria Math" panose="02040503050406030204" pitchFamily="18" charset="0"/>
                      </a:rPr>
                      <m:t>: −</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e>
                    </m:nary>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𝑡</m:t>
                                </m:r>
                              </m:e>
                              <m:sub>
                                <m:r>
                                  <a:rPr lang="en-US" i="1">
                                    <a:latin typeface="Cambria Math" panose="02040503050406030204" pitchFamily="18" charset="0"/>
                                  </a:rPr>
                                  <m:t>𝑗</m:t>
                                </m:r>
                              </m:sub>
                            </m:sSub>
                          </m:e>
                        </m:d>
                      </m:e>
                    </m:func>
                  </m:oMath>
                </a14:m>
                <a:endParaRPr lang="en-US" b="0" dirty="0">
                  <a:latin typeface="Century Gothic" panose="020B0502020202020204" pitchFamily="34" charset="0"/>
                </a:endParaRPr>
              </a:p>
              <a:p>
                <a:pPr marL="301752" lvl="1" indent="0">
                  <a:buNone/>
                </a:pPr>
                <a:endParaRPr lang="en-US" b="0" dirty="0">
                  <a:latin typeface="Century Gothic" panose="020B0502020202020204" pitchFamily="34" charset="0"/>
                </a:endParaRPr>
              </a:p>
              <a:p>
                <a:pPr marL="301752" lvl="1" indent="0">
                  <a:buNone/>
                </a:pPr>
                <a:r>
                  <a:rPr lang="en-US" dirty="0">
                    <a:latin typeface="Century Gothic" panose="020B0502020202020204" pitchFamily="34" charset="0"/>
                  </a:rPr>
                  <a:t>Entropy measures the average uncertainty (or surprise) in the true probability distribution.</a:t>
                </a:r>
              </a:p>
              <a:p>
                <a:pPr marL="301752" lvl="1" indent="0">
                  <a:buNone/>
                </a:pPr>
                <a:r>
                  <a:rPr lang="en-US" dirty="0">
                    <a:latin typeface="Century Gothic" panose="020B0502020202020204" pitchFamily="34" charset="0"/>
                  </a:rPr>
                  <a:t>In other words: “How surprised would you be, on average, if you drew events according to their true probabilities?”</a:t>
                </a:r>
              </a:p>
              <a:p>
                <a:pPr marL="301752" lvl="1" indent="0">
                  <a:buNone/>
                </a:pPr>
                <a:r>
                  <a:rPr lang="en-US" b="0" dirty="0">
                    <a:latin typeface="Cambria Math" panose="02040503050406030204" pitchFamily="18" charset="0"/>
                  </a:rPr>
                  <a:t>			</a:t>
                </a:r>
              </a:p>
              <a:p>
                <a:pPr marL="301752" lvl="1" indent="0">
                  <a:buNone/>
                </a:pPr>
                <a:r>
                  <a:rPr lang="en-US" b="0" dirty="0">
                    <a:latin typeface="Cambria Math" panose="02040503050406030204" pitchFamily="18" charset="0"/>
                  </a:rPr>
                  <a:t>			C</a:t>
                </a:r>
                <a14:m>
                  <m:oMath xmlns:m="http://schemas.openxmlformats.org/officeDocument/2006/math">
                    <m:r>
                      <m:rPr>
                        <m:sty m:val="p"/>
                      </m:rPr>
                      <a:rPr lang="en-US" b="0" i="0" smtClean="0">
                        <a:latin typeface="Cambria Math" panose="02040503050406030204" pitchFamily="18" charset="0"/>
                      </a:rPr>
                      <m:t>ross</m:t>
                    </m:r>
                    <m:r>
                      <a:rPr lang="en-US" b="0" i="0" smtClean="0">
                        <a:latin typeface="Cambria Math" panose="02040503050406030204" pitchFamily="18" charset="0"/>
                      </a:rPr>
                      <m:t> </m:t>
                    </m:r>
                    <m:r>
                      <m:rPr>
                        <m:sty m:val="p"/>
                      </m:rPr>
                      <a:rPr lang="en-US" b="0" i="0" smtClean="0">
                        <a:latin typeface="Cambria Math" panose="02040503050406030204" pitchFamily="18" charset="0"/>
                      </a:rPr>
                      <m:t>Entropy</m:t>
                    </m:r>
                    <m:r>
                      <a:rPr lang="en-US" b="0" i="0"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e>
                    </m:nary>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e>
                    </m:func>
                  </m:oMath>
                </a14:m>
                <a:endParaRPr lang="en-US" b="0" dirty="0">
                  <a:latin typeface="Cambria Math" panose="02040503050406030204" pitchFamily="18" charset="0"/>
                </a:endParaRPr>
              </a:p>
              <a:p>
                <a:pPr marL="301752" lvl="1" indent="0">
                  <a:buNone/>
                </a:pPr>
                <a:r>
                  <a:rPr lang="en-US" dirty="0"/>
                  <a:t>	</a:t>
                </a:r>
              </a:p>
              <a:p>
                <a:pPr marL="301752" lvl="1" indent="0">
                  <a:buNone/>
                </a:pPr>
                <a:r>
                  <a:rPr lang="en-US" dirty="0">
                    <a:latin typeface="Century Gothic" panose="020B0502020202020204" pitchFamily="34" charset="0"/>
                  </a:rPr>
                  <a:t>Cross-entropy measures the average surprise when events actually come from the true distribution, but you believe they will come based on another distribution (usually your model’s predictions).</a:t>
                </a:r>
                <a:r>
                  <a:rPr lang="en-US" dirty="0"/>
                  <a:t>	</a:t>
                </a:r>
              </a:p>
            </p:txBody>
          </p:sp>
        </mc:Choice>
        <mc:Fallback>
          <p:sp>
            <p:nvSpPr>
              <p:cNvPr id="9" name="Content Placeholder 8">
                <a:extLst>
                  <a:ext uri="{FF2B5EF4-FFF2-40B4-BE49-F238E27FC236}">
                    <a16:creationId xmlns:a16="http://schemas.microsoft.com/office/drawing/2014/main" id="{0F7888C6-A2AB-7B30-CF3B-AFF83F298405}"/>
                  </a:ext>
                </a:extLst>
              </p:cNvPr>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0512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F2318-0308-B14F-9BA8-631043D5F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559330-62A7-5C6E-BCAD-97BC1059AD05}"/>
              </a:ext>
            </a:extLst>
          </p:cNvPr>
          <p:cNvSpPr>
            <a:spLocks noGrp="1"/>
          </p:cNvSpPr>
          <p:nvPr>
            <p:ph type="title"/>
          </p:nvPr>
        </p:nvSpPr>
        <p:spPr/>
        <p:txBody>
          <a:bodyPr/>
          <a:lstStyle/>
          <a:p>
            <a:r>
              <a:rPr lang="en-US" dirty="0"/>
              <a:t>(more on)Cross Entropy</a:t>
            </a:r>
          </a:p>
        </p:txBody>
      </p:sp>
      <p:sp>
        <p:nvSpPr>
          <p:cNvPr id="9" name="Content Placeholder 8">
            <a:extLst>
              <a:ext uri="{FF2B5EF4-FFF2-40B4-BE49-F238E27FC236}">
                <a16:creationId xmlns:a16="http://schemas.microsoft.com/office/drawing/2014/main" id="{118834D9-6C87-AAC1-A8D3-626DED8DADD8}"/>
              </a:ext>
            </a:extLst>
          </p:cNvPr>
          <p:cNvSpPr>
            <a:spLocks noGrp="1"/>
          </p:cNvSpPr>
          <p:nvPr>
            <p:ph sz="half" idx="2"/>
          </p:nvPr>
        </p:nvSpPr>
        <p:spPr>
          <a:xfrm>
            <a:off x="1473298" y="1762863"/>
            <a:ext cx="10107514" cy="4485537"/>
          </a:xfrm>
        </p:spPr>
        <p:txBody>
          <a:bodyPr>
            <a:normAutofit/>
          </a:bodyPr>
          <a:lstStyle/>
          <a:p>
            <a:pPr marL="301752" lvl="1" indent="0">
              <a:buNone/>
            </a:pPr>
            <a:endParaRPr lang="en-US" dirty="0"/>
          </a:p>
          <a:p>
            <a:pPr marL="301752" lvl="1" indent="0">
              <a:buNone/>
            </a:pPr>
            <a:r>
              <a:rPr lang="en-US" b="0" dirty="0">
                <a:latin typeface="Century Gothic" panose="020B0502020202020204" pitchFamily="34" charset="0"/>
              </a:rPr>
              <a:t>We can obtain an estimation by averaging thi</a:t>
            </a:r>
            <a:r>
              <a:rPr lang="en-US" dirty="0">
                <a:latin typeface="Century Gothic" panose="020B0502020202020204" pitchFamily="34" charset="0"/>
              </a:rPr>
              <a:t>s metric across the entire dataset.</a:t>
            </a:r>
          </a:p>
          <a:p>
            <a:pPr marL="301752" lvl="1" indent="0">
              <a:buNone/>
            </a:pPr>
            <a:endParaRPr lang="en-US" b="0" dirty="0">
              <a:latin typeface="Century Gothic" panose="020B0502020202020204" pitchFamily="34" charset="0"/>
            </a:endParaRPr>
          </a:p>
          <a:p>
            <a:pPr marL="301752" lvl="1" indent="0">
              <a:buNone/>
            </a:pPr>
            <a:endParaRPr lang="en-US" b="0" dirty="0">
              <a:latin typeface="Century Gothic" panose="020B0502020202020204" pitchFamily="34" charset="0"/>
            </a:endParaRPr>
          </a:p>
          <a:p>
            <a:pPr marL="301752" lvl="1" indent="0">
              <a:buNone/>
            </a:pPr>
            <a:r>
              <a:rPr lang="en-US" b="0" dirty="0">
                <a:latin typeface="Century Gothic" panose="020B0502020202020204" pitchFamily="34" charset="0"/>
              </a:rPr>
              <a:t>Where </a:t>
            </a:r>
            <a:r>
              <a:rPr lang="en-US" b="0" dirty="0" err="1">
                <a:latin typeface="Century Gothic" panose="020B0502020202020204" pitchFamily="34" charset="0"/>
              </a:rPr>
              <a:t>i</a:t>
            </a:r>
            <a:r>
              <a:rPr lang="en-US" b="0" dirty="0">
                <a:latin typeface="Century Gothic" panose="020B0502020202020204" pitchFamily="34" charset="0"/>
              </a:rPr>
              <a:t> is the index of a sample, j is the index class, n is the number of samples and m is the number of classes</a:t>
            </a:r>
          </a:p>
          <a:p>
            <a:pPr marL="301752" lvl="1" indent="0">
              <a:buNone/>
            </a:pPr>
            <a:endParaRPr lang="en-US" dirty="0">
              <a:latin typeface="Century Gothic" panose="020B0502020202020204" pitchFamily="34" charset="0"/>
            </a:endParaRPr>
          </a:p>
          <a:p>
            <a:pPr marL="301752" lvl="1" indent="0">
              <a:buNone/>
            </a:pPr>
            <a:r>
              <a:rPr lang="en-US" b="0" dirty="0">
                <a:latin typeface="Century Gothic" panose="020B0502020202020204" pitchFamily="34" charset="0"/>
              </a:rPr>
              <a:t>If the number of classes is just 2, the above formula becomes:</a:t>
            </a:r>
          </a:p>
          <a:p>
            <a:pPr marL="301752" lvl="1" indent="0">
              <a:buNone/>
            </a:pPr>
            <a:endParaRPr lang="en-US" dirty="0">
              <a:latin typeface="Century Gothic" panose="020B0502020202020204" pitchFamily="34" charset="0"/>
            </a:endParaRPr>
          </a:p>
          <a:p>
            <a:pPr marL="301752" lvl="1" indent="0">
              <a:buNone/>
            </a:pPr>
            <a:r>
              <a:rPr lang="en-US" b="0" dirty="0">
                <a:latin typeface="Century Gothic" panose="020B0502020202020204" pitchFamily="34" charset="0"/>
              </a:rPr>
              <a:t> </a:t>
            </a:r>
          </a:p>
          <a:p>
            <a:pPr marL="301752" lvl="1" indent="0">
              <a:buNone/>
            </a:pPr>
            <a:r>
              <a:rPr lang="en-US" dirty="0"/>
              <a:t>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04581EE-F27C-A7E3-21A5-FAD404CF365D}"/>
                  </a:ext>
                </a:extLst>
              </p:cNvPr>
              <p:cNvSpPr txBox="1"/>
              <p:nvPr/>
            </p:nvSpPr>
            <p:spPr>
              <a:xfrm>
                <a:off x="2894012" y="2554915"/>
                <a:ext cx="6104020" cy="967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bg1"/>
                          </a:solidFill>
                          <a:latin typeface="Cambria Math" panose="02040503050406030204" pitchFamily="18" charset="0"/>
                        </a:rPr>
                        <m:t>𝐶</m:t>
                      </m:r>
                      <m:r>
                        <a:rPr lang="en-US" sz="2000" i="1" smtClean="0">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1</m:t>
                          </m:r>
                        </m:num>
                        <m:den>
                          <m:r>
                            <a:rPr lang="en-US" sz="2000" i="1">
                              <a:solidFill>
                                <a:schemeClr val="bg1"/>
                              </a:solidFill>
                              <a:latin typeface="Cambria Math" panose="02040503050406030204" pitchFamily="18" charset="0"/>
                            </a:rPr>
                            <m:t>𝑛</m:t>
                          </m:r>
                        </m:den>
                      </m:f>
                      <m:nary>
                        <m:naryPr>
                          <m:chr m:val="∑"/>
                          <m:ctrlPr>
                            <a:rPr lang="en-US" sz="2000" i="1" smtClean="0">
                              <a:solidFill>
                                <a:schemeClr val="bg1"/>
                              </a:solidFill>
                              <a:latin typeface="Cambria Math" panose="02040503050406030204" pitchFamily="18" charset="0"/>
                            </a:rPr>
                          </m:ctrlPr>
                        </m:naryPr>
                        <m:sub>
                          <m:r>
                            <m:rPr>
                              <m:brk m:alnAt="23"/>
                            </m:rP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𝑛</m:t>
                          </m:r>
                        </m:sup>
                        <m:e>
                          <m:nary>
                            <m:naryPr>
                              <m:chr m:val="∑"/>
                              <m:ctrlPr>
                                <a:rPr lang="en-US" sz="2000" i="1">
                                  <a:solidFill>
                                    <a:schemeClr val="bg1"/>
                                  </a:solidFill>
                                  <a:latin typeface="Cambria Math" panose="02040503050406030204" pitchFamily="18" charset="0"/>
                                </a:rPr>
                              </m:ctrlPr>
                            </m:naryPr>
                            <m:sub>
                              <m:r>
                                <m:rPr>
                                  <m:brk m:alnAt="23"/>
                                </m:rPr>
                                <a:rPr lang="en-US" sz="2000" i="1">
                                  <a:solidFill>
                                    <a:schemeClr val="bg1"/>
                                  </a:solidFill>
                                  <a:latin typeface="Cambria Math" panose="02040503050406030204" pitchFamily="18" charset="0"/>
                                </a:rPr>
                                <m:t>𝑗</m:t>
                              </m:r>
                            </m:sub>
                            <m:sup>
                              <m:r>
                                <a:rPr lang="en-US" sz="2000" i="1">
                                  <a:solidFill>
                                    <a:schemeClr val="bg1"/>
                                  </a:solidFill>
                                  <a:latin typeface="Cambria Math" panose="02040503050406030204" pitchFamily="18" charset="0"/>
                                </a:rPr>
                                <m:t>𝑚</m:t>
                              </m:r>
                            </m:sup>
                            <m:e>
                              <m:sSub>
                                <m:sSubPr>
                                  <m:ctrlPr>
                                    <a:rPr lang="en-US" sz="2000" i="1">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𝑡</m:t>
                                  </m:r>
                                </m:e>
                                <m:sub>
                                  <m:r>
                                    <a:rPr lang="en-US" sz="2000" i="1">
                                      <a:solidFill>
                                        <a:schemeClr val="bg1"/>
                                      </a:solidFill>
                                      <a:latin typeface="Cambria Math" panose="02040503050406030204" pitchFamily="18" charset="0"/>
                                    </a:rPr>
                                    <m:t>𝑖𝑗</m:t>
                                  </m:r>
                                </m:sub>
                              </m:sSub>
                              <m:r>
                                <m:rPr>
                                  <m:sty m:val="p"/>
                                </m:rPr>
                                <a:rPr lang="en-US" sz="2000">
                                  <a:solidFill>
                                    <a:schemeClr val="bg1"/>
                                  </a:solidFill>
                                  <a:latin typeface="Cambria Math" panose="02040503050406030204" pitchFamily="18" charset="0"/>
                                </a:rPr>
                                <m:t>ln</m:t>
                              </m:r>
                              <m:r>
                                <a:rPr lang="en-US" sz="2000" i="1">
                                  <a:solidFill>
                                    <a:schemeClr val="bg1"/>
                                  </a:solidFill>
                                  <a:latin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𝑦</m:t>
                                  </m:r>
                                </m:e>
                                <m:sub>
                                  <m:r>
                                    <a:rPr lang="en-US" sz="2000" i="1">
                                      <a:solidFill>
                                        <a:schemeClr val="bg1"/>
                                      </a:solidFill>
                                      <a:latin typeface="Cambria Math" panose="02040503050406030204" pitchFamily="18" charset="0"/>
                                    </a:rPr>
                                    <m:t>𝑖𝑗</m:t>
                                  </m:r>
                                </m:sub>
                              </m:sSub>
                              <m:r>
                                <a:rPr lang="en-US" sz="2000" i="1">
                                  <a:solidFill>
                                    <a:schemeClr val="bg1"/>
                                  </a:solidFill>
                                  <a:latin typeface="Cambria Math" panose="02040503050406030204" pitchFamily="18" charset="0"/>
                                </a:rPr>
                                <m:t>)</m:t>
                              </m:r>
                            </m:e>
                          </m:nary>
                        </m:e>
                      </m:nary>
                    </m:oMath>
                  </m:oMathPara>
                </a14:m>
                <a:endParaRPr lang="en-US" sz="2000" dirty="0">
                  <a:solidFill>
                    <a:schemeClr val="bg1"/>
                  </a:solidFill>
                </a:endParaRPr>
              </a:p>
            </p:txBody>
          </p:sp>
        </mc:Choice>
        <mc:Fallback xmlns="">
          <p:sp>
            <p:nvSpPr>
              <p:cNvPr id="3" name="TextBox 2">
                <a:extLst>
                  <a:ext uri="{FF2B5EF4-FFF2-40B4-BE49-F238E27FC236}">
                    <a16:creationId xmlns:a16="http://schemas.microsoft.com/office/drawing/2014/main" id="{E04581EE-F27C-A7E3-21A5-FAD404CF365D}"/>
                  </a:ext>
                </a:extLst>
              </p:cNvPr>
              <p:cNvSpPr txBox="1">
                <a:spLocks noRot="1" noChangeAspect="1" noMove="1" noResize="1" noEditPoints="1" noAdjustHandles="1" noChangeArrowheads="1" noChangeShapeType="1" noTextEdit="1"/>
              </p:cNvSpPr>
              <p:nvPr/>
            </p:nvSpPr>
            <p:spPr>
              <a:xfrm>
                <a:off x="2894012" y="2554915"/>
                <a:ext cx="6104020" cy="967444"/>
              </a:xfrm>
              <a:prstGeom prst="rect">
                <a:avLst/>
              </a:prstGeom>
              <a:blipFill>
                <a:blip r:embed="rId3"/>
                <a:stretch>
                  <a:fillRect t="-100000" b="-1480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821FD4F-7DA9-0395-69C2-22C2AA48D1C2}"/>
                  </a:ext>
                </a:extLst>
              </p:cNvPr>
              <p:cNvSpPr txBox="1"/>
              <p:nvPr/>
            </p:nvSpPr>
            <p:spPr>
              <a:xfrm>
                <a:off x="3198812" y="5181600"/>
                <a:ext cx="6104020"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bg1"/>
                          </a:solidFill>
                          <a:latin typeface="Cambria Math" panose="02040503050406030204" pitchFamily="18" charset="0"/>
                        </a:rPr>
                        <m:t>𝐶</m:t>
                      </m:r>
                      <m:r>
                        <a:rPr lang="en-US" sz="1800" i="1" smtClean="0">
                          <a:solidFill>
                            <a:schemeClr val="bg1"/>
                          </a:solidFill>
                          <a:latin typeface="Cambria Math" panose="02040503050406030204" pitchFamily="18" charset="0"/>
                        </a:rPr>
                        <m:t>=−</m:t>
                      </m:r>
                      <m:f>
                        <m:fPr>
                          <m:ctrlPr>
                            <a:rPr lang="en-US" sz="1800" i="1">
                              <a:solidFill>
                                <a:schemeClr val="bg1"/>
                              </a:solidFill>
                              <a:latin typeface="Cambria Math" panose="02040503050406030204" pitchFamily="18" charset="0"/>
                            </a:rPr>
                          </m:ctrlPr>
                        </m:fPr>
                        <m:num>
                          <m:r>
                            <a:rPr lang="en-US" sz="1800" i="1">
                              <a:solidFill>
                                <a:schemeClr val="bg1"/>
                              </a:solidFill>
                              <a:latin typeface="Cambria Math" panose="02040503050406030204" pitchFamily="18" charset="0"/>
                            </a:rPr>
                            <m:t>1</m:t>
                          </m:r>
                        </m:num>
                        <m:den>
                          <m:r>
                            <a:rPr lang="en-US" sz="1800" i="1">
                              <a:solidFill>
                                <a:schemeClr val="bg1"/>
                              </a:solidFill>
                              <a:latin typeface="Cambria Math" panose="02040503050406030204" pitchFamily="18" charset="0"/>
                            </a:rPr>
                            <m:t>𝑛</m:t>
                          </m:r>
                        </m:den>
                      </m:f>
                      <m:nary>
                        <m:naryPr>
                          <m:chr m:val="∑"/>
                          <m:ctrlPr>
                            <a:rPr lang="en-US" sz="1800" i="1" smtClean="0">
                              <a:solidFill>
                                <a:schemeClr val="bg1"/>
                              </a:solidFill>
                              <a:latin typeface="Cambria Math" panose="02040503050406030204" pitchFamily="18" charset="0"/>
                            </a:rPr>
                          </m:ctrlPr>
                        </m:naryPr>
                        <m:sub>
                          <m:r>
                            <m:rPr>
                              <m:brk m:alnAt="23"/>
                            </m:rPr>
                            <a:rPr lang="en-US" sz="1800" b="0" i="1" smtClean="0">
                              <a:solidFill>
                                <a:schemeClr val="bg1"/>
                              </a:solidFill>
                              <a:latin typeface="Cambria Math" panose="02040503050406030204" pitchFamily="18" charset="0"/>
                            </a:rPr>
                            <m:t>𝑖</m:t>
                          </m:r>
                        </m:sub>
                        <m:sup>
                          <m:r>
                            <a:rPr lang="en-US" sz="1800" b="0" i="1" smtClean="0">
                              <a:solidFill>
                                <a:schemeClr val="bg1"/>
                              </a:solidFill>
                              <a:latin typeface="Cambria Math" panose="02040503050406030204" pitchFamily="18" charset="0"/>
                            </a:rPr>
                            <m:t>𝑛</m:t>
                          </m:r>
                        </m:sup>
                        <m:e>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𝑖</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ln</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sub>
                                  </m:sSub>
                                </m:e>
                              </m:d>
                            </m:e>
                          </m:func>
                        </m:e>
                      </m:nary>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𝑖</m:t>
                              </m:r>
                            </m:sub>
                          </m:sSub>
                        </m:e>
                      </m:d>
                      <m:r>
                        <m:rPr>
                          <m:sty m:val="p"/>
                        </m:rPr>
                        <a:rPr lang="en-US" b="0" i="0" smtClean="0">
                          <a:solidFill>
                            <a:schemeClr val="bg1"/>
                          </a:solidFill>
                          <a:latin typeface="Cambria Math" panose="02040503050406030204" pitchFamily="18" charset="0"/>
                        </a:rPr>
                        <m:t>ln</m:t>
                      </m:r>
                      <m:r>
                        <a:rPr lang="en-US" b="0" i="1" smtClean="0">
                          <a:solidFill>
                            <a:schemeClr val="bg1"/>
                          </a:solidFill>
                          <a:latin typeface="Cambria Math" panose="02040503050406030204" pitchFamily="18" charset="0"/>
                        </a:rPr>
                        <m:t>⁡(1−</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oMath>
                  </m:oMathPara>
                </a14:m>
                <a:endParaRPr lang="en-US" dirty="0"/>
              </a:p>
            </p:txBody>
          </p:sp>
        </mc:Choice>
        <mc:Fallback xmlns="">
          <p:sp>
            <p:nvSpPr>
              <p:cNvPr id="5" name="TextBox 4">
                <a:extLst>
                  <a:ext uri="{FF2B5EF4-FFF2-40B4-BE49-F238E27FC236}">
                    <a16:creationId xmlns:a16="http://schemas.microsoft.com/office/drawing/2014/main" id="{6821FD4F-7DA9-0395-69C2-22C2AA48D1C2}"/>
                  </a:ext>
                </a:extLst>
              </p:cNvPr>
              <p:cNvSpPr txBox="1">
                <a:spLocks noRot="1" noChangeAspect="1" noMove="1" noResize="1" noEditPoints="1" noAdjustHandles="1" noChangeArrowheads="1" noChangeShapeType="1" noTextEdit="1"/>
              </p:cNvSpPr>
              <p:nvPr/>
            </p:nvSpPr>
            <p:spPr>
              <a:xfrm>
                <a:off x="3198812" y="5181600"/>
                <a:ext cx="6104020" cy="879856"/>
              </a:xfrm>
              <a:prstGeom prst="rect">
                <a:avLst/>
              </a:prstGeom>
              <a:blipFill>
                <a:blip r:embed="rId4"/>
                <a:stretch>
                  <a:fillRect t="-97143" b="-144286"/>
                </a:stretch>
              </a:blipFill>
            </p:spPr>
            <p:txBody>
              <a:bodyPr/>
              <a:lstStyle/>
              <a:p>
                <a:r>
                  <a:rPr lang="en-US">
                    <a:noFill/>
                  </a:rPr>
                  <a:t> </a:t>
                </a:r>
              </a:p>
            </p:txBody>
          </p:sp>
        </mc:Fallback>
      </mc:AlternateContent>
    </p:spTree>
    <p:extLst>
      <p:ext uri="{BB962C8B-B14F-4D97-AF65-F5344CB8AC3E}">
        <p14:creationId xmlns:p14="http://schemas.microsoft.com/office/powerpoint/2010/main" val="100277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on)Cross Entropy</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marL="301752" lvl="1" indent="0">
                  <a:buNone/>
                </a:pPr>
                <a:endParaRPr lang="en-US" b="0" dirty="0">
                  <a:latin typeface="Cambria Math" panose="02040503050406030204" pitchFamily="18" charset="0"/>
                </a:endParaRPr>
              </a:p>
              <a:p>
                <a:pPr marL="301752" lvl="1" indent="0">
                  <a:buNone/>
                </a:pPr>
                <a:r>
                  <a:rPr lang="en-US" dirty="0"/>
                  <a:t>If the target vector is one hot encoding, then the Cross Entropy formula for one sample becomes			</a:t>
                </a:r>
              </a:p>
              <a:p>
                <a:pPr marL="301752"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m:oMathPara>
                </a14:m>
                <a:endParaRPr lang="en-US" dirty="0"/>
              </a:p>
              <a:p>
                <a:pPr marL="301752" lvl="1" indent="0">
                  <a:buNone/>
                </a:pPr>
                <a:endParaRPr lang="en-US" dirty="0"/>
              </a:p>
              <a:p>
                <a:pPr marL="301752" lvl="1" indent="0">
                  <a:buNone/>
                </a:pPr>
                <a:r>
                  <a:rPr lang="en-US" dirty="0"/>
                  <a:t>Of course, this is still the cross entropy, but in a more simplified version that takes account for the fact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oMath>
                </a14:m>
                <a:r>
                  <a:rPr lang="en-US" dirty="0"/>
                  <a:t>=1 for the right label and 0 for the rest. (one hot)</a:t>
                </a:r>
              </a:p>
              <a:p>
                <a:pPr marL="301752"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2994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Softmax</a:t>
            </a:r>
            <a:endParaRPr lang="en-US" dirty="0"/>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4263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5306914" cy="4485537"/>
              </a:xfrm>
            </p:spPr>
            <p:txBody>
              <a:bodyPr>
                <a:noAutofit/>
              </a:bodyPr>
              <a:lstStyle/>
              <a:p>
                <a:pPr marL="301752" lvl="1" indent="0">
                  <a:buNone/>
                </a:pPr>
                <a:r>
                  <a:rPr lang="en-US" b="0" dirty="0"/>
                  <a:t>When we’ve talked about Cross Entropy we have assumed that the output of the model is a distribution</a:t>
                </a:r>
              </a:p>
              <a:p>
                <a:pPr marL="301752" lvl="1" indent="0">
                  <a:buNone/>
                </a:pPr>
                <a:endParaRPr lang="en-US" dirty="0"/>
              </a:p>
              <a:p>
                <a:pPr marL="301752" lvl="1" indent="0">
                  <a:buNone/>
                </a:pPr>
                <a:r>
                  <a:rPr lang="en-US" b="0" dirty="0"/>
                  <a:t>This is true for binary classification, when using sigmoid activation, since we’re considering one class to be </a:t>
                </a:r>
              </a:p>
              <a:p>
                <a:pPr marL="301752" lvl="1" indent="0">
                  <a:buNone/>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b="0" i="1" smtClean="0">
                        <a:latin typeface="Cambria Math" panose="02040503050406030204" pitchFamily="18" charset="0"/>
                      </a:rPr>
                      <m:t>= </m:t>
                    </m:r>
                    <m:r>
                      <a:rPr lang="en-US" sz="2000" b="0" i="1" smtClean="0">
                        <a:solidFill>
                          <a:schemeClr val="bg1"/>
                        </a:solidFill>
                        <a:latin typeface="Cambria Math" panose="02040503050406030204" pitchFamily="18" charset="0"/>
                      </a:rPr>
                      <m:t>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𝑧</m:t>
                    </m:r>
                  </m:oMath>
                </a14:m>
                <a:r>
                  <a:rPr lang="en-US" b="0" dirty="0"/>
                  <a:t>) and the other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=1−</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endParaRPr lang="en-US" b="0"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5306914" cy="4485537"/>
              </a:xfrm>
              <a:blipFill>
                <a:blip r:embed="rId3"/>
                <a:stretch>
                  <a:fillRect t="-169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29F10DD1-4FDF-3B20-010A-E1E6021FDDDA}"/>
              </a:ext>
            </a:extLst>
          </p:cNvPr>
          <p:cNvSpPr/>
          <p:nvPr/>
        </p:nvSpPr>
        <p:spPr>
          <a:xfrm>
            <a:off x="8190043" y="221338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6F955B5-2F9D-0666-FDD2-2C95C4C2B7F2}"/>
              </a:ext>
            </a:extLst>
          </p:cNvPr>
          <p:cNvSpPr/>
          <p:nvPr/>
        </p:nvSpPr>
        <p:spPr>
          <a:xfrm>
            <a:off x="8190043" y="283453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024E3B1-8DA3-5733-4E04-CC40DD63E2EC}"/>
              </a:ext>
            </a:extLst>
          </p:cNvPr>
          <p:cNvSpPr/>
          <p:nvPr/>
        </p:nvSpPr>
        <p:spPr>
          <a:xfrm>
            <a:off x="8190043" y="345162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461AE52-551D-CC11-8C3E-460AB3D1CAD9}"/>
              </a:ext>
            </a:extLst>
          </p:cNvPr>
          <p:cNvSpPr/>
          <p:nvPr/>
        </p:nvSpPr>
        <p:spPr>
          <a:xfrm>
            <a:off x="9642603" y="28956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A6B4843C-386F-4778-5C61-D26D2CBEFA33}"/>
              </a:ext>
            </a:extLst>
          </p:cNvPr>
          <p:cNvCxnSpPr>
            <a:stCxn id="5" idx="6"/>
            <a:endCxn id="11" idx="2"/>
          </p:cNvCxnSpPr>
          <p:nvPr/>
        </p:nvCxnSpPr>
        <p:spPr>
          <a:xfrm>
            <a:off x="8723443" y="2480082"/>
            <a:ext cx="919160" cy="68221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341CAB3-5B8A-E904-0761-4C083ED84E16}"/>
              </a:ext>
            </a:extLst>
          </p:cNvPr>
          <p:cNvCxnSpPr>
            <a:stCxn id="6" idx="6"/>
            <a:endCxn id="11" idx="2"/>
          </p:cNvCxnSpPr>
          <p:nvPr/>
        </p:nvCxnSpPr>
        <p:spPr>
          <a:xfrm>
            <a:off x="8723443" y="3101231"/>
            <a:ext cx="919160" cy="6106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B594F91-7000-816A-386E-655A00FE14B4}"/>
              </a:ext>
            </a:extLst>
          </p:cNvPr>
          <p:cNvCxnSpPr>
            <a:stCxn id="7" idx="6"/>
            <a:endCxn id="11" idx="2"/>
          </p:cNvCxnSpPr>
          <p:nvPr/>
        </p:nvCxnSpPr>
        <p:spPr>
          <a:xfrm flipV="1">
            <a:off x="8723443" y="3162300"/>
            <a:ext cx="919160" cy="55602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A825680-2E73-0F35-ACA1-5A34E9DE1C70}"/>
                  </a:ext>
                </a:extLst>
              </p:cNvPr>
              <p:cNvSpPr txBox="1"/>
              <p:nvPr/>
            </p:nvSpPr>
            <p:spPr>
              <a:xfrm>
                <a:off x="7997097" y="4354945"/>
                <a:ext cx="919291" cy="313932"/>
              </a:xfrm>
              <a:prstGeom prst="rect">
                <a:avLst/>
              </a:prstGeom>
              <a:noFill/>
            </p:spPr>
            <p:txBody>
              <a:bodyPr wrap="none" rtlCol="0">
                <a:spAutoFit/>
              </a:bodyPr>
              <a:lstStyle/>
              <a:p>
                <a:pPr>
                  <a:lnSpc>
                    <a:spcPct val="90000"/>
                  </a:lnSpc>
                </a:pPr>
                <a:r>
                  <a:rPr lang="en-US" sz="1600" dirty="0">
                    <a:solidFill>
                      <a:schemeClr val="bg1"/>
                    </a:solidFill>
                  </a:rPr>
                  <a:t>Input </a:t>
                </a:r>
                <a14:m>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𝑥</m:t>
                        </m:r>
                      </m:e>
                      <m:sub>
                        <m:r>
                          <a:rPr lang="en-US" sz="1600" b="0" i="1" smtClean="0">
                            <a:solidFill>
                              <a:schemeClr val="bg1"/>
                            </a:solidFill>
                            <a:latin typeface="Cambria Math" panose="02040503050406030204" pitchFamily="18" charset="0"/>
                          </a:rPr>
                          <m:t>𝑖</m:t>
                        </m:r>
                      </m:sub>
                    </m:sSub>
                  </m:oMath>
                </a14:m>
                <a:endParaRPr lang="en-US" sz="2400" dirty="0">
                  <a:solidFill>
                    <a:schemeClr val="bg1"/>
                  </a:solidFill>
                </a:endParaRPr>
              </a:p>
            </p:txBody>
          </p:sp>
        </mc:Choice>
        <mc:Fallback xmlns="">
          <p:sp>
            <p:nvSpPr>
              <p:cNvPr id="25" name="TextBox 24">
                <a:extLst>
                  <a:ext uri="{FF2B5EF4-FFF2-40B4-BE49-F238E27FC236}">
                    <a16:creationId xmlns:a16="http://schemas.microsoft.com/office/drawing/2014/main" id="{FA825680-2E73-0F35-ACA1-5A34E9DE1C70}"/>
                  </a:ext>
                </a:extLst>
              </p:cNvPr>
              <p:cNvSpPr txBox="1">
                <a:spLocks noRot="1" noChangeAspect="1" noMove="1" noResize="1" noEditPoints="1" noAdjustHandles="1" noChangeArrowheads="1" noChangeShapeType="1" noTextEdit="1"/>
              </p:cNvSpPr>
              <p:nvPr/>
            </p:nvSpPr>
            <p:spPr>
              <a:xfrm>
                <a:off x="7997097" y="4354945"/>
                <a:ext cx="919291" cy="313932"/>
              </a:xfrm>
              <a:prstGeom prst="rect">
                <a:avLst/>
              </a:prstGeom>
              <a:blipFill>
                <a:blip r:embed="rId4"/>
                <a:stretch>
                  <a:fillRect l="-2703" t="-11538" b="-2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BAC455E-E800-2D8B-3667-F3442F27B877}"/>
                  </a:ext>
                </a:extLst>
              </p:cNvPr>
              <p:cNvSpPr txBox="1"/>
              <p:nvPr/>
            </p:nvSpPr>
            <p:spPr>
              <a:xfrm>
                <a:off x="9258957" y="4374411"/>
                <a:ext cx="1447256" cy="313932"/>
              </a:xfrm>
              <a:prstGeom prst="rect">
                <a:avLst/>
              </a:prstGeom>
              <a:noFill/>
            </p:spPr>
            <p:txBody>
              <a:bodyPr wrap="none" rtlCol="0">
                <a:spAutoFit/>
              </a:bodyPr>
              <a:lstStyle/>
              <a:p>
                <a:pPr>
                  <a:lnSpc>
                    <a:spcPct val="90000"/>
                  </a:lnSpc>
                </a:pPr>
                <a:r>
                  <a:rPr lang="en-US" sz="1600" dirty="0">
                    <a:solidFill>
                      <a:schemeClr val="bg1"/>
                    </a:solidFill>
                  </a:rPr>
                  <a:t>output </a:t>
                </a:r>
                <a14:m>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𝜎</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𝑧</m:t>
                        </m:r>
                        <m:r>
                          <a:rPr lang="en-US" sz="1600" b="0" i="1" smtClean="0">
                            <a:solidFill>
                              <a:schemeClr val="bg1"/>
                            </a:solidFill>
                            <a:latin typeface="Cambria Math" panose="02040503050406030204" pitchFamily="18" charset="0"/>
                          </a:rPr>
                          <m:t>)</m:t>
                        </m:r>
                      </m:e>
                      <m:sub/>
                    </m:sSub>
                  </m:oMath>
                </a14:m>
                <a:endParaRPr lang="en-US" sz="2400" dirty="0">
                  <a:solidFill>
                    <a:schemeClr val="bg1"/>
                  </a:solidFill>
                </a:endParaRPr>
              </a:p>
            </p:txBody>
          </p:sp>
        </mc:Choice>
        <mc:Fallback xmlns="">
          <p:sp>
            <p:nvSpPr>
              <p:cNvPr id="26" name="TextBox 25">
                <a:extLst>
                  <a:ext uri="{FF2B5EF4-FFF2-40B4-BE49-F238E27FC236}">
                    <a16:creationId xmlns:a16="http://schemas.microsoft.com/office/drawing/2014/main" id="{0BAC455E-E800-2D8B-3667-F3442F27B877}"/>
                  </a:ext>
                </a:extLst>
              </p:cNvPr>
              <p:cNvSpPr txBox="1">
                <a:spLocks noRot="1" noChangeAspect="1" noMove="1" noResize="1" noEditPoints="1" noAdjustHandles="1" noChangeArrowheads="1" noChangeShapeType="1" noTextEdit="1"/>
              </p:cNvSpPr>
              <p:nvPr/>
            </p:nvSpPr>
            <p:spPr>
              <a:xfrm>
                <a:off x="9258957" y="4374411"/>
                <a:ext cx="1447256" cy="313932"/>
              </a:xfrm>
              <a:prstGeom prst="rect">
                <a:avLst/>
              </a:prstGeom>
              <a:blipFill>
                <a:blip r:embed="rId5"/>
                <a:stretch>
                  <a:fillRect l="-2632" t="-11538"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19311C6-FB97-39FB-6E53-F4BAB4AA9B09}"/>
                  </a:ext>
                </a:extLst>
              </p:cNvPr>
              <p:cNvSpPr txBox="1"/>
              <p:nvPr/>
            </p:nvSpPr>
            <p:spPr>
              <a:xfrm>
                <a:off x="9258957" y="4872234"/>
                <a:ext cx="2111860" cy="313932"/>
              </a:xfrm>
              <a:prstGeom prst="rect">
                <a:avLst/>
              </a:prstGeom>
              <a:noFill/>
            </p:spPr>
            <p:txBody>
              <a:bodyPr wrap="none" rtlCol="0">
                <a:spAutoFit/>
              </a:bodyPr>
              <a:lstStyle/>
              <a:p>
                <a:pPr>
                  <a:lnSpc>
                    <a:spcPct val="90000"/>
                  </a:lnSpc>
                </a:pPr>
                <a:r>
                  <a:rPr lang="en-US" sz="1600" dirty="0">
                    <a:solidFill>
                      <a:schemeClr val="bg1"/>
                    </a:solidFill>
                  </a:rPr>
                  <a:t>Class1 =  </a:t>
                </a:r>
                <a14:m>
                  <m:oMath xmlns:m="http://schemas.openxmlformats.org/officeDocument/2006/math">
                    <m:sSub>
                      <m:sSubPr>
                        <m:ctrlPr>
                          <a:rPr lang="en-US" sz="1600" b="0" i="1" smtClean="0">
                            <a:solidFill>
                              <a:schemeClr val="bg1"/>
                            </a:solidFill>
                            <a:latin typeface="Cambria Math" panose="02040503050406030204" pitchFamily="18" charset="0"/>
                          </a:rPr>
                        </m:ctrlPr>
                      </m:sSub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𝑦</m:t>
                            </m:r>
                          </m:e>
                          <m:sub>
                            <m:r>
                              <a:rPr lang="en-US" sz="1600" b="0" i="1" smtClean="0">
                                <a:solidFill>
                                  <a:schemeClr val="bg1"/>
                                </a:solidFill>
                                <a:latin typeface="Cambria Math" panose="02040503050406030204" pitchFamily="18" charset="0"/>
                              </a:rPr>
                              <m:t>1</m:t>
                            </m:r>
                          </m:sub>
                        </m:sSub>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𝜎</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𝑧</m:t>
                        </m:r>
                        <m:r>
                          <a:rPr lang="en-US" sz="1600" b="0" i="1" smtClean="0">
                            <a:solidFill>
                              <a:schemeClr val="bg1"/>
                            </a:solidFill>
                            <a:latin typeface="Cambria Math" panose="02040503050406030204" pitchFamily="18" charset="0"/>
                          </a:rPr>
                          <m:t>)</m:t>
                        </m:r>
                      </m:e>
                      <m:sub/>
                    </m:sSub>
                  </m:oMath>
                </a14:m>
                <a:endParaRPr lang="en-US" sz="2400" dirty="0">
                  <a:solidFill>
                    <a:schemeClr val="bg1"/>
                  </a:solidFill>
                </a:endParaRPr>
              </a:p>
            </p:txBody>
          </p:sp>
        </mc:Choice>
        <mc:Fallback xmlns="">
          <p:sp>
            <p:nvSpPr>
              <p:cNvPr id="32" name="TextBox 31">
                <a:extLst>
                  <a:ext uri="{FF2B5EF4-FFF2-40B4-BE49-F238E27FC236}">
                    <a16:creationId xmlns:a16="http://schemas.microsoft.com/office/drawing/2014/main" id="{519311C6-FB97-39FB-6E53-F4BAB4AA9B09}"/>
                  </a:ext>
                </a:extLst>
              </p:cNvPr>
              <p:cNvSpPr txBox="1">
                <a:spLocks noRot="1" noChangeAspect="1" noMove="1" noResize="1" noEditPoints="1" noAdjustHandles="1" noChangeArrowheads="1" noChangeShapeType="1" noTextEdit="1"/>
              </p:cNvSpPr>
              <p:nvPr/>
            </p:nvSpPr>
            <p:spPr>
              <a:xfrm>
                <a:off x="9258957" y="4872234"/>
                <a:ext cx="2111860" cy="313932"/>
              </a:xfrm>
              <a:prstGeom prst="rect">
                <a:avLst/>
              </a:prstGeom>
              <a:blipFill>
                <a:blip r:embed="rId6"/>
                <a:stretch>
                  <a:fillRect l="-1796" t="-11538" b="-2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28B47CC-016F-DE2C-CE08-7065107282EC}"/>
                  </a:ext>
                </a:extLst>
              </p:cNvPr>
              <p:cNvSpPr txBox="1"/>
              <p:nvPr/>
            </p:nvSpPr>
            <p:spPr>
              <a:xfrm>
                <a:off x="9258957" y="5318525"/>
                <a:ext cx="2475486" cy="313932"/>
              </a:xfrm>
              <a:prstGeom prst="rect">
                <a:avLst/>
              </a:prstGeom>
              <a:noFill/>
            </p:spPr>
            <p:txBody>
              <a:bodyPr wrap="none" rtlCol="0">
                <a:spAutoFit/>
              </a:bodyPr>
              <a:lstStyle/>
              <a:p>
                <a:pPr>
                  <a:lnSpc>
                    <a:spcPct val="90000"/>
                  </a:lnSpc>
                </a:pPr>
                <a:r>
                  <a:rPr lang="en-US" sz="1600" dirty="0">
                    <a:solidFill>
                      <a:schemeClr val="bg1"/>
                    </a:solidFill>
                  </a:rPr>
                  <a:t>Class2 =  </a:t>
                </a:r>
                <a14:m>
                  <m:oMath xmlns:m="http://schemas.openxmlformats.org/officeDocument/2006/math">
                    <m:sSub>
                      <m:sSubPr>
                        <m:ctrlPr>
                          <a:rPr lang="en-US" sz="1600" b="0" i="1" smtClean="0">
                            <a:solidFill>
                              <a:schemeClr val="bg1"/>
                            </a:solidFill>
                            <a:latin typeface="Cambria Math" panose="02040503050406030204" pitchFamily="18" charset="0"/>
                          </a:rPr>
                        </m:ctrlPr>
                      </m:sSub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𝑦</m:t>
                            </m:r>
                          </m:e>
                          <m:sub>
                            <m:r>
                              <a:rPr lang="en-US" sz="1600" b="0" i="1" smtClean="0">
                                <a:solidFill>
                                  <a:schemeClr val="bg1"/>
                                </a:solidFill>
                                <a:latin typeface="Cambria Math" panose="02040503050406030204" pitchFamily="18" charset="0"/>
                              </a:rPr>
                              <m:t>2</m:t>
                            </m:r>
                          </m:sub>
                        </m:sSub>
                        <m:r>
                          <a:rPr lang="en-US" sz="1600" b="0" i="1" smtClean="0">
                            <a:solidFill>
                              <a:schemeClr val="bg1"/>
                            </a:solidFill>
                            <a:latin typeface="Cambria Math" panose="02040503050406030204" pitchFamily="18" charset="0"/>
                          </a:rPr>
                          <m:t>=1−</m:t>
                        </m:r>
                        <m:r>
                          <a:rPr lang="en-US" sz="1600" b="0" i="1" smtClean="0">
                            <a:solidFill>
                              <a:schemeClr val="bg1"/>
                            </a:solidFill>
                            <a:latin typeface="Cambria Math" panose="02040503050406030204" pitchFamily="18" charset="0"/>
                          </a:rPr>
                          <m:t>𝜎</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𝑧</m:t>
                        </m:r>
                        <m:r>
                          <a:rPr lang="en-US" sz="1600" b="0" i="1" smtClean="0">
                            <a:solidFill>
                              <a:schemeClr val="bg1"/>
                            </a:solidFill>
                            <a:latin typeface="Cambria Math" panose="02040503050406030204" pitchFamily="18" charset="0"/>
                          </a:rPr>
                          <m:t>)</m:t>
                        </m:r>
                      </m:e>
                      <m:sub/>
                    </m:sSub>
                  </m:oMath>
                </a14:m>
                <a:endParaRPr lang="en-US" sz="2400" dirty="0">
                  <a:solidFill>
                    <a:schemeClr val="bg1"/>
                  </a:solidFill>
                </a:endParaRPr>
              </a:p>
            </p:txBody>
          </p:sp>
        </mc:Choice>
        <mc:Fallback xmlns="">
          <p:sp>
            <p:nvSpPr>
              <p:cNvPr id="33" name="TextBox 32">
                <a:extLst>
                  <a:ext uri="{FF2B5EF4-FFF2-40B4-BE49-F238E27FC236}">
                    <a16:creationId xmlns:a16="http://schemas.microsoft.com/office/drawing/2014/main" id="{028B47CC-016F-DE2C-CE08-7065107282EC}"/>
                  </a:ext>
                </a:extLst>
              </p:cNvPr>
              <p:cNvSpPr txBox="1">
                <a:spLocks noRot="1" noChangeAspect="1" noMove="1" noResize="1" noEditPoints="1" noAdjustHandles="1" noChangeArrowheads="1" noChangeShapeType="1" noTextEdit="1"/>
              </p:cNvSpPr>
              <p:nvPr/>
            </p:nvSpPr>
            <p:spPr>
              <a:xfrm>
                <a:off x="9258957" y="5318525"/>
                <a:ext cx="2475486" cy="313932"/>
              </a:xfrm>
              <a:prstGeom prst="rect">
                <a:avLst/>
              </a:prstGeom>
              <a:blipFill>
                <a:blip r:embed="rId7"/>
                <a:stretch>
                  <a:fillRect l="-1531" t="-11538" b="-2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9FF3032A-83A4-299E-0B7B-4CC8EBAA75C6}"/>
                  </a:ext>
                </a:extLst>
              </p:cNvPr>
              <p:cNvSpPr txBox="1"/>
              <p:nvPr/>
            </p:nvSpPr>
            <p:spPr>
              <a:xfrm>
                <a:off x="1074066" y="4631270"/>
                <a:ext cx="6105378" cy="795859"/>
              </a:xfrm>
              <a:prstGeom prst="rect">
                <a:avLst/>
              </a:prstGeom>
              <a:noFill/>
            </p:spPr>
            <p:txBody>
              <a:bodyPr wrap="square">
                <a:spAutoFit/>
              </a:bodyPr>
              <a:lstStyle/>
              <a:p>
                <a:pPr marL="301752" lvl="1" indent="0">
                  <a:buNone/>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=1</m:t>
                      </m:r>
                    </m:oMath>
                  </m:oMathPara>
                </a14:m>
                <a:endParaRPr lang="en-US" b="0" dirty="0"/>
              </a:p>
            </p:txBody>
          </p:sp>
        </mc:Choice>
        <mc:Fallback xmlns="">
          <p:sp>
            <p:nvSpPr>
              <p:cNvPr id="34" name="TextBox 33">
                <a:extLst>
                  <a:ext uri="{FF2B5EF4-FFF2-40B4-BE49-F238E27FC236}">
                    <a16:creationId xmlns:a16="http://schemas.microsoft.com/office/drawing/2014/main" id="{9FF3032A-83A4-299E-0B7B-4CC8EBAA75C6}"/>
                  </a:ext>
                </a:extLst>
              </p:cNvPr>
              <p:cNvSpPr txBox="1">
                <a:spLocks noRot="1" noChangeAspect="1" noMove="1" noResize="1" noEditPoints="1" noAdjustHandles="1" noChangeArrowheads="1" noChangeShapeType="1" noTextEdit="1"/>
              </p:cNvSpPr>
              <p:nvPr/>
            </p:nvSpPr>
            <p:spPr>
              <a:xfrm>
                <a:off x="1074066" y="4631270"/>
                <a:ext cx="6105378" cy="795859"/>
              </a:xfrm>
              <a:prstGeom prst="rect">
                <a:avLst/>
              </a:prstGeom>
              <a:blipFill>
                <a:blip r:embed="rId8"/>
                <a:stretch>
                  <a:fillRect t="-117188" b="-157813"/>
                </a:stretch>
              </a:blipFill>
            </p:spPr>
            <p:txBody>
              <a:bodyPr/>
              <a:lstStyle/>
              <a:p>
                <a:r>
                  <a:rPr lang="en-US">
                    <a:noFill/>
                  </a:rPr>
                  <a:t> </a:t>
                </a:r>
              </a:p>
            </p:txBody>
          </p:sp>
        </mc:Fallback>
      </mc:AlternateContent>
    </p:spTree>
    <p:extLst>
      <p:ext uri="{BB962C8B-B14F-4D97-AF65-F5344CB8AC3E}">
        <p14:creationId xmlns:p14="http://schemas.microsoft.com/office/powerpoint/2010/main" val="3367735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9EAA3-FC43-D20F-6F1F-2F1C489115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B51E83-5082-283F-F311-3E13D19A170A}"/>
              </a:ext>
            </a:extLst>
          </p:cNvPr>
          <p:cNvSpPr>
            <a:spLocks noGrp="1"/>
          </p:cNvSpPr>
          <p:nvPr>
            <p:ph type="title"/>
          </p:nvPr>
        </p:nvSpPr>
        <p:spPr/>
        <p:txBody>
          <a:bodyPr/>
          <a:lstStyle/>
          <a:p>
            <a:r>
              <a:rPr lang="en-US" dirty="0" err="1"/>
              <a:t>Softmax</a:t>
            </a:r>
            <a:endParaRPr lang="en-US" dirty="0"/>
          </a:p>
        </p:txBody>
      </p:sp>
      <p:sp>
        <p:nvSpPr>
          <p:cNvPr id="9" name="Content Placeholder 8">
            <a:extLst>
              <a:ext uri="{FF2B5EF4-FFF2-40B4-BE49-F238E27FC236}">
                <a16:creationId xmlns:a16="http://schemas.microsoft.com/office/drawing/2014/main" id="{4441E1ED-0E6A-B329-95FF-D17F593F8717}"/>
              </a:ext>
            </a:extLst>
          </p:cNvPr>
          <p:cNvSpPr>
            <a:spLocks noGrp="1"/>
          </p:cNvSpPr>
          <p:nvPr>
            <p:ph sz="half" idx="2"/>
          </p:nvPr>
        </p:nvSpPr>
        <p:spPr>
          <a:xfrm>
            <a:off x="1473298" y="1762863"/>
            <a:ext cx="4849714" cy="4485537"/>
          </a:xfrm>
        </p:spPr>
        <p:txBody>
          <a:bodyPr>
            <a:noAutofit/>
          </a:bodyPr>
          <a:lstStyle/>
          <a:p>
            <a:pPr marL="301752" lvl="1" indent="0">
              <a:buNone/>
            </a:pPr>
            <a:r>
              <a:rPr lang="en-US" b="0" dirty="0"/>
              <a:t>When we’ve talked about Cross Entropy we have assumed that the output of the model is a distribution</a:t>
            </a:r>
          </a:p>
          <a:p>
            <a:pPr marL="301752" lvl="1" indent="0">
              <a:buNone/>
            </a:pPr>
            <a:endParaRPr lang="en-US" dirty="0"/>
          </a:p>
          <a:p>
            <a:pPr marL="301752" lvl="1" indent="0">
              <a:buNone/>
            </a:pPr>
            <a:endParaRPr lang="en-US" dirty="0"/>
          </a:p>
          <a:p>
            <a:pPr marL="301752" lvl="1" indent="0">
              <a:buNone/>
            </a:pPr>
            <a:r>
              <a:rPr lang="en-US" dirty="0"/>
              <a:t>However, when performing multi class classification and using linear or sigmoid activation, we do not have this guarantee.</a:t>
            </a:r>
          </a:p>
          <a:p>
            <a:pPr marL="301752" lvl="1" indent="0">
              <a:buNone/>
            </a:pPr>
            <a:endParaRPr lang="en-US" dirty="0"/>
          </a:p>
          <a:p>
            <a:pPr marL="301752" lvl="1" indent="0">
              <a:buNone/>
            </a:pPr>
            <a:r>
              <a:rPr lang="en-US" dirty="0"/>
              <a:t>For Cross Entropy to work efficiently, we need to convert the output layer to a distribution</a:t>
            </a:r>
          </a:p>
          <a:p>
            <a:pPr marL="301752" lvl="1" indent="0">
              <a:buNone/>
            </a:pPr>
            <a:endParaRPr lang="en-US" dirty="0"/>
          </a:p>
        </p:txBody>
      </p:sp>
      <p:sp>
        <p:nvSpPr>
          <p:cNvPr id="5" name="Oval 4">
            <a:extLst>
              <a:ext uri="{FF2B5EF4-FFF2-40B4-BE49-F238E27FC236}">
                <a16:creationId xmlns:a16="http://schemas.microsoft.com/office/drawing/2014/main" id="{2B2BBDEC-BB16-CF13-9D5C-FF83785F3D7A}"/>
              </a:ext>
            </a:extLst>
          </p:cNvPr>
          <p:cNvSpPr/>
          <p:nvPr/>
        </p:nvSpPr>
        <p:spPr>
          <a:xfrm>
            <a:off x="7685132" y="268397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8CBD63C-BA3E-D6BA-2F43-02F767816731}"/>
              </a:ext>
            </a:extLst>
          </p:cNvPr>
          <p:cNvSpPr/>
          <p:nvPr/>
        </p:nvSpPr>
        <p:spPr>
          <a:xfrm>
            <a:off x="7685132" y="330512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56378F2-8F7A-4356-E435-E8BFB4486819}"/>
              </a:ext>
            </a:extLst>
          </p:cNvPr>
          <p:cNvSpPr/>
          <p:nvPr/>
        </p:nvSpPr>
        <p:spPr>
          <a:xfrm>
            <a:off x="7685132" y="392222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DCC35D3-DE76-DC2D-1A94-EB1C597091A3}"/>
              </a:ext>
            </a:extLst>
          </p:cNvPr>
          <p:cNvSpPr/>
          <p:nvPr/>
        </p:nvSpPr>
        <p:spPr>
          <a:xfrm>
            <a:off x="8870992" y="237440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8C2C68D-C82D-33F9-53C1-481A205C1317}"/>
              </a:ext>
            </a:extLst>
          </p:cNvPr>
          <p:cNvSpPr/>
          <p:nvPr/>
        </p:nvSpPr>
        <p:spPr>
          <a:xfrm>
            <a:off x="8870992" y="299555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1965FDE-9FE1-DA38-CD39-FF4F62B8FCB0}"/>
              </a:ext>
            </a:extLst>
          </p:cNvPr>
          <p:cNvSpPr/>
          <p:nvPr/>
        </p:nvSpPr>
        <p:spPr>
          <a:xfrm>
            <a:off x="8870992" y="361265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3B32CA0-A22E-2938-7A6B-355BFCC12C0C}"/>
              </a:ext>
            </a:extLst>
          </p:cNvPr>
          <p:cNvSpPr/>
          <p:nvPr/>
        </p:nvSpPr>
        <p:spPr>
          <a:xfrm>
            <a:off x="8870992" y="423857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6E7C651-49F5-C319-0555-344CE3C2AFB8}"/>
              </a:ext>
            </a:extLst>
          </p:cNvPr>
          <p:cNvCxnSpPr>
            <a:stCxn id="5" idx="6"/>
            <a:endCxn id="8" idx="2"/>
          </p:cNvCxnSpPr>
          <p:nvPr/>
        </p:nvCxnSpPr>
        <p:spPr>
          <a:xfrm flipV="1">
            <a:off x="8218532" y="2641107"/>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846D13-FA75-B5D1-3FE7-88E0EB291BCF}"/>
              </a:ext>
            </a:extLst>
          </p:cNvPr>
          <p:cNvCxnSpPr>
            <a:stCxn id="5" idx="6"/>
            <a:endCxn id="10" idx="2"/>
          </p:cNvCxnSpPr>
          <p:nvPr/>
        </p:nvCxnSpPr>
        <p:spPr>
          <a:xfrm>
            <a:off x="8218532" y="2950674"/>
            <a:ext cx="652460" cy="3115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B6E2A1-125C-CB73-FEF3-E7DD21360C47}"/>
              </a:ext>
            </a:extLst>
          </p:cNvPr>
          <p:cNvCxnSpPr>
            <a:stCxn id="5" idx="6"/>
            <a:endCxn id="11" idx="2"/>
          </p:cNvCxnSpPr>
          <p:nvPr/>
        </p:nvCxnSpPr>
        <p:spPr>
          <a:xfrm>
            <a:off x="8218532" y="2950674"/>
            <a:ext cx="652460" cy="9286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1B5EDE0-AD07-8C0E-3579-A70A13CA8557}"/>
              </a:ext>
            </a:extLst>
          </p:cNvPr>
          <p:cNvCxnSpPr>
            <a:stCxn id="5" idx="6"/>
            <a:endCxn id="12" idx="2"/>
          </p:cNvCxnSpPr>
          <p:nvPr/>
        </p:nvCxnSpPr>
        <p:spPr>
          <a:xfrm>
            <a:off x="8218532" y="2950674"/>
            <a:ext cx="652460" cy="15546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40E05FE-3F0A-DF96-4745-E95EE83DD0C5}"/>
              </a:ext>
            </a:extLst>
          </p:cNvPr>
          <p:cNvCxnSpPr>
            <a:stCxn id="6" idx="6"/>
            <a:endCxn id="10" idx="2"/>
          </p:cNvCxnSpPr>
          <p:nvPr/>
        </p:nvCxnSpPr>
        <p:spPr>
          <a:xfrm flipV="1">
            <a:off x="8218532" y="3262256"/>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B60C4B-87C3-9C84-C3E4-1D87561DA048}"/>
              </a:ext>
            </a:extLst>
          </p:cNvPr>
          <p:cNvCxnSpPr>
            <a:stCxn id="6" idx="6"/>
            <a:endCxn id="8" idx="2"/>
          </p:cNvCxnSpPr>
          <p:nvPr/>
        </p:nvCxnSpPr>
        <p:spPr>
          <a:xfrm flipV="1">
            <a:off x="8218532" y="2641107"/>
            <a:ext cx="652460" cy="9307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69AAB35-3A1E-EAA5-51F9-72A0549545F5}"/>
              </a:ext>
            </a:extLst>
          </p:cNvPr>
          <p:cNvCxnSpPr>
            <a:stCxn id="6" idx="6"/>
            <a:endCxn id="11" idx="2"/>
          </p:cNvCxnSpPr>
          <p:nvPr/>
        </p:nvCxnSpPr>
        <p:spPr>
          <a:xfrm>
            <a:off x="8218532" y="3571823"/>
            <a:ext cx="652460" cy="3075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A674497-37A2-07FE-6A63-89CDBC614F10}"/>
              </a:ext>
            </a:extLst>
          </p:cNvPr>
          <p:cNvCxnSpPr>
            <a:stCxn id="6" idx="6"/>
            <a:endCxn id="12" idx="2"/>
          </p:cNvCxnSpPr>
          <p:nvPr/>
        </p:nvCxnSpPr>
        <p:spPr>
          <a:xfrm>
            <a:off x="8218532" y="3571823"/>
            <a:ext cx="652460" cy="9334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124175B-7746-553D-CA87-3567364686C2}"/>
              </a:ext>
            </a:extLst>
          </p:cNvPr>
          <p:cNvCxnSpPr>
            <a:stCxn id="7" idx="6"/>
            <a:endCxn id="8" idx="2"/>
          </p:cNvCxnSpPr>
          <p:nvPr/>
        </p:nvCxnSpPr>
        <p:spPr>
          <a:xfrm flipV="1">
            <a:off x="8218532" y="2641107"/>
            <a:ext cx="652460" cy="154781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86ED896-338A-2B61-C815-C595D5EF80E0}"/>
              </a:ext>
            </a:extLst>
          </p:cNvPr>
          <p:cNvCxnSpPr>
            <a:stCxn id="7" idx="6"/>
            <a:endCxn id="10" idx="2"/>
          </p:cNvCxnSpPr>
          <p:nvPr/>
        </p:nvCxnSpPr>
        <p:spPr>
          <a:xfrm flipV="1">
            <a:off x="8218532" y="3262256"/>
            <a:ext cx="652460" cy="9266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3C428C9-D52B-1BD5-B683-0A781AFC2BE4}"/>
              </a:ext>
            </a:extLst>
          </p:cNvPr>
          <p:cNvCxnSpPr>
            <a:stCxn id="7" idx="6"/>
            <a:endCxn id="11" idx="2"/>
          </p:cNvCxnSpPr>
          <p:nvPr/>
        </p:nvCxnSpPr>
        <p:spPr>
          <a:xfrm flipV="1">
            <a:off x="8218532" y="3879353"/>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3E7D468-1C41-8759-EB32-2C2D8B8D542E}"/>
              </a:ext>
            </a:extLst>
          </p:cNvPr>
          <p:cNvCxnSpPr>
            <a:stCxn id="7" idx="6"/>
            <a:endCxn id="12" idx="2"/>
          </p:cNvCxnSpPr>
          <p:nvPr/>
        </p:nvCxnSpPr>
        <p:spPr>
          <a:xfrm>
            <a:off x="8218532" y="4188920"/>
            <a:ext cx="652460" cy="31635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ACA6950-3B5F-353D-31AA-5E49E18899F8}"/>
                  </a:ext>
                </a:extLst>
              </p:cNvPr>
              <p:cNvSpPr txBox="1"/>
              <p:nvPr/>
            </p:nvSpPr>
            <p:spPr>
              <a:xfrm>
                <a:off x="7492186" y="5082543"/>
                <a:ext cx="919291" cy="313932"/>
              </a:xfrm>
              <a:prstGeom prst="rect">
                <a:avLst/>
              </a:prstGeom>
              <a:noFill/>
            </p:spPr>
            <p:txBody>
              <a:bodyPr wrap="none" rtlCol="0">
                <a:spAutoFit/>
              </a:bodyPr>
              <a:lstStyle/>
              <a:p>
                <a:pPr>
                  <a:lnSpc>
                    <a:spcPct val="90000"/>
                  </a:lnSpc>
                </a:pPr>
                <a:r>
                  <a:rPr lang="en-US" sz="1600" dirty="0">
                    <a:solidFill>
                      <a:schemeClr val="bg1"/>
                    </a:solidFill>
                  </a:rPr>
                  <a:t>Input </a:t>
                </a:r>
                <a14:m>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𝑥</m:t>
                        </m:r>
                      </m:e>
                      <m:sub>
                        <m:r>
                          <a:rPr lang="en-US" sz="1600" b="0" i="1" smtClean="0">
                            <a:solidFill>
                              <a:schemeClr val="bg1"/>
                            </a:solidFill>
                            <a:latin typeface="Cambria Math" panose="02040503050406030204" pitchFamily="18" charset="0"/>
                          </a:rPr>
                          <m:t>𝑖</m:t>
                        </m:r>
                      </m:sub>
                    </m:sSub>
                  </m:oMath>
                </a14:m>
                <a:endParaRPr lang="en-US" sz="2400" dirty="0">
                  <a:solidFill>
                    <a:schemeClr val="bg1"/>
                  </a:solidFill>
                </a:endParaRPr>
              </a:p>
            </p:txBody>
          </p:sp>
        </mc:Choice>
        <mc:Fallback xmlns="">
          <p:sp>
            <p:nvSpPr>
              <p:cNvPr id="25" name="TextBox 24">
                <a:extLst>
                  <a:ext uri="{FF2B5EF4-FFF2-40B4-BE49-F238E27FC236}">
                    <a16:creationId xmlns:a16="http://schemas.microsoft.com/office/drawing/2014/main" id="{7ACA6950-3B5F-353D-31AA-5E49E18899F8}"/>
                  </a:ext>
                </a:extLst>
              </p:cNvPr>
              <p:cNvSpPr txBox="1">
                <a:spLocks noRot="1" noChangeAspect="1" noMove="1" noResize="1" noEditPoints="1" noAdjustHandles="1" noChangeArrowheads="1" noChangeShapeType="1" noTextEdit="1"/>
              </p:cNvSpPr>
              <p:nvPr/>
            </p:nvSpPr>
            <p:spPr>
              <a:xfrm>
                <a:off x="7492186" y="5082543"/>
                <a:ext cx="919291" cy="313932"/>
              </a:xfrm>
              <a:prstGeom prst="rect">
                <a:avLst/>
              </a:prstGeom>
              <a:blipFill>
                <a:blip r:embed="rId3"/>
                <a:stretch>
                  <a:fillRect l="-2703" t="-16000"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BDABCB-B7E7-BF13-8C22-E9149165C516}"/>
                  </a:ext>
                </a:extLst>
              </p:cNvPr>
              <p:cNvSpPr txBox="1"/>
              <p:nvPr/>
            </p:nvSpPr>
            <p:spPr>
              <a:xfrm>
                <a:off x="8715941" y="5070328"/>
                <a:ext cx="1084399" cy="338362"/>
              </a:xfrm>
              <a:prstGeom prst="rect">
                <a:avLst/>
              </a:prstGeom>
              <a:noFill/>
            </p:spPr>
            <p:txBody>
              <a:bodyPr wrap="none" rtlCol="0">
                <a:spAutoFit/>
              </a:bodyPr>
              <a:lstStyle/>
              <a:p>
                <a:pPr>
                  <a:lnSpc>
                    <a:spcPct val="90000"/>
                  </a:lnSpc>
                </a:pPr>
                <a:r>
                  <a:rPr lang="en-US" sz="1600" dirty="0">
                    <a:solidFill>
                      <a:schemeClr val="bg1"/>
                    </a:solidFill>
                  </a:rPr>
                  <a:t>output </a:t>
                </a:r>
                <a14:m>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𝑦</m:t>
                        </m:r>
                      </m:e>
                      <m:sub>
                        <m:r>
                          <a:rPr lang="en-US" sz="1600" b="0" i="1" smtClean="0">
                            <a:solidFill>
                              <a:schemeClr val="bg1"/>
                            </a:solidFill>
                            <a:latin typeface="Cambria Math" panose="02040503050406030204" pitchFamily="18" charset="0"/>
                          </a:rPr>
                          <m:t>𝑗</m:t>
                        </m:r>
                      </m:sub>
                    </m:sSub>
                  </m:oMath>
                </a14:m>
                <a:endParaRPr lang="en-US" sz="2400" dirty="0">
                  <a:solidFill>
                    <a:schemeClr val="bg1"/>
                  </a:solidFill>
                </a:endParaRPr>
              </a:p>
            </p:txBody>
          </p:sp>
        </mc:Choice>
        <mc:Fallback xmlns="">
          <p:sp>
            <p:nvSpPr>
              <p:cNvPr id="26" name="TextBox 25">
                <a:extLst>
                  <a:ext uri="{FF2B5EF4-FFF2-40B4-BE49-F238E27FC236}">
                    <a16:creationId xmlns:a16="http://schemas.microsoft.com/office/drawing/2014/main" id="{E6BDABCB-B7E7-BF13-8C22-E9149165C516}"/>
                  </a:ext>
                </a:extLst>
              </p:cNvPr>
              <p:cNvSpPr txBox="1">
                <a:spLocks noRot="1" noChangeAspect="1" noMove="1" noResize="1" noEditPoints="1" noAdjustHandles="1" noChangeArrowheads="1" noChangeShapeType="1" noTextEdit="1"/>
              </p:cNvSpPr>
              <p:nvPr/>
            </p:nvSpPr>
            <p:spPr>
              <a:xfrm>
                <a:off x="8715941" y="5070328"/>
                <a:ext cx="1084399" cy="338362"/>
              </a:xfrm>
              <a:prstGeom prst="rect">
                <a:avLst/>
              </a:prstGeom>
              <a:blipFill>
                <a:blip r:embed="rId4"/>
                <a:stretch>
                  <a:fillRect l="-3488" t="-11111"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C7CB66-2228-55DE-C4EA-C026A1400263}"/>
                  </a:ext>
                </a:extLst>
              </p:cNvPr>
              <p:cNvSpPr txBox="1"/>
              <p:nvPr/>
            </p:nvSpPr>
            <p:spPr>
              <a:xfrm>
                <a:off x="10120082" y="3350194"/>
                <a:ext cx="1772694" cy="795859"/>
              </a:xfrm>
              <a:prstGeom prst="rect">
                <a:avLst/>
              </a:prstGeom>
              <a:noFill/>
            </p:spPr>
            <p:txBody>
              <a:bodyPr wrap="square">
                <a:spAutoFit/>
              </a:bodyPr>
              <a:lstStyle/>
              <a:p>
                <a:pPr marL="301752" lvl="1" indent="0">
                  <a:buNone/>
                </a:pPr>
                <a14:m>
                  <m:oMathPara xmlns:m="http://schemas.openxmlformats.org/officeDocument/2006/math">
                    <m:oMathParaPr>
                      <m:jc m:val="centerGroup"/>
                    </m:oMathParaPr>
                    <m:oMath xmlns:m="http://schemas.openxmlformats.org/officeDocument/2006/math">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𝑗</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nary>
                      <m:r>
                        <a:rPr lang="en-US" b="0" i="1" smtClean="0">
                          <a:latin typeface="Cambria Math" panose="02040503050406030204" pitchFamily="18" charset="0"/>
                        </a:rPr>
                        <m:t>≠ 1</m:t>
                      </m:r>
                    </m:oMath>
                  </m:oMathPara>
                </a14:m>
                <a:endParaRPr lang="en-US" b="0" dirty="0"/>
              </a:p>
            </p:txBody>
          </p:sp>
        </mc:Choice>
        <mc:Fallback xmlns="">
          <p:sp>
            <p:nvSpPr>
              <p:cNvPr id="28" name="TextBox 27">
                <a:extLst>
                  <a:ext uri="{FF2B5EF4-FFF2-40B4-BE49-F238E27FC236}">
                    <a16:creationId xmlns:a16="http://schemas.microsoft.com/office/drawing/2014/main" id="{E0C7CB66-2228-55DE-C4EA-C026A1400263}"/>
                  </a:ext>
                </a:extLst>
              </p:cNvPr>
              <p:cNvSpPr txBox="1">
                <a:spLocks noRot="1" noChangeAspect="1" noMove="1" noResize="1" noEditPoints="1" noAdjustHandles="1" noChangeArrowheads="1" noChangeShapeType="1" noTextEdit="1"/>
              </p:cNvSpPr>
              <p:nvPr/>
            </p:nvSpPr>
            <p:spPr>
              <a:xfrm>
                <a:off x="10120082" y="3350194"/>
                <a:ext cx="1772694" cy="795859"/>
              </a:xfrm>
              <a:prstGeom prst="rect">
                <a:avLst/>
              </a:prstGeom>
              <a:blipFill>
                <a:blip r:embed="rId5"/>
                <a:stretch>
                  <a:fillRect l="-26241" t="-119048" b="-160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D75E70-189C-E5BD-A008-9B85556A248F}"/>
                  </a:ext>
                </a:extLst>
              </p:cNvPr>
              <p:cNvSpPr txBox="1"/>
              <p:nvPr/>
            </p:nvSpPr>
            <p:spPr>
              <a:xfrm>
                <a:off x="9388560" y="2440656"/>
                <a:ext cx="269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1</m:t>
                          </m:r>
                        </m:sub>
                      </m:sSub>
                    </m:oMath>
                  </m:oMathPara>
                </a14:m>
                <a:endParaRPr lang="en-US" dirty="0"/>
              </a:p>
            </p:txBody>
          </p:sp>
        </mc:Choice>
        <mc:Fallback xmlns="">
          <p:sp>
            <p:nvSpPr>
              <p:cNvPr id="4" name="TextBox 3">
                <a:extLst>
                  <a:ext uri="{FF2B5EF4-FFF2-40B4-BE49-F238E27FC236}">
                    <a16:creationId xmlns:a16="http://schemas.microsoft.com/office/drawing/2014/main" id="{B9D75E70-189C-E5BD-A008-9B85556A248F}"/>
                  </a:ext>
                </a:extLst>
              </p:cNvPr>
              <p:cNvSpPr txBox="1">
                <a:spLocks noRot="1" noChangeAspect="1" noMove="1" noResize="1" noEditPoints="1" noAdjustHandles="1" noChangeArrowheads="1" noChangeShapeType="1" noTextEdit="1"/>
              </p:cNvSpPr>
              <p:nvPr/>
            </p:nvSpPr>
            <p:spPr>
              <a:xfrm>
                <a:off x="9388560" y="2440656"/>
                <a:ext cx="269783" cy="369332"/>
              </a:xfrm>
              <a:prstGeom prst="rect">
                <a:avLst/>
              </a:prstGeom>
              <a:blipFill>
                <a:blip r:embed="rId6"/>
                <a:stretch>
                  <a:fillRect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C30A7BA-0CF1-CF3E-EDB3-B95035F9986A}"/>
                  </a:ext>
                </a:extLst>
              </p:cNvPr>
              <p:cNvSpPr txBox="1"/>
              <p:nvPr/>
            </p:nvSpPr>
            <p:spPr>
              <a:xfrm>
                <a:off x="9404392" y="2974056"/>
                <a:ext cx="269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4C30A7BA-0CF1-CF3E-EDB3-B95035F9986A}"/>
                  </a:ext>
                </a:extLst>
              </p:cNvPr>
              <p:cNvSpPr txBox="1">
                <a:spLocks noRot="1" noChangeAspect="1" noMove="1" noResize="1" noEditPoints="1" noAdjustHandles="1" noChangeArrowheads="1" noChangeShapeType="1" noTextEdit="1"/>
              </p:cNvSpPr>
              <p:nvPr/>
            </p:nvSpPr>
            <p:spPr>
              <a:xfrm>
                <a:off x="9404392" y="2974056"/>
                <a:ext cx="269783" cy="369332"/>
              </a:xfrm>
              <a:prstGeom prst="rect">
                <a:avLst/>
              </a:prstGeom>
              <a:blipFill>
                <a:blip r:embed="rId7"/>
                <a:stretch>
                  <a:fillRect r="-31818"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EA3A2C0-60C6-630A-6B60-4A815EA11278}"/>
                  </a:ext>
                </a:extLst>
              </p:cNvPr>
              <p:cNvSpPr txBox="1"/>
              <p:nvPr/>
            </p:nvSpPr>
            <p:spPr>
              <a:xfrm>
                <a:off x="9408534" y="3638036"/>
                <a:ext cx="269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3</m:t>
                          </m:r>
                        </m:sub>
                      </m:sSub>
                    </m:oMath>
                  </m:oMathPara>
                </a14:m>
                <a:endParaRPr lang="en-US" dirty="0"/>
              </a:p>
            </p:txBody>
          </p:sp>
        </mc:Choice>
        <mc:Fallback xmlns="">
          <p:sp>
            <p:nvSpPr>
              <p:cNvPr id="29" name="TextBox 28">
                <a:extLst>
                  <a:ext uri="{FF2B5EF4-FFF2-40B4-BE49-F238E27FC236}">
                    <a16:creationId xmlns:a16="http://schemas.microsoft.com/office/drawing/2014/main" id="{DEA3A2C0-60C6-630A-6B60-4A815EA11278}"/>
                  </a:ext>
                </a:extLst>
              </p:cNvPr>
              <p:cNvSpPr txBox="1">
                <a:spLocks noRot="1" noChangeAspect="1" noMove="1" noResize="1" noEditPoints="1" noAdjustHandles="1" noChangeArrowheads="1" noChangeShapeType="1" noTextEdit="1"/>
              </p:cNvSpPr>
              <p:nvPr/>
            </p:nvSpPr>
            <p:spPr>
              <a:xfrm>
                <a:off x="9408534" y="3638036"/>
                <a:ext cx="269783" cy="369332"/>
              </a:xfrm>
              <a:prstGeom prst="rect">
                <a:avLst/>
              </a:prstGeom>
              <a:blipFill>
                <a:blip r:embed="rId8"/>
                <a:stretch>
                  <a:fillRect r="-3043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FD68A6E-1CFB-9B53-4780-160A0978AEE3}"/>
                  </a:ext>
                </a:extLst>
              </p:cNvPr>
              <p:cNvSpPr txBox="1"/>
              <p:nvPr/>
            </p:nvSpPr>
            <p:spPr>
              <a:xfrm>
                <a:off x="9404391" y="4238577"/>
                <a:ext cx="2697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4</m:t>
                          </m:r>
                        </m:sub>
                      </m:sSub>
                    </m:oMath>
                  </m:oMathPara>
                </a14:m>
                <a:endParaRPr lang="en-US" dirty="0"/>
              </a:p>
            </p:txBody>
          </p:sp>
        </mc:Choice>
        <mc:Fallback xmlns="">
          <p:sp>
            <p:nvSpPr>
              <p:cNvPr id="30" name="TextBox 29">
                <a:extLst>
                  <a:ext uri="{FF2B5EF4-FFF2-40B4-BE49-F238E27FC236}">
                    <a16:creationId xmlns:a16="http://schemas.microsoft.com/office/drawing/2014/main" id="{AFD68A6E-1CFB-9B53-4780-160A0978AEE3}"/>
                  </a:ext>
                </a:extLst>
              </p:cNvPr>
              <p:cNvSpPr txBox="1">
                <a:spLocks noRot="1" noChangeAspect="1" noMove="1" noResize="1" noEditPoints="1" noAdjustHandles="1" noChangeArrowheads="1" noChangeShapeType="1" noTextEdit="1"/>
              </p:cNvSpPr>
              <p:nvPr/>
            </p:nvSpPr>
            <p:spPr>
              <a:xfrm>
                <a:off x="9404391" y="4238577"/>
                <a:ext cx="269783" cy="369332"/>
              </a:xfrm>
              <a:prstGeom prst="rect">
                <a:avLst/>
              </a:prstGeom>
              <a:blipFill>
                <a:blip r:embed="rId9"/>
                <a:stretch>
                  <a:fillRect r="-31818" b="-13333"/>
                </a:stretch>
              </a:blipFill>
            </p:spPr>
            <p:txBody>
              <a:bodyPr/>
              <a:lstStyle/>
              <a:p>
                <a:r>
                  <a:rPr lang="en-US">
                    <a:noFill/>
                  </a:rPr>
                  <a:t> </a:t>
                </a:r>
              </a:p>
            </p:txBody>
          </p:sp>
        </mc:Fallback>
      </mc:AlternateContent>
    </p:spTree>
    <p:extLst>
      <p:ext uri="{BB962C8B-B14F-4D97-AF65-F5344CB8AC3E}">
        <p14:creationId xmlns:p14="http://schemas.microsoft.com/office/powerpoint/2010/main" val="2607541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26204-D38A-3D44-DF28-C470852371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B5DF1F-4E9B-3F0F-25FD-BC75D0A071BA}"/>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1D39BE8-B0B8-5157-FA8A-E1B698E7F608}"/>
                  </a:ext>
                </a:extLst>
              </p:cNvPr>
              <p:cNvSpPr>
                <a:spLocks noGrp="1"/>
              </p:cNvSpPr>
              <p:nvPr>
                <p:ph sz="half" idx="2"/>
              </p:nvPr>
            </p:nvSpPr>
            <p:spPr>
              <a:xfrm>
                <a:off x="1473298" y="1762863"/>
                <a:ext cx="10107514" cy="4485537"/>
              </a:xfrm>
            </p:spPr>
            <p:txBody>
              <a:bodyPr>
                <a:noAutofit/>
              </a:bodyPr>
              <a:lstStyle/>
              <a:p>
                <a:pPr marL="301752" lvl="1" indent="0">
                  <a:buNone/>
                </a:pPr>
                <a:r>
                  <a:rPr lang="en-US" b="0" dirty="0"/>
                  <a:t>For this, we introduce the </a:t>
                </a:r>
                <a:r>
                  <a:rPr lang="en-US" b="0" dirty="0" err="1"/>
                  <a:t>softmax</a:t>
                </a:r>
                <a:r>
                  <a:rPr lang="en-US" b="0" dirty="0"/>
                  <a:t> activation function.</a:t>
                </a:r>
              </a:p>
              <a:p>
                <a:pPr marL="301752" lvl="1" indent="0">
                  <a:buNone/>
                </a:pPr>
                <a:endParaRPr lang="en-US" dirty="0"/>
              </a:p>
              <a:p>
                <a:pPr marL="301752" lvl="1" indent="0">
                  <a:buNone/>
                </a:pPr>
                <a:r>
                  <a:rPr lang="en-US" dirty="0" err="1"/>
                  <a:t>Softmax</a:t>
                </a:r>
                <a:r>
                  <a:rPr lang="en-US" dirty="0"/>
                  <a:t> will only be used in the final layer of the neural network </a:t>
                </a:r>
              </a:p>
              <a:p>
                <a:pPr marL="301752" lvl="1" indent="0">
                  <a:buNone/>
                </a:pPr>
                <a:endParaRPr lang="en-US" dirty="0"/>
              </a:p>
              <a:p>
                <a:pPr marL="301752" lvl="1" indent="0">
                  <a:buNone/>
                </a:pPr>
                <a:r>
                  <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rPr>
                  <a:t>For z = [z</a:t>
                </a:r>
                <a:r>
                  <a:rPr lang="en-US" sz="2000" baseline="-25000" dirty="0">
                    <a:solidFill>
                      <a:schemeClr val="bg1"/>
                    </a:solidFill>
                    <a:latin typeface="Century Gothic" panose="020B0502020202020204" pitchFamily="34" charset="0"/>
                    <a:cs typeface="Arial" panose="020B0604020202020204" pitchFamily="34" charset="0"/>
                    <a:sym typeface="Symbol" panose="05050102010706020507" pitchFamily="18" charset="2"/>
                  </a:rPr>
                  <a:t>1</a:t>
                </a:r>
                <a:r>
                  <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rPr>
                  <a:t>,z</a:t>
                </a:r>
                <a:r>
                  <a:rPr lang="en-US" sz="2000" baseline="-25000" dirty="0">
                    <a:solidFill>
                      <a:schemeClr val="bg1"/>
                    </a:solidFill>
                    <a:latin typeface="Century Gothic" panose="020B0502020202020204" pitchFamily="34" charset="0"/>
                    <a:cs typeface="Arial" panose="020B0604020202020204" pitchFamily="34" charset="0"/>
                    <a:sym typeface="Symbol" panose="05050102010706020507" pitchFamily="18" charset="2"/>
                  </a:rPr>
                  <a:t>2</a:t>
                </a:r>
                <a:r>
                  <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rPr>
                  <a:t>,..z</a:t>
                </a:r>
                <a:r>
                  <a:rPr lang="en-US" sz="2000" baseline="-25000" dirty="0">
                    <a:solidFill>
                      <a:schemeClr val="bg1"/>
                    </a:solidFill>
                    <a:latin typeface="Century Gothic" panose="020B0502020202020204" pitchFamily="34" charset="0"/>
                    <a:cs typeface="Arial" panose="020B0604020202020204" pitchFamily="34" charset="0"/>
                    <a:sym typeface="Symbol" panose="05050102010706020507" pitchFamily="18" charset="2"/>
                  </a:rPr>
                  <a:t>m</a:t>
                </a:r>
                <a:r>
                  <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rPr>
                  <a:t>] a vector we can normalize it in the following way:</a:t>
                </a:r>
              </a:p>
              <a:p>
                <a:pPr marL="0" indent="0" algn="ctr">
                  <a:buNone/>
                </a:pPr>
                <a:endParaRPr lang="en-US" sz="2000" i="1" dirty="0">
                  <a:latin typeface="Cambria Math" panose="02040503050406030204" pitchFamily="18" charset="0"/>
                  <a:cs typeface="Arial" panose="020B0604020202020204" pitchFamily="34" charset="0"/>
                  <a:sym typeface="Symbol" panose="05050102010706020507" pitchFamily="18" charset="2"/>
                </a:endParaRPr>
              </a:p>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cs typeface="Arial" panose="020B0604020202020204" pitchFamily="34" charset="0"/>
                          <a:sym typeface="Symbol" panose="05050102010706020507" pitchFamily="18" charset="2"/>
                        </a:rPr>
                        <m:t>𝑠𝑜𝑓𝑡𝑚𝑎𝑥</m:t>
                      </m:r>
                      <m:d>
                        <m:dPr>
                          <m:ctrlPr>
                            <a:rPr lang="en-US" b="0" i="1" smtClean="0">
                              <a:solidFill>
                                <a:schemeClr val="bg1"/>
                              </a:solidFill>
                              <a:latin typeface="Cambria Math" panose="02040503050406030204" pitchFamily="18" charset="0"/>
                              <a:cs typeface="Arial" panose="020B0604020202020204" pitchFamily="34" charset="0"/>
                              <a:sym typeface="Symbol" panose="05050102010706020507" pitchFamily="18" charset="2"/>
                            </a:rPr>
                          </m:ctrlPr>
                        </m:dPr>
                        <m:e>
                          <m:r>
                            <a:rPr lang="en-US" b="0" i="1" smtClean="0">
                              <a:solidFill>
                                <a:schemeClr val="bg1"/>
                              </a:solidFill>
                              <a:latin typeface="Cambria Math" panose="02040503050406030204" pitchFamily="18" charset="0"/>
                              <a:cs typeface="Arial" panose="020B0604020202020204" pitchFamily="34" charset="0"/>
                              <a:sym typeface="Symbol" panose="05050102010706020507" pitchFamily="18" charset="2"/>
                            </a:rPr>
                            <m:t>𝑧</m:t>
                          </m:r>
                        </m:e>
                      </m:d>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d>
                        <m:dPr>
                          <m:begChr m:val="["/>
                          <m:endChr m:val="]"/>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dPr>
                        <m:e>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m:t>
                              </m:r>
                            </m:sub>
                          </m:s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sub>
                          </m:sSub>
                        </m:e>
                      </m:d>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𝑤𝑖𝑡h</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f>
                        <m:f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sup>
                          </m:sSup>
                        </m:num>
                        <m:den>
                          <m:nary>
                            <m:naryPr>
                              <m:chr m:val="∑"/>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sup>
                            <m:e>
                              <m:sSup>
                                <m:sSup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e>
                          </m:nary>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oMath>
                  </m:oMathPara>
                </a14:m>
                <a:endParaRPr lang="en-US" dirty="0"/>
              </a:p>
              <a:p>
                <a:pPr marL="301752" lvl="1" indent="0">
                  <a:buNone/>
                </a:pPr>
                <a:endParaRPr lang="en-US" dirty="0"/>
              </a:p>
            </p:txBody>
          </p:sp>
        </mc:Choice>
        <mc:Fallback xmlns="">
          <p:sp>
            <p:nvSpPr>
              <p:cNvPr id="9" name="Content Placeholder 8">
                <a:extLst>
                  <a:ext uri="{FF2B5EF4-FFF2-40B4-BE49-F238E27FC236}">
                    <a16:creationId xmlns:a16="http://schemas.microsoft.com/office/drawing/2014/main" id="{91D39BE8-B0B8-5157-FA8A-E1B698E7F608}"/>
                  </a:ext>
                </a:extLst>
              </p:cNvPr>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3"/>
                <a:stretch>
                  <a:fillRect t="-1690"/>
                </a:stretch>
              </a:blipFill>
            </p:spPr>
            <p:txBody>
              <a:bodyPr/>
              <a:lstStyle/>
              <a:p>
                <a:r>
                  <a:rPr lang="en-US">
                    <a:noFill/>
                  </a:rPr>
                  <a:t> </a:t>
                </a:r>
              </a:p>
            </p:txBody>
          </p:sp>
        </mc:Fallback>
      </mc:AlternateContent>
    </p:spTree>
    <p:extLst>
      <p:ext uri="{BB962C8B-B14F-4D97-AF65-F5344CB8AC3E}">
        <p14:creationId xmlns:p14="http://schemas.microsoft.com/office/powerpoint/2010/main" val="32756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4783-E279-63F3-E1A2-C855631F364F}"/>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BEF0B-7F7B-FEB6-2C6C-6E02CB7E85B2}"/>
                  </a:ext>
                </a:extLst>
              </p:cNvPr>
              <p:cNvSpPr>
                <a:spLocks noGrp="1"/>
              </p:cNvSpPr>
              <p:nvPr>
                <p:ph idx="1"/>
              </p:nvPr>
            </p:nvSpPr>
            <p:spPr>
              <a:xfrm>
                <a:off x="1593436" y="1600200"/>
                <a:ext cx="9987376" cy="5105400"/>
              </a:xfrm>
            </p:spPr>
            <p:txBody>
              <a:bodyPr>
                <a:normAutofit lnSpcReduction="10000"/>
              </a:bodyPr>
              <a:lstStyle/>
              <a:p>
                <a:pPr marL="0" indent="0">
                  <a:buNone/>
                </a:pPr>
                <a:r>
                  <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rPr>
                  <a:t>Observations</a:t>
                </a:r>
                <a:r>
                  <a:rPr lang="en-US" sz="2000" dirty="0">
                    <a:solidFill>
                      <a:schemeClr val="bg1"/>
                    </a:solidFill>
                    <a:latin typeface="Arial" panose="020B0604020202020204" pitchFamily="34" charset="0"/>
                    <a:cs typeface="Arial" panose="020B0604020202020204" pitchFamily="34" charset="0"/>
                    <a:sym typeface="Symbol" panose="05050102010706020507" pitchFamily="18" charset="2"/>
                  </a:rPr>
                  <a:t>:</a:t>
                </a:r>
              </a:p>
              <a:p>
                <a:pPr marL="0" indent="0">
                  <a:buNone/>
                </a:pPr>
                <a:r>
                  <a:rPr lang="en-US" sz="2200" dirty="0">
                    <a:latin typeface="Arial" panose="020B0604020202020204" pitchFamily="34" charset="0"/>
                    <a:cs typeface="Arial" panose="020B0604020202020204" pitchFamily="34" charset="0"/>
                    <a:sym typeface="Symbol" panose="05050102010706020507" pitchFamily="18" charset="2"/>
                  </a:rPr>
                  <a:t>	</a:t>
                </a:r>
                <a:r>
                  <a:rPr lang="en-US" sz="2200" dirty="0">
                    <a:latin typeface="Century Gothic" panose="020B0502020202020204" pitchFamily="34" charset="0"/>
                    <a:cs typeface="Arial" panose="020B0604020202020204" pitchFamily="34" charset="0"/>
                    <a:sym typeface="Symbol" panose="05050102010706020507" pitchFamily="18" charset="2"/>
                  </a:rPr>
                  <a:t>1. Each</a:t>
                </a:r>
                <a:r>
                  <a:rPr lang="en-US" sz="2200" dirty="0">
                    <a:latin typeface="Arial" panose="020B0604020202020204" pitchFamily="34" charset="0"/>
                    <a:cs typeface="Arial" panose="020B0604020202020204" pitchFamily="34" charset="0"/>
                    <a:sym typeface="Symbol" panose="05050102010706020507" pitchFamily="18" charset="2"/>
                  </a:rPr>
                  <a:t> </a:t>
                </a:r>
                <a14:m>
                  <m:oMath xmlns:m="http://schemas.openxmlformats.org/officeDocument/2006/math">
                    <m:f>
                      <m:f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sup>
                        </m:sSup>
                      </m:num>
                      <m:den>
                        <m:nary>
                          <m:naryPr>
                            <m:chr m:val="∑"/>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sup>
                          <m:e>
                            <m:sSup>
                              <m:sSup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e>
                        </m:nary>
                      </m:den>
                    </m:f>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oMath>
                </a14:m>
                <a:r>
                  <a:rPr lang="en-US" sz="2200" dirty="0">
                    <a:solidFill>
                      <a:schemeClr val="bg1"/>
                    </a:solidFill>
                    <a:latin typeface="Century Gothic" panose="020B0502020202020204" pitchFamily="34" charset="0"/>
                    <a:cs typeface="Arial" panose="020B0604020202020204" pitchFamily="34" charset="0"/>
                    <a:sym typeface="Symbol" panose="05050102010706020507" pitchFamily="18" charset="2"/>
                  </a:rPr>
                  <a:t>is a positive value with values in interval</a:t>
                </a:r>
                <a:r>
                  <a:rPr lang="en-US" sz="2200" dirty="0">
                    <a:latin typeface="Century Gothic" panose="020B0502020202020204" pitchFamily="34" charset="0"/>
                    <a:cs typeface="Arial" panose="020B0604020202020204" pitchFamily="34" charset="0"/>
                    <a:sym typeface="Symbol" panose="05050102010706020507" pitchFamily="18" charset="2"/>
                  </a:rPr>
                  <a:t>[0, 1]</a:t>
                </a:r>
              </a:p>
              <a:p>
                <a:pPr marL="0" indent="0">
                  <a:buNone/>
                </a:pPr>
                <a:r>
                  <a:rPr lang="en-US" sz="2200" dirty="0">
                    <a:solidFill>
                      <a:schemeClr val="bg1"/>
                    </a:solidFill>
                    <a:latin typeface="Arial" panose="020B0604020202020204" pitchFamily="34" charset="0"/>
                    <a:cs typeface="Arial" panose="020B0604020202020204" pitchFamily="34" charset="0"/>
                    <a:sym typeface="Symbol" panose="05050102010706020507" pitchFamily="18" charset="2"/>
                  </a:rPr>
                  <a:t>	</a:t>
                </a:r>
              </a:p>
              <a:p>
                <a:pPr marL="0" indent="0">
                  <a:buNone/>
                </a:pPr>
                <a:r>
                  <a:rPr lang="en-US" sz="2200" dirty="0">
                    <a:solidFill>
                      <a:schemeClr val="bg1"/>
                    </a:solidFill>
                    <a:latin typeface="Century Gothic" panose="020B0502020202020204" pitchFamily="34" charset="0"/>
                    <a:cs typeface="Arial" panose="020B0604020202020204" pitchFamily="34" charset="0"/>
                    <a:sym typeface="Symbol" panose="05050102010706020507" pitchFamily="18" charset="2"/>
                  </a:rPr>
                  <a:t>	2. </a:t>
                </a:r>
                <a:r>
                  <a:rPr lang="en-US" sz="2200" dirty="0">
                    <a:latin typeface="Arial" panose="020B0604020202020204" pitchFamily="34" charset="0"/>
                    <a:cs typeface="Arial" panose="020B0604020202020204" pitchFamily="34" charset="0"/>
                    <a:sym typeface="Symbol" panose="05050102010706020507" pitchFamily="18" charset="2"/>
                  </a:rPr>
                  <a:t>The sum of all the outputs in the final layer is 1</a:t>
                </a:r>
              </a:p>
              <a:p>
                <a:pPr marL="0" indent="0">
                  <a:buNone/>
                </a:pPr>
                <a:r>
                  <a:rPr lang="en-US" sz="2200" dirty="0">
                    <a:latin typeface="Arial" panose="020B0604020202020204" pitchFamily="34" charset="0"/>
                    <a:cs typeface="Arial" panose="020B0604020202020204" pitchFamily="34" charset="0"/>
                    <a:sym typeface="Symbol" panose="05050102010706020507" pitchFamily="18" charset="2"/>
                  </a:rPr>
                  <a:t>	</a:t>
                </a:r>
              </a:p>
              <a:p>
                <a:pPr marL="0" indent="0">
                  <a:buNone/>
                </a:pPr>
                <a:r>
                  <a:rPr lang="en-US" sz="2200" dirty="0">
                    <a:latin typeface="Arial" panose="020B0604020202020204" pitchFamily="34" charset="0"/>
                    <a:cs typeface="Arial" panose="020B0604020202020204" pitchFamily="34" charset="0"/>
                    <a:sym typeface="Symbol" panose="05050102010706020507" pitchFamily="18" charset="2"/>
                  </a:rPr>
                  <a:t>	</a:t>
                </a:r>
              </a:p>
              <a:p>
                <a:pPr marL="0" indent="0">
                  <a:buNone/>
                </a:pPr>
                <a:r>
                  <a:rPr lang="en-US" sz="2200" dirty="0">
                    <a:latin typeface="Arial" panose="020B0604020202020204" pitchFamily="34" charset="0"/>
                    <a:cs typeface="Arial" panose="020B0604020202020204" pitchFamily="34" charset="0"/>
                    <a:sym typeface="Symbol" panose="05050102010706020507" pitchFamily="18" charset="2"/>
                  </a:rPr>
                  <a:t>	3. Due to the use of exponential, the difference between values is</a:t>
                </a:r>
                <a:br>
                  <a:rPr lang="en-US" sz="2200" dirty="0">
                    <a:latin typeface="Arial" panose="020B0604020202020204" pitchFamily="34" charset="0"/>
                    <a:cs typeface="Arial" panose="020B0604020202020204" pitchFamily="34" charset="0"/>
                    <a:sym typeface="Symbol" panose="05050102010706020507" pitchFamily="18" charset="2"/>
                  </a:rPr>
                </a:br>
                <a:r>
                  <a:rPr lang="en-US" sz="2200" dirty="0">
                    <a:latin typeface="Arial" panose="020B0604020202020204" pitchFamily="34" charset="0"/>
                    <a:cs typeface="Arial" panose="020B0604020202020204" pitchFamily="34" charset="0"/>
                    <a:sym typeface="Symbol" panose="05050102010706020507" pitchFamily="18" charset="2"/>
                  </a:rPr>
                  <a:t>                amplified.</a:t>
                </a:r>
              </a:p>
              <a:p>
                <a:pPr marL="0" indent="0">
                  <a:buNone/>
                </a:pPr>
                <a:endParaRPr lang="en-US" sz="2200" dirty="0">
                  <a:latin typeface="Arial" panose="020B0604020202020204" pitchFamily="34" charset="0"/>
                  <a:cs typeface="Arial" panose="020B0604020202020204" pitchFamily="34" charset="0"/>
                  <a:sym typeface="Symbol" panose="05050102010706020507" pitchFamily="18" charset="2"/>
                </a:endParaRPr>
              </a:p>
              <a:p>
                <a:pPr marL="0" indent="0">
                  <a:buNone/>
                </a:pPr>
                <a:r>
                  <a:rPr lang="en-US" sz="2200" dirty="0">
                    <a:solidFill>
                      <a:schemeClr val="bg1"/>
                    </a:solidFill>
                    <a:latin typeface="Arial" panose="020B0604020202020204" pitchFamily="34" charset="0"/>
                    <a:cs typeface="Arial" panose="020B0604020202020204" pitchFamily="34" charset="0"/>
                    <a:sym typeface="Symbol" panose="05050102010706020507" pitchFamily="18" charset="2"/>
                  </a:rPr>
                  <a:t>		</a:t>
                </a:r>
              </a:p>
            </p:txBody>
          </p:sp>
        </mc:Choice>
        <mc:Fallback xmlns="">
          <p:sp>
            <p:nvSpPr>
              <p:cNvPr id="3" name="Content Placeholder 2">
                <a:extLst>
                  <a:ext uri="{FF2B5EF4-FFF2-40B4-BE49-F238E27FC236}">
                    <a16:creationId xmlns:a16="http://schemas.microsoft.com/office/drawing/2014/main" id="{7AFBEF0B-7F7B-FEB6-2C6C-6E02CB7E85B2}"/>
                  </a:ext>
                </a:extLst>
              </p:cNvPr>
              <p:cNvSpPr>
                <a:spLocks noGrp="1" noRot="1" noChangeAspect="1" noMove="1" noResize="1" noEditPoints="1" noAdjustHandles="1" noChangeArrowheads="1" noChangeShapeType="1" noTextEdit="1"/>
              </p:cNvSpPr>
              <p:nvPr>
                <p:ph idx="1"/>
              </p:nvPr>
            </p:nvSpPr>
            <p:spPr>
              <a:xfrm>
                <a:off x="1593436" y="1600200"/>
                <a:ext cx="9987376" cy="5105400"/>
              </a:xfrm>
              <a:blipFill>
                <a:blip r:embed="rId2"/>
                <a:stretch>
                  <a:fillRect l="-635" t="-19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A792A0-D4ED-690B-6D52-C057F314482D}"/>
                  </a:ext>
                </a:extLst>
              </p:cNvPr>
              <p:cNvSpPr txBox="1"/>
              <p:nvPr/>
            </p:nvSpPr>
            <p:spPr>
              <a:xfrm>
                <a:off x="3046412" y="3728617"/>
                <a:ext cx="4848726" cy="8485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sz="180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sup>
                        <m:e>
                          <m:sSub>
                            <m:sSubPr>
                              <m:ctrlP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e>
                      </m:nary>
                      <m:nary>
                        <m:naryPr>
                          <m:chr m:val="∑"/>
                          <m:ctrlPr>
                            <a:rPr lang="en-US" sz="180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sup>
                        <m:e>
                          <m:d>
                            <m:dPr>
                              <m:ctrl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dPr>
                            <m:e>
                              <m:f>
                                <m:fPr>
                                  <m:ctrl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sup>
                                  </m:sSup>
                                </m:num>
                                <m:den>
                                  <m:nary>
                                    <m:naryPr>
                                      <m:chr m:val="∑"/>
                                      <m:ctrl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𝑛</m:t>
                                      </m:r>
                                    </m:sup>
                                    <m:e>
                                      <m:sSup>
                                        <m:sSupPr>
                                          <m:ctrl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sz="18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e>
                                  </m:nary>
                                </m:den>
                              </m:f>
                            </m:e>
                          </m:d>
                        </m:e>
                      </m:nary>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oMath>
                  </m:oMathPara>
                </a14:m>
                <a:endParaRPr lang="en-US" dirty="0"/>
              </a:p>
            </p:txBody>
          </p:sp>
        </mc:Choice>
        <mc:Fallback xmlns="">
          <p:sp>
            <p:nvSpPr>
              <p:cNvPr id="9" name="TextBox 8">
                <a:extLst>
                  <a:ext uri="{FF2B5EF4-FFF2-40B4-BE49-F238E27FC236}">
                    <a16:creationId xmlns:a16="http://schemas.microsoft.com/office/drawing/2014/main" id="{69A792A0-D4ED-690B-6D52-C057F314482D}"/>
                  </a:ext>
                </a:extLst>
              </p:cNvPr>
              <p:cNvSpPr txBox="1">
                <a:spLocks noRot="1" noChangeAspect="1" noMove="1" noResize="1" noEditPoints="1" noAdjustHandles="1" noChangeArrowheads="1" noChangeShapeType="1" noTextEdit="1"/>
              </p:cNvSpPr>
              <p:nvPr/>
            </p:nvSpPr>
            <p:spPr>
              <a:xfrm>
                <a:off x="3046412" y="3728617"/>
                <a:ext cx="4848726" cy="848566"/>
              </a:xfrm>
              <a:prstGeom prst="rect">
                <a:avLst/>
              </a:prstGeom>
              <a:blipFill>
                <a:blip r:embed="rId3"/>
                <a:stretch>
                  <a:fillRect t="-98529" b="-152941"/>
                </a:stretch>
              </a:blipFill>
            </p:spPr>
            <p:txBody>
              <a:bodyPr/>
              <a:lstStyle/>
              <a:p>
                <a:r>
                  <a:rPr lang="en-US">
                    <a:noFill/>
                  </a:rPr>
                  <a:t> </a:t>
                </a:r>
              </a:p>
            </p:txBody>
          </p:sp>
        </mc:Fallback>
      </mc:AlternateContent>
    </p:spTree>
    <p:extLst>
      <p:ext uri="{BB962C8B-B14F-4D97-AF65-F5344CB8AC3E}">
        <p14:creationId xmlns:p14="http://schemas.microsoft.com/office/powerpoint/2010/main" val="50340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4783-E279-63F3-E1A2-C855631F364F}"/>
              </a:ext>
            </a:extLst>
          </p:cNvPr>
          <p:cNvSpPr>
            <a:spLocks noGrp="1"/>
          </p:cNvSpPr>
          <p:nvPr>
            <p:ph type="title"/>
          </p:nvPr>
        </p:nvSpPr>
        <p:spPr/>
        <p:txBody>
          <a:bodyPr/>
          <a:lstStyle/>
          <a:p>
            <a:r>
              <a:rPr lang="en-US" dirty="0"/>
              <a:t>Activation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AFBEF0B-7F7B-FEB6-2C6C-6E02CB7E85B2}"/>
                  </a:ext>
                </a:extLst>
              </p:cNvPr>
              <p:cNvSpPr>
                <a:spLocks noGrp="1"/>
              </p:cNvSpPr>
              <p:nvPr>
                <p:ph idx="1"/>
              </p:nvPr>
            </p:nvSpPr>
            <p:spPr>
              <a:xfrm>
                <a:off x="1593436" y="1600200"/>
                <a:ext cx="9987376" cy="5029200"/>
              </a:xfrm>
            </p:spPr>
            <p:txBody>
              <a:bodyPr>
                <a:normAutofit/>
              </a:bodyPr>
              <a:lstStyle/>
              <a:p>
                <a:pPr marL="0" indent="0">
                  <a:buNone/>
                </a:pPr>
                <a:r>
                  <a:rPr lang="en-US" sz="2000" b="1" dirty="0">
                    <a:solidFill>
                      <a:schemeClr val="bg1"/>
                    </a:solidFill>
                    <a:latin typeface="Century Gothic" panose="020B0502020202020204" pitchFamily="34" charset="0"/>
                    <a:cs typeface="Arial" panose="020B0604020202020204" pitchFamily="34" charset="0"/>
                    <a:sym typeface="Symbol" panose="05050102010706020507" pitchFamily="18" charset="2"/>
                  </a:rPr>
                  <a:t>Example:</a:t>
                </a:r>
              </a:p>
              <a:p>
                <a:pPr marL="0" indent="0">
                  <a:buNone/>
                </a:pPr>
                <a:r>
                  <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rPr>
                  <a:t>Let </a:t>
                </a:r>
                <a:r>
                  <a:rPr lang="en-US" sz="2000" dirty="0">
                    <a:latin typeface="Century Gothic" panose="020B0502020202020204" pitchFamily="34" charset="0"/>
                    <a:cs typeface="Arial" panose="020B0604020202020204" pitchFamily="34" charset="0"/>
                    <a:sym typeface="Symbol" panose="05050102010706020507" pitchFamily="18" charset="2"/>
                  </a:rPr>
                  <a:t>z</a:t>
                </a:r>
                <a:r>
                  <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rPr>
                  <a:t> = [1,3,4,2]</a:t>
                </a:r>
                <a:br>
                  <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rPr>
                </a:br>
                <a:r>
                  <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rPr>
                  <a:t>We first compute the exponents: </a:t>
                </a:r>
              </a:p>
              <a:p>
                <a:pPr marL="0" indent="0">
                  <a:buNone/>
                </a:pPr>
                <a:endParaRPr lang="en-US" sz="2000" dirty="0">
                  <a:solidFill>
                    <a:schemeClr val="bg1"/>
                  </a:solidFill>
                  <a:latin typeface="Century Gothic" panose="020B0502020202020204" pitchFamily="34" charset="0"/>
                  <a:cs typeface="Arial" panose="020B0604020202020204" pitchFamily="34" charset="0"/>
                  <a:sym typeface="Symbol" panose="05050102010706020507" pitchFamily="18" charset="2"/>
                </a:endParaRPr>
              </a:p>
              <a:p>
                <a:pPr lvl="1"/>
                <a:r>
                  <a:rPr lang="en-US" dirty="0">
                    <a:solidFill>
                      <a:schemeClr val="bg1"/>
                    </a:solidFill>
                    <a:latin typeface="Century Gothic" panose="020B0502020202020204" pitchFamily="34" charset="0"/>
                    <a:cs typeface="Arial" panose="020B0604020202020204" pitchFamily="34" charset="0"/>
                    <a:sym typeface="Symbol" panose="05050102010706020507" pitchFamily="18" charset="2"/>
                  </a:rPr>
                  <a:t>e</a:t>
                </a:r>
                <a:r>
                  <a:rPr lang="en-US" baseline="30000" dirty="0">
                    <a:solidFill>
                      <a:schemeClr val="bg1"/>
                    </a:solidFill>
                    <a:latin typeface="Century Gothic" panose="020B0502020202020204" pitchFamily="34" charset="0"/>
                    <a:cs typeface="Arial" panose="020B0604020202020204" pitchFamily="34" charset="0"/>
                    <a:sym typeface="Symbol" panose="05050102010706020507" pitchFamily="18" charset="2"/>
                  </a:rPr>
                  <a:t>1</a:t>
                </a:r>
                <a:r>
                  <a:rPr lang="en-US" baseline="-25000" dirty="0">
                    <a:solidFill>
                      <a:schemeClr val="bg1"/>
                    </a:solidFill>
                    <a:latin typeface="Century Gothic" panose="020B0502020202020204" pitchFamily="34" charset="0"/>
                    <a:cs typeface="Arial" panose="020B0604020202020204" pitchFamily="34" charset="0"/>
                    <a:sym typeface="Symbol" panose="05050102010706020507" pitchFamily="18" charset="2"/>
                  </a:rPr>
                  <a:t> </a:t>
                </a:r>
                <a:r>
                  <a:rPr lang="en-US" dirty="0">
                    <a:solidFill>
                      <a:schemeClr val="bg1"/>
                    </a:solidFill>
                    <a:latin typeface="Century Gothic" panose="020B0502020202020204" pitchFamily="34" charset="0"/>
                    <a:cs typeface="Arial" panose="020B0604020202020204" pitchFamily="34" charset="0"/>
                    <a:sym typeface="Symbol" panose="05050102010706020507" pitchFamily="18" charset="2"/>
                  </a:rPr>
                  <a:t>~= 2.71 </a:t>
                </a:r>
              </a:p>
              <a:p>
                <a:pPr lvl="1"/>
                <a:r>
                  <a:rPr lang="en-US" dirty="0">
                    <a:solidFill>
                      <a:schemeClr val="bg1"/>
                    </a:solidFill>
                    <a:latin typeface="Century Gothic" panose="020B0502020202020204" pitchFamily="34" charset="0"/>
                    <a:cs typeface="Arial" panose="020B0604020202020204" pitchFamily="34" charset="0"/>
                    <a:sym typeface="Symbol" panose="05050102010706020507" pitchFamily="18" charset="2"/>
                  </a:rPr>
                  <a:t>e</a:t>
                </a:r>
                <a:r>
                  <a:rPr lang="en-US" baseline="30000" dirty="0">
                    <a:solidFill>
                      <a:schemeClr val="bg1"/>
                    </a:solidFill>
                    <a:latin typeface="Century Gothic" panose="020B0502020202020204" pitchFamily="34" charset="0"/>
                    <a:cs typeface="Arial" panose="020B0604020202020204" pitchFamily="34" charset="0"/>
                    <a:sym typeface="Symbol" panose="05050102010706020507" pitchFamily="18" charset="2"/>
                  </a:rPr>
                  <a:t>3</a:t>
                </a:r>
                <a:r>
                  <a:rPr lang="en-US" baseline="-25000" dirty="0">
                    <a:solidFill>
                      <a:schemeClr val="bg1"/>
                    </a:solidFill>
                    <a:latin typeface="Century Gothic" panose="020B0502020202020204" pitchFamily="34" charset="0"/>
                    <a:cs typeface="Arial" panose="020B0604020202020204" pitchFamily="34" charset="0"/>
                    <a:sym typeface="Symbol" panose="05050102010706020507" pitchFamily="18" charset="2"/>
                  </a:rPr>
                  <a:t> </a:t>
                </a:r>
                <a:r>
                  <a:rPr lang="en-US" dirty="0">
                    <a:solidFill>
                      <a:schemeClr val="bg1"/>
                    </a:solidFill>
                    <a:latin typeface="Century Gothic" panose="020B0502020202020204" pitchFamily="34" charset="0"/>
                    <a:cs typeface="Arial" panose="020B0604020202020204" pitchFamily="34" charset="0"/>
                    <a:sym typeface="Symbol" panose="05050102010706020507" pitchFamily="18" charset="2"/>
                  </a:rPr>
                  <a:t>~= 20.08 </a:t>
                </a:r>
              </a:p>
              <a:p>
                <a:pPr lvl="1"/>
                <a:r>
                  <a:rPr lang="en-US" dirty="0">
                    <a:solidFill>
                      <a:schemeClr val="bg1"/>
                    </a:solidFill>
                    <a:latin typeface="Century Gothic" panose="020B0502020202020204" pitchFamily="34" charset="0"/>
                    <a:cs typeface="Arial" panose="020B0604020202020204" pitchFamily="34" charset="0"/>
                    <a:sym typeface="Symbol" panose="05050102010706020507" pitchFamily="18" charset="2"/>
                  </a:rPr>
                  <a:t>e</a:t>
                </a:r>
                <a:r>
                  <a:rPr lang="en-US" baseline="30000" dirty="0">
                    <a:solidFill>
                      <a:schemeClr val="bg1"/>
                    </a:solidFill>
                    <a:latin typeface="Century Gothic" panose="020B0502020202020204" pitchFamily="34" charset="0"/>
                    <a:cs typeface="Arial" panose="020B0604020202020204" pitchFamily="34" charset="0"/>
                    <a:sym typeface="Symbol" panose="05050102010706020507" pitchFamily="18" charset="2"/>
                  </a:rPr>
                  <a:t>4</a:t>
                </a:r>
                <a:r>
                  <a:rPr lang="en-US" baseline="-25000" dirty="0">
                    <a:solidFill>
                      <a:schemeClr val="bg1"/>
                    </a:solidFill>
                    <a:latin typeface="Century Gothic" panose="020B0502020202020204" pitchFamily="34" charset="0"/>
                    <a:cs typeface="Arial" panose="020B0604020202020204" pitchFamily="34" charset="0"/>
                    <a:sym typeface="Symbol" panose="05050102010706020507" pitchFamily="18" charset="2"/>
                  </a:rPr>
                  <a:t> </a:t>
                </a:r>
                <a:r>
                  <a:rPr lang="en-US" dirty="0">
                    <a:solidFill>
                      <a:schemeClr val="bg1"/>
                    </a:solidFill>
                    <a:latin typeface="Century Gothic" panose="020B0502020202020204" pitchFamily="34" charset="0"/>
                    <a:cs typeface="Arial" panose="020B0604020202020204" pitchFamily="34" charset="0"/>
                    <a:sym typeface="Symbol" panose="05050102010706020507" pitchFamily="18" charset="2"/>
                  </a:rPr>
                  <a:t>~= 54.59</a:t>
                </a:r>
              </a:p>
              <a:p>
                <a:pPr lvl="1"/>
                <a:r>
                  <a:rPr lang="en-US" dirty="0">
                    <a:solidFill>
                      <a:schemeClr val="bg1"/>
                    </a:solidFill>
                    <a:latin typeface="Century Gothic" panose="020B0502020202020204" pitchFamily="34" charset="0"/>
                    <a:cs typeface="Arial" panose="020B0604020202020204" pitchFamily="34" charset="0"/>
                    <a:sym typeface="Symbol" panose="05050102010706020507" pitchFamily="18" charset="2"/>
                  </a:rPr>
                  <a:t>e</a:t>
                </a:r>
                <a:r>
                  <a:rPr lang="en-US" baseline="30000" dirty="0">
                    <a:solidFill>
                      <a:schemeClr val="bg1"/>
                    </a:solidFill>
                    <a:latin typeface="Century Gothic" panose="020B0502020202020204" pitchFamily="34" charset="0"/>
                    <a:cs typeface="Arial" panose="020B0604020202020204" pitchFamily="34" charset="0"/>
                    <a:sym typeface="Symbol" panose="05050102010706020507" pitchFamily="18" charset="2"/>
                  </a:rPr>
                  <a:t>2</a:t>
                </a:r>
                <a:r>
                  <a:rPr lang="en-US" baseline="-25000" dirty="0">
                    <a:solidFill>
                      <a:schemeClr val="bg1"/>
                    </a:solidFill>
                    <a:latin typeface="Century Gothic" panose="020B0502020202020204" pitchFamily="34" charset="0"/>
                    <a:cs typeface="Arial" panose="020B0604020202020204" pitchFamily="34" charset="0"/>
                    <a:sym typeface="Symbol" panose="05050102010706020507" pitchFamily="18" charset="2"/>
                  </a:rPr>
                  <a:t> </a:t>
                </a:r>
                <a:r>
                  <a:rPr lang="en-US" dirty="0">
                    <a:solidFill>
                      <a:schemeClr val="bg1"/>
                    </a:solidFill>
                    <a:latin typeface="Century Gothic" panose="020B0502020202020204" pitchFamily="34" charset="0"/>
                    <a:cs typeface="Arial" panose="020B0604020202020204" pitchFamily="34" charset="0"/>
                    <a:sym typeface="Symbol" panose="05050102010706020507" pitchFamily="18" charset="2"/>
                  </a:rPr>
                  <a:t>~= 7.38</a:t>
                </a:r>
              </a:p>
              <a:p>
                <a:pPr marL="0" indent="0">
                  <a:buNone/>
                </a:pPr>
                <a:endParaRPr lang="en-US" sz="2000" b="1" dirty="0">
                  <a:solidFill>
                    <a:schemeClr val="bg1"/>
                  </a:solidFill>
                  <a:latin typeface="Century Gothic" panose="020B0502020202020204" pitchFamily="34" charset="0"/>
                  <a:cs typeface="Arial" panose="020B0604020202020204" pitchFamily="34" charset="0"/>
                  <a:sym typeface="Symbol" panose="05050102010706020507" pitchFamily="18" charset="2"/>
                </a:endParaRPr>
              </a:p>
              <a:p>
                <a:pPr marL="0" indent="0">
                  <a:buNone/>
                </a:pPr>
                <a:r>
                  <a:rPr lang="en-US" sz="2000" b="1" dirty="0">
                    <a:solidFill>
                      <a:schemeClr val="bg1"/>
                    </a:solidFill>
                    <a:latin typeface="Century Gothic" panose="020B0502020202020204" pitchFamily="34" charset="0"/>
                    <a:cs typeface="Arial" panose="020B0604020202020204" pitchFamily="34" charset="0"/>
                    <a:sym typeface="Symbol" panose="05050102010706020507" pitchFamily="18" charset="2"/>
                  </a:rPr>
                  <a:t>Then:</a:t>
                </a:r>
              </a:p>
              <a:p>
                <a:pPr marL="0" indent="0">
                  <a:buNone/>
                </a:pPr>
                <a14:m>
                  <m:oMath xmlns:m="http://schemas.openxmlformats.org/officeDocument/2006/math">
                    <m:r>
                      <a:rPr lang="en-US" sz="2000" b="0" i="1" smtClean="0">
                        <a:solidFill>
                          <a:schemeClr val="bg1"/>
                        </a:solidFill>
                        <a:latin typeface="Cambria Math" panose="02040503050406030204" pitchFamily="18" charset="0"/>
                        <a:cs typeface="Arial" panose="020B0604020202020204" pitchFamily="34" charset="0"/>
                        <a:sym typeface="Symbol" panose="05050102010706020507" pitchFamily="18" charset="2"/>
                      </a:rPr>
                      <m:t>𝑠𝑜𝑓𝑡𝑚𝑎𝑥</m:t>
                    </m:r>
                    <m:d>
                      <m:dPr>
                        <m:ctrlPr>
                          <a:rPr lang="en-US" sz="2000" b="0" i="1" smtClean="0">
                            <a:solidFill>
                              <a:schemeClr val="bg1"/>
                            </a:solidFill>
                            <a:latin typeface="Cambria Math" panose="02040503050406030204" pitchFamily="18" charset="0"/>
                            <a:cs typeface="Arial" panose="020B0604020202020204" pitchFamily="34" charset="0"/>
                            <a:sym typeface="Symbol" panose="05050102010706020507" pitchFamily="18" charset="2"/>
                          </a:rPr>
                        </m:ctrlPr>
                      </m:dPr>
                      <m:e>
                        <m:r>
                          <a:rPr lang="en-US" sz="2000" b="0" i="1" smtClean="0">
                            <a:solidFill>
                              <a:schemeClr val="bg1"/>
                            </a:solidFill>
                            <a:latin typeface="Cambria Math" panose="02040503050406030204" pitchFamily="18" charset="0"/>
                            <a:cs typeface="Arial" panose="020B0604020202020204" pitchFamily="34" charset="0"/>
                            <a:sym typeface="Symbol" panose="05050102010706020507" pitchFamily="18" charset="2"/>
                          </a:rPr>
                          <m:t>𝑧</m:t>
                        </m:r>
                      </m:e>
                    </m:d>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d>
                      <m:dPr>
                        <m:begChr m:val="["/>
                        <m:endChr m:val="]"/>
                        <m:ctrlP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dPr>
                      <m:e>
                        <m:f>
                          <m:fPr>
                            <m:ctrlP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p>
                            </m:sSup>
                          </m:num>
                          <m:den>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𝑠𝑢𝑚</m:t>
                            </m:r>
                          </m:den>
                        </m:f>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f>
                          <m:f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3</m:t>
                                </m:r>
                              </m:sup>
                            </m:sSup>
                          </m:num>
                          <m:den>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𝑠𝑢𝑚</m:t>
                            </m:r>
                          </m:den>
                        </m:f>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f>
                          <m:f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4</m:t>
                                </m:r>
                              </m:sup>
                            </m:sSup>
                          </m:num>
                          <m:den>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𝑠𝑢𝑚</m:t>
                            </m:r>
                          </m:den>
                        </m:f>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f>
                          <m:f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m:t>
                                </m:r>
                              </m:sup>
                            </m:sSup>
                          </m:num>
                          <m:den>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𝑠𝑢𝑚</m:t>
                            </m:r>
                          </m:den>
                        </m:f>
                      </m:e>
                    </m:d>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d>
                      <m:dPr>
                        <m:begChr m:val="["/>
                        <m:endChr m:val="]"/>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dPr>
                      <m:e>
                        <m:f>
                          <m:f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2.71</m:t>
                            </m:r>
                          </m:num>
                          <m:den>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84.75</m:t>
                            </m:r>
                          </m:den>
                        </m:f>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f>
                          <m:f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m:t>
                            </m:r>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0</m:t>
                            </m:r>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08</m:t>
                            </m:r>
                          </m:num>
                          <m:den>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84.75</m:t>
                            </m:r>
                          </m:den>
                        </m:f>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f>
                          <m:f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54</m:t>
                            </m:r>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49</m:t>
                            </m:r>
                          </m:num>
                          <m:den>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84.75</m:t>
                            </m:r>
                          </m:den>
                        </m:f>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f>
                          <m:fPr>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m:t>
                            </m:r>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7.38</m:t>
                            </m:r>
                          </m:num>
                          <m:den>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84.75</m:t>
                            </m:r>
                          </m:den>
                        </m:f>
                      </m:e>
                    </m:d>
                  </m:oMath>
                </a14:m>
                <a:r>
                  <a:rPr lang="en-US" sz="2000" dirty="0">
                    <a:solidFill>
                      <a:schemeClr val="bg1"/>
                    </a:solidFill>
                    <a:latin typeface="Arial" panose="020B0604020202020204" pitchFamily="34" charset="0"/>
                    <a:cs typeface="Arial" panose="020B0604020202020204" pitchFamily="34" charset="0"/>
                    <a:sym typeface="Symbol" panose="05050102010706020507" pitchFamily="18" charset="2"/>
                  </a:rPr>
                  <a:t>=</a:t>
                </a:r>
                <a:r>
                  <a:rPr lang="en-US" sz="2000" dirty="0">
                    <a:solidFill>
                      <a:schemeClr val="bg1"/>
                    </a:solidFill>
                    <a:ea typeface="Cambria Math" panose="02040503050406030204" pitchFamily="18" charset="0"/>
                    <a:cs typeface="Arial" panose="020B0604020202020204" pitchFamily="34" charset="0"/>
                    <a:sym typeface="Symbol" panose="05050102010706020507" pitchFamily="18" charset="2"/>
                  </a:rPr>
                  <a:t> </a:t>
                </a:r>
                <a14:m>
                  <m:oMath xmlns:m="http://schemas.openxmlformats.org/officeDocument/2006/math">
                    <m:d>
                      <m:dPr>
                        <m:begChr m:val="["/>
                        <m:endChr m:val="]"/>
                        <m:ctrlP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dPr>
                      <m:e>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0.03</m:t>
                        </m:r>
                        <m:r>
                          <a:rPr lang="en-US" sz="20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r>
                          <a:rPr lang="en-US" sz="20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0.24, 0.64, 0.09</m:t>
                        </m:r>
                        <m:r>
                          <a:rPr lang="en-US" sz="200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e>
                    </m:d>
                  </m:oMath>
                </a14:m>
                <a:endParaRPr lang="en-US" sz="2000" dirty="0">
                  <a:solidFill>
                    <a:schemeClr val="bg1"/>
                  </a:solidFill>
                  <a:latin typeface="Arial" panose="020B0604020202020204" pitchFamily="34" charset="0"/>
                  <a:cs typeface="Arial" panose="020B0604020202020204" pitchFamily="34" charset="0"/>
                  <a:sym typeface="Symbol" panose="05050102010706020507" pitchFamily="18" charset="2"/>
                </a:endParaRPr>
              </a:p>
            </p:txBody>
          </p:sp>
        </mc:Choice>
        <mc:Fallback>
          <p:sp>
            <p:nvSpPr>
              <p:cNvPr id="3" name="Content Placeholder 2">
                <a:extLst>
                  <a:ext uri="{FF2B5EF4-FFF2-40B4-BE49-F238E27FC236}">
                    <a16:creationId xmlns:a16="http://schemas.microsoft.com/office/drawing/2014/main" id="{7AFBEF0B-7F7B-FEB6-2C6C-6E02CB7E85B2}"/>
                  </a:ext>
                </a:extLst>
              </p:cNvPr>
              <p:cNvSpPr>
                <a:spLocks noGrp="1" noRot="1" noChangeAspect="1" noMove="1" noResize="1" noEditPoints="1" noAdjustHandles="1" noChangeArrowheads="1" noChangeShapeType="1" noTextEdit="1"/>
              </p:cNvSpPr>
              <p:nvPr>
                <p:ph idx="1"/>
              </p:nvPr>
            </p:nvSpPr>
            <p:spPr>
              <a:xfrm>
                <a:off x="1593436" y="1600200"/>
                <a:ext cx="9987376" cy="5029200"/>
              </a:xfrm>
              <a:blipFill>
                <a:blip r:embed="rId2"/>
                <a:stretch>
                  <a:fillRect l="-635" t="-15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8711D379-0E5F-B844-8454-34F6D8294EA0}"/>
                  </a:ext>
                </a:extLst>
              </p:cNvPr>
              <p:cNvSpPr txBox="1"/>
              <p:nvPr/>
            </p:nvSpPr>
            <p:spPr>
              <a:xfrm>
                <a:off x="4189412" y="3359364"/>
                <a:ext cx="6024977" cy="9012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𝒔𝒖𝒎</m:t>
                      </m:r>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nary>
                        <m:naryPr>
                          <m:chr m:val="∑"/>
                          <m:ctrlP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4</m:t>
                          </m:r>
                        </m:sup>
                        <m:e>
                          <m:sSup>
                            <m:sSupPr>
                              <m:ctrlP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e>
                      </m:nary>
                      <m:r>
                        <a:rPr lang="en-US" sz="18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=2.71+20.08+54.59+7.38=84.75</m:t>
                      </m:r>
                    </m:oMath>
                  </m:oMathPara>
                </a14:m>
                <a:endParaRPr lang="en-US" dirty="0">
                  <a:solidFill>
                    <a:schemeClr val="bg1"/>
                  </a:solidFill>
                </a:endParaRPr>
              </a:p>
            </p:txBody>
          </p:sp>
        </mc:Choice>
        <mc:Fallback>
          <p:sp>
            <p:nvSpPr>
              <p:cNvPr id="5" name="TextBox 4">
                <a:extLst>
                  <a:ext uri="{FF2B5EF4-FFF2-40B4-BE49-F238E27FC236}">
                    <a16:creationId xmlns:a16="http://schemas.microsoft.com/office/drawing/2014/main" id="{8711D379-0E5F-B844-8454-34F6D8294EA0}"/>
                  </a:ext>
                </a:extLst>
              </p:cNvPr>
              <p:cNvSpPr txBox="1">
                <a:spLocks noRot="1" noChangeAspect="1" noMove="1" noResize="1" noEditPoints="1" noAdjustHandles="1" noChangeArrowheads="1" noChangeShapeType="1" noTextEdit="1"/>
              </p:cNvSpPr>
              <p:nvPr/>
            </p:nvSpPr>
            <p:spPr>
              <a:xfrm>
                <a:off x="4189412" y="3359364"/>
                <a:ext cx="6024977" cy="901272"/>
              </a:xfrm>
              <a:prstGeom prst="rect">
                <a:avLst/>
              </a:prstGeom>
              <a:blipFill>
                <a:blip r:embed="rId3"/>
                <a:stretch>
                  <a:fillRect t="-91667" b="-141667"/>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1B63F29C-A872-15F9-637C-8D281D9EE126}"/>
              </a:ext>
            </a:extLst>
          </p:cNvPr>
          <p:cNvSpPr/>
          <p:nvPr/>
        </p:nvSpPr>
        <p:spPr>
          <a:xfrm>
            <a:off x="3732212" y="3200400"/>
            <a:ext cx="152400" cy="1219200"/>
          </a:xfrm>
          <a:prstGeom prst="rightBrace">
            <a:avLst>
              <a:gd name="adj1" fmla="val 40333"/>
              <a:gd name="adj2" fmla="val 50000"/>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26246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Problem With MSE</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26252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4783-E279-63F3-E1A2-C855631F364F}"/>
              </a:ext>
            </a:extLst>
          </p:cNvPr>
          <p:cNvSpPr>
            <a:spLocks noGrp="1"/>
          </p:cNvSpPr>
          <p:nvPr>
            <p:ph type="title"/>
          </p:nvPr>
        </p:nvSpPr>
        <p:spPr/>
        <p:txBody>
          <a:bodyPr/>
          <a:lstStyle/>
          <a:p>
            <a:r>
              <a:rPr lang="en-US" dirty="0"/>
              <a:t>Activation functions</a:t>
            </a:r>
          </a:p>
        </p:txBody>
      </p:sp>
      <p:sp>
        <p:nvSpPr>
          <p:cNvPr id="3" name="Content Placeholder 2">
            <a:extLst>
              <a:ext uri="{FF2B5EF4-FFF2-40B4-BE49-F238E27FC236}">
                <a16:creationId xmlns:a16="http://schemas.microsoft.com/office/drawing/2014/main" id="{7AFBEF0B-7F7B-FEB6-2C6C-6E02CB7E85B2}"/>
              </a:ext>
            </a:extLst>
          </p:cNvPr>
          <p:cNvSpPr>
            <a:spLocks noGrp="1"/>
          </p:cNvSpPr>
          <p:nvPr>
            <p:ph idx="1"/>
          </p:nvPr>
        </p:nvSpPr>
        <p:spPr>
          <a:xfrm>
            <a:off x="1593436" y="1600200"/>
            <a:ext cx="10292176" cy="5029200"/>
          </a:xfrm>
        </p:spPr>
        <p:txBody>
          <a:bodyPr>
            <a:normAutofit lnSpcReduction="10000"/>
          </a:bodyPr>
          <a:lstStyle/>
          <a:p>
            <a:pPr marL="0" indent="0">
              <a:buNone/>
            </a:pPr>
            <a:r>
              <a:rPr lang="en-US" sz="2000" b="1" dirty="0">
                <a:latin typeface="Century Gothic" panose="020B0502020202020204" pitchFamily="34" charset="0"/>
                <a:cs typeface="Arial" panose="020B0604020202020204" pitchFamily="34" charset="0"/>
                <a:sym typeface="Symbol" panose="05050102010706020507" pitchFamily="18" charset="2"/>
              </a:rPr>
              <a:t>Example:</a:t>
            </a:r>
          </a:p>
          <a:p>
            <a:pPr marL="0" indent="0">
              <a:buNone/>
            </a:pPr>
            <a:r>
              <a:rPr lang="en-US" sz="2000" dirty="0">
                <a:latin typeface="Century Gothic" panose="020B0502020202020204" pitchFamily="34" charset="0"/>
                <a:cs typeface="Arial" panose="020B0604020202020204" pitchFamily="34" charset="0"/>
                <a:sym typeface="Symbol" panose="05050102010706020507" pitchFamily="18" charset="2"/>
              </a:rPr>
              <a:t>So , for z = [1,3,4,2], </a:t>
            </a:r>
            <a:r>
              <a:rPr lang="en-US" sz="2000" b="1" i="1" dirty="0" err="1">
                <a:latin typeface="Century Gothic" panose="020B0502020202020204" pitchFamily="34" charset="0"/>
                <a:cs typeface="Arial" panose="020B0604020202020204" pitchFamily="34" charset="0"/>
                <a:sym typeface="Symbol" panose="05050102010706020507" pitchFamily="18" charset="2"/>
              </a:rPr>
              <a:t>softmax</a:t>
            </a:r>
            <a:r>
              <a:rPr lang="en-US" sz="2000" dirty="0">
                <a:latin typeface="Century Gothic" panose="020B0502020202020204" pitchFamily="34" charset="0"/>
                <a:cs typeface="Arial" panose="020B0604020202020204" pitchFamily="34" charset="0"/>
                <a:sym typeface="Symbol" panose="05050102010706020507" pitchFamily="18" charset="2"/>
              </a:rPr>
              <a:t>(v) = [0.03, 0.24, 0.64, 0.09]</a:t>
            </a:r>
          </a:p>
          <a:p>
            <a:pPr marL="0" indent="0">
              <a:buNone/>
            </a:pPr>
            <a:r>
              <a:rPr lang="en-US" sz="2000" dirty="0">
                <a:latin typeface="Century Gothic" panose="020B0502020202020204" pitchFamily="34" charset="0"/>
                <a:cs typeface="Arial" panose="020B0604020202020204" pitchFamily="34" charset="0"/>
                <a:sym typeface="Symbol" panose="05050102010706020507" pitchFamily="18" charset="2"/>
              </a:rPr>
              <a:t>We can also see </a:t>
            </a:r>
            <a:r>
              <a:rPr lang="en-US" sz="2000" b="1" i="1" dirty="0" err="1">
                <a:latin typeface="Century Gothic" panose="020B0502020202020204" pitchFamily="34" charset="0"/>
                <a:cs typeface="Arial" panose="020B0604020202020204" pitchFamily="34" charset="0"/>
                <a:sym typeface="Symbol" panose="05050102010706020507" pitchFamily="18" charset="2"/>
              </a:rPr>
              <a:t>softmax</a:t>
            </a:r>
            <a:r>
              <a:rPr lang="en-US" sz="2000" dirty="0">
                <a:latin typeface="Century Gothic" panose="020B0502020202020204" pitchFamily="34" charset="0"/>
                <a:cs typeface="Arial" panose="020B0604020202020204" pitchFamily="34" charset="0"/>
                <a:sym typeface="Symbol" panose="05050102010706020507" pitchFamily="18" charset="2"/>
              </a:rPr>
              <a:t>(z) as [3%, 24%, 64%, 9%].</a:t>
            </a:r>
          </a:p>
          <a:p>
            <a:pPr marL="0" indent="0">
              <a:buNone/>
            </a:pPr>
            <a:endParaRPr lang="en-US" sz="2000" dirty="0">
              <a:latin typeface="Century Gothic" panose="020B0502020202020204" pitchFamily="34" charset="0"/>
              <a:cs typeface="Arial" panose="020B0604020202020204" pitchFamily="34" charset="0"/>
              <a:sym typeface="Symbol" panose="05050102010706020507" pitchFamily="18" charset="2"/>
            </a:endParaRPr>
          </a:p>
          <a:p>
            <a:pPr marL="0" indent="0">
              <a:buNone/>
            </a:pPr>
            <a:r>
              <a:rPr lang="en-US" sz="2000" dirty="0">
                <a:latin typeface="Century Gothic" panose="020B0502020202020204" pitchFamily="34" charset="0"/>
                <a:cs typeface="Arial" panose="020B0604020202020204" pitchFamily="34" charset="0"/>
                <a:sym typeface="Symbol" panose="05050102010706020507" pitchFamily="18" charset="2"/>
              </a:rPr>
              <a:t>This allows us to see what is most important element in the vector (the 3</a:t>
            </a:r>
            <a:r>
              <a:rPr lang="en-US" sz="2000" baseline="30000" dirty="0">
                <a:latin typeface="Century Gothic" panose="020B0502020202020204" pitchFamily="34" charset="0"/>
                <a:cs typeface="Arial" panose="020B0604020202020204" pitchFamily="34" charset="0"/>
                <a:sym typeface="Symbol" panose="05050102010706020507" pitchFamily="18" charset="2"/>
              </a:rPr>
              <a:t>rd</a:t>
            </a:r>
            <a:r>
              <a:rPr lang="en-US" sz="2000" dirty="0">
                <a:latin typeface="Century Gothic" panose="020B0502020202020204" pitchFamily="34" charset="0"/>
                <a:cs typeface="Arial" panose="020B0604020202020204" pitchFamily="34" charset="0"/>
                <a:sym typeface="Symbol" panose="05050102010706020507" pitchFamily="18" charset="2"/>
              </a:rPr>
              <a:t>).</a:t>
            </a:r>
          </a:p>
          <a:p>
            <a:pPr marL="0" indent="0">
              <a:buNone/>
            </a:pPr>
            <a:endParaRPr lang="en-US" sz="2000" dirty="0">
              <a:latin typeface="Century Gothic" panose="020B0502020202020204" pitchFamily="34" charset="0"/>
              <a:cs typeface="Arial" panose="020B0604020202020204" pitchFamily="34" charset="0"/>
              <a:sym typeface="Symbol" panose="05050102010706020507" pitchFamily="18" charset="2"/>
            </a:endParaRPr>
          </a:p>
          <a:p>
            <a:pPr marL="0" indent="0">
              <a:buNone/>
            </a:pPr>
            <a:r>
              <a:rPr lang="en-US" sz="2000" dirty="0">
                <a:latin typeface="Century Gothic" panose="020B0502020202020204" pitchFamily="34" charset="0"/>
                <a:cs typeface="Arial" panose="020B0604020202020204" pitchFamily="34" charset="0"/>
                <a:sym typeface="Symbol" panose="05050102010706020507" pitchFamily="18" charset="2"/>
              </a:rPr>
              <a:t>Observe that the difference between 3 and 4 is amplified from 4/3 (from 33% ) to 0.64/0.24 (166%)</a:t>
            </a:r>
          </a:p>
          <a:p>
            <a:pPr marL="0" indent="0">
              <a:buNone/>
            </a:pPr>
            <a:endParaRPr lang="en-US" dirty="0">
              <a:latin typeface="Arial" panose="020B0604020202020204" pitchFamily="34" charset="0"/>
              <a:cs typeface="Arial" panose="020B0604020202020204" pitchFamily="34" charset="0"/>
              <a:sym typeface="Symbol" panose="05050102010706020507" pitchFamily="18" charset="2"/>
            </a:endParaRPr>
          </a:p>
          <a:p>
            <a:pPr marL="0" indent="0">
              <a:buNone/>
            </a:pPr>
            <a:br>
              <a:rPr lang="en-US" dirty="0">
                <a:latin typeface="Arial" panose="020B0604020202020204" pitchFamily="34" charset="0"/>
                <a:cs typeface="Arial" panose="020B0604020202020204" pitchFamily="34" charset="0"/>
                <a:sym typeface="Symbol" panose="05050102010706020507" pitchFamily="18" charset="2"/>
              </a:rPr>
            </a:br>
            <a:endParaRPr lang="en-US" sz="2000" dirty="0">
              <a:latin typeface="Arial" panose="020B0604020202020204" pitchFamily="34" charset="0"/>
              <a:cs typeface="Arial" panose="020B0604020202020204" pitchFamily="34" charset="0"/>
              <a:sym typeface="Symbol" panose="05050102010706020507" pitchFamily="18" charset="2"/>
            </a:endParaRPr>
          </a:p>
        </p:txBody>
      </p:sp>
    </p:spTree>
    <p:extLst>
      <p:ext uri="{BB962C8B-B14F-4D97-AF65-F5344CB8AC3E}">
        <p14:creationId xmlns:p14="http://schemas.microsoft.com/office/powerpoint/2010/main" val="349732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4783-E279-63F3-E1A2-C855631F364F}"/>
              </a:ext>
            </a:extLst>
          </p:cNvPr>
          <p:cNvSpPr>
            <a:spLocks noGrp="1"/>
          </p:cNvSpPr>
          <p:nvPr>
            <p:ph type="title"/>
          </p:nvPr>
        </p:nvSpPr>
        <p:spPr/>
        <p:txBody>
          <a:bodyPr/>
          <a:lstStyle/>
          <a:p>
            <a:r>
              <a:rPr lang="en-US" dirty="0"/>
              <a:t>Activation functions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FBEF0B-7F7B-FEB6-2C6C-6E02CB7E85B2}"/>
                  </a:ext>
                </a:extLst>
              </p:cNvPr>
              <p:cNvSpPr>
                <a:spLocks noGrp="1"/>
              </p:cNvSpPr>
              <p:nvPr>
                <p:ph idx="1"/>
              </p:nvPr>
            </p:nvSpPr>
            <p:spPr>
              <a:xfrm>
                <a:off x="1593436" y="1600200"/>
                <a:ext cx="9987376" cy="5105400"/>
              </a:xfrm>
            </p:spPr>
            <p:txBody>
              <a:bodyPr>
                <a:normAutofit fontScale="92500" lnSpcReduction="10000"/>
              </a:bodyPr>
              <a:lstStyle/>
              <a:p>
                <a:pPr marL="0" indent="0">
                  <a:buNone/>
                </a:pPr>
                <a:r>
                  <a:rPr lang="en-US" b="1" dirty="0">
                    <a:solidFill>
                      <a:schemeClr val="bg1"/>
                    </a:solidFill>
                    <a:latin typeface="Arial" panose="020B0604020202020204" pitchFamily="34" charset="0"/>
                    <a:cs typeface="Arial" panose="020B0604020202020204" pitchFamily="34" charset="0"/>
                    <a:sym typeface="Symbol" panose="05050102010706020507" pitchFamily="18" charset="2"/>
                  </a:rPr>
                  <a:t>Practical observation: </a:t>
                </a:r>
                <a:r>
                  <a:rPr lang="en-US" dirty="0">
                    <a:solidFill>
                      <a:schemeClr val="bg1"/>
                    </a:solidFill>
                    <a:latin typeface="Arial" panose="020B0604020202020204" pitchFamily="34" charset="0"/>
                    <a:cs typeface="Arial" panose="020B0604020202020204" pitchFamily="34" charset="0"/>
                    <a:sym typeface="Symbol" panose="05050102010706020507" pitchFamily="18" charset="2"/>
                  </a:rPr>
                  <a:t>for v = [z</a:t>
                </a:r>
                <a:r>
                  <a:rPr lang="en-US" baseline="-25000" dirty="0">
                    <a:solidFill>
                      <a:schemeClr val="bg1"/>
                    </a:solidFill>
                    <a:latin typeface="Arial" panose="020B0604020202020204" pitchFamily="34" charset="0"/>
                    <a:cs typeface="Arial" panose="020B0604020202020204" pitchFamily="34" charset="0"/>
                    <a:sym typeface="Symbol" panose="05050102010706020507" pitchFamily="18" charset="2"/>
                  </a:rPr>
                  <a:t>1</a:t>
                </a:r>
                <a:r>
                  <a:rPr lang="en-US" dirty="0">
                    <a:solidFill>
                      <a:schemeClr val="bg1"/>
                    </a:solidFill>
                    <a:latin typeface="Arial" panose="020B0604020202020204" pitchFamily="34" charset="0"/>
                    <a:cs typeface="Arial" panose="020B0604020202020204" pitchFamily="34" charset="0"/>
                    <a:sym typeface="Symbol" panose="05050102010706020507" pitchFamily="18" charset="2"/>
                  </a:rPr>
                  <a:t>,z</a:t>
                </a:r>
                <a:r>
                  <a:rPr lang="en-US" baseline="-25000" dirty="0">
                    <a:solidFill>
                      <a:schemeClr val="bg1"/>
                    </a:solidFill>
                    <a:latin typeface="Arial" panose="020B0604020202020204" pitchFamily="34" charset="0"/>
                    <a:cs typeface="Arial" panose="020B0604020202020204" pitchFamily="34" charset="0"/>
                    <a:sym typeface="Symbol" panose="05050102010706020507" pitchFamily="18" charset="2"/>
                  </a:rPr>
                  <a:t>2</a:t>
                </a:r>
                <a:r>
                  <a:rPr lang="en-US" dirty="0">
                    <a:solidFill>
                      <a:schemeClr val="bg1"/>
                    </a:solidFill>
                    <a:latin typeface="Arial" panose="020B0604020202020204" pitchFamily="34" charset="0"/>
                    <a:cs typeface="Arial" panose="020B0604020202020204" pitchFamily="34" charset="0"/>
                    <a:sym typeface="Symbol" panose="05050102010706020507" pitchFamily="18" charset="2"/>
                  </a:rPr>
                  <a:t>,..z</a:t>
                </a:r>
                <a:r>
                  <a:rPr lang="en-US" baseline="-25000" dirty="0">
                    <a:solidFill>
                      <a:schemeClr val="bg1"/>
                    </a:solidFill>
                    <a:latin typeface="Arial" panose="020B0604020202020204" pitchFamily="34" charset="0"/>
                    <a:cs typeface="Arial" panose="020B0604020202020204" pitchFamily="34" charset="0"/>
                    <a:sym typeface="Symbol" panose="05050102010706020507" pitchFamily="18" charset="2"/>
                  </a:rPr>
                  <a:t>m</a:t>
                </a:r>
                <a:r>
                  <a:rPr lang="en-US" dirty="0">
                    <a:solidFill>
                      <a:schemeClr val="bg1"/>
                    </a:solidFill>
                    <a:latin typeface="Arial" panose="020B0604020202020204" pitchFamily="34" charset="0"/>
                    <a:cs typeface="Arial" panose="020B0604020202020204" pitchFamily="34" charset="0"/>
                    <a:sym typeface="Symbol" panose="05050102010706020507" pitchFamily="18" charset="2"/>
                  </a:rPr>
                  <a:t>] a vector:</a:t>
                </a:r>
              </a:p>
              <a:p>
                <a:pPr marL="0" indent="0" algn="ctr">
                  <a:buNone/>
                </a:pPr>
                <a14:m>
                  <m:oMath xmlns:m="http://schemas.openxmlformats.org/officeDocument/2006/math">
                    <m:r>
                      <a:rPr lang="en-US" i="1">
                        <a:solidFill>
                          <a:schemeClr val="bg1"/>
                        </a:solidFill>
                        <a:latin typeface="Cambria Math" panose="02040503050406030204" pitchFamily="18" charset="0"/>
                        <a:cs typeface="Arial" panose="020B0604020202020204" pitchFamily="34" charset="0"/>
                        <a:sym typeface="Symbol" panose="05050102010706020507" pitchFamily="18" charset="2"/>
                      </a:rPr>
                      <m:t>𝑠𝑜𝑓𝑡𝑚𝑎𝑥</m:t>
                    </m:r>
                    <m:d>
                      <m:dPr>
                        <m:ctrlPr>
                          <a:rPr lang="en-US" i="1">
                            <a:solidFill>
                              <a:schemeClr val="bg1"/>
                            </a:solidFill>
                            <a:latin typeface="Cambria Math" panose="02040503050406030204" pitchFamily="18" charset="0"/>
                            <a:cs typeface="Arial" panose="020B0604020202020204" pitchFamily="34" charset="0"/>
                            <a:sym typeface="Symbol" panose="05050102010706020507" pitchFamily="18" charset="2"/>
                          </a:rPr>
                        </m:ctrlPr>
                      </m:dPr>
                      <m:e>
                        <m:r>
                          <a:rPr lang="en-US" i="1">
                            <a:solidFill>
                              <a:schemeClr val="bg1"/>
                            </a:solidFill>
                            <a:latin typeface="Cambria Math" panose="02040503050406030204" pitchFamily="18" charset="0"/>
                            <a:cs typeface="Arial" panose="020B0604020202020204" pitchFamily="34" charset="0"/>
                            <a:sym typeface="Symbol" panose="05050102010706020507" pitchFamily="18" charset="2"/>
                          </a:rPr>
                          <m:t>𝑧</m:t>
                        </m:r>
                      </m:e>
                    </m:d>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d>
                      <m:dPr>
                        <m:begChr m:val="["/>
                        <m:end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dPr>
                      <m:e>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m:t>
                            </m:r>
                          </m:sub>
                        </m:s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sub>
                        </m:sSub>
                      </m:e>
                    </m:d>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𝑤𝑖𝑡h</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sup>
                        </m:sSup>
                      </m:num>
                      <m:den>
                        <m:nary>
                          <m:naryPr>
                            <m: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sup>
                          <m:e>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e>
                        </m:nary>
                      </m:den>
                    </m:f>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oMath>
                </a14:m>
                <a:r>
                  <a:rPr lang="en-US" sz="1700" dirty="0">
                    <a:solidFill>
                      <a:schemeClr val="bg1"/>
                    </a:solidFill>
                    <a:latin typeface="Arial" panose="020B0604020202020204" pitchFamily="34" charset="0"/>
                    <a:cs typeface="Arial" panose="020B0604020202020204" pitchFamily="34" charset="0"/>
                    <a:sym typeface="Symbol" panose="05050102010706020507" pitchFamily="18" charset="2"/>
                  </a:rPr>
                  <a:t>	</a:t>
                </a:r>
              </a:p>
              <a:p>
                <a:pPr marL="0" indent="0">
                  <a:lnSpc>
                    <a:spcPct val="120000"/>
                  </a:lnSpc>
                  <a:buNone/>
                </a:pPr>
                <a:r>
                  <a:rPr lang="en-US" sz="2400" dirty="0">
                    <a:solidFill>
                      <a:schemeClr val="bg1"/>
                    </a:solidFill>
                    <a:latin typeface="Arial" panose="020B0604020202020204" pitchFamily="34" charset="0"/>
                    <a:cs typeface="Arial" panose="020B0604020202020204" pitchFamily="34" charset="0"/>
                    <a:sym typeface="Symbol" panose="05050102010706020507" pitchFamily="18" charset="2"/>
                  </a:rPr>
                  <a:t>What happens if one or multiple elements in the vector are too large ? (for example: z = [1,2,3,1000000]. The problem here is that computing e</a:t>
                </a:r>
                <a:r>
                  <a:rPr lang="en-US" sz="2400" baseline="30000" dirty="0">
                    <a:solidFill>
                      <a:schemeClr val="bg1"/>
                    </a:solidFill>
                    <a:latin typeface="Arial" panose="020B0604020202020204" pitchFamily="34" charset="0"/>
                    <a:cs typeface="Arial" panose="020B0604020202020204" pitchFamily="34" charset="0"/>
                    <a:sym typeface="Symbol" panose="05050102010706020507" pitchFamily="18" charset="2"/>
                  </a:rPr>
                  <a:t>1000000</a:t>
                </a:r>
                <a:r>
                  <a:rPr lang="en-US" sz="2400" dirty="0">
                    <a:solidFill>
                      <a:schemeClr val="bg1"/>
                    </a:solidFill>
                    <a:latin typeface="Arial" panose="020B0604020202020204" pitchFamily="34" charset="0"/>
                    <a:cs typeface="Arial" panose="020B0604020202020204" pitchFamily="34" charset="0"/>
                    <a:sym typeface="Symbol" panose="05050102010706020507" pitchFamily="18" charset="2"/>
                  </a:rPr>
                  <a:t> will not scale in 64/128 bits. As such we need to normalize the formula for </a:t>
                </a:r>
                <a14:m>
                  <m:oMath xmlns:m="http://schemas.openxmlformats.org/officeDocument/2006/math">
                    <m:sSub>
                      <m:sSubPr>
                        <m:ctrlPr>
                          <a:rPr lang="en-US" sz="2400" b="0" i="1" smtClean="0">
                            <a:solidFill>
                              <a:schemeClr val="bg1"/>
                            </a:solidFill>
                            <a:latin typeface="Cambria Math" panose="02040503050406030204" pitchFamily="18" charset="0"/>
                            <a:cs typeface="Arial" panose="020B0604020202020204" pitchFamily="34" charset="0"/>
                            <a:sym typeface="Symbol" panose="05050102010706020507" pitchFamily="18" charset="2"/>
                          </a:rPr>
                        </m:ctrlPr>
                      </m:sSubPr>
                      <m:e>
                        <m:r>
                          <a:rPr lang="en-US" sz="2400" b="0" i="1" smtClean="0">
                            <a:solidFill>
                              <a:schemeClr val="bg1"/>
                            </a:solidFill>
                            <a:latin typeface="Cambria Math" panose="02040503050406030204" pitchFamily="18" charset="0"/>
                            <a:cs typeface="Arial" panose="020B0604020202020204" pitchFamily="34" charset="0"/>
                            <a:sym typeface="Symbol" panose="05050102010706020507" pitchFamily="18" charset="2"/>
                          </a:rPr>
                          <m:t>𝑦</m:t>
                        </m:r>
                      </m:e>
                      <m:sub>
                        <m:r>
                          <a:rPr lang="en-US" sz="2400" b="0" i="1" smtClean="0">
                            <a:solidFill>
                              <a:schemeClr val="bg1"/>
                            </a:solidFill>
                            <a:latin typeface="Cambria Math" panose="02040503050406030204" pitchFamily="18" charset="0"/>
                            <a:cs typeface="Arial" panose="020B0604020202020204" pitchFamily="34" charset="0"/>
                            <a:sym typeface="Symbol" panose="05050102010706020507" pitchFamily="18" charset="2"/>
                          </a:rPr>
                          <m:t>𝑖</m:t>
                        </m:r>
                      </m:sub>
                    </m:sSub>
                  </m:oMath>
                </a14:m>
                <a:r>
                  <a:rPr lang="en-US" i="1" dirty="0">
                    <a:solidFill>
                      <a:schemeClr val="bg1"/>
                    </a:solidFill>
                    <a:latin typeface="Arial" panose="020B0604020202020204" pitchFamily="34" charset="0"/>
                    <a:cs typeface="Arial" panose="020B0604020202020204" pitchFamily="34" charset="0"/>
                    <a:sym typeface="Symbol" panose="05050102010706020507" pitchFamily="18" charset="2"/>
                  </a:rPr>
                  <a:t> </a:t>
                </a:r>
                <a:r>
                  <a:rPr lang="en-US" sz="2400" dirty="0">
                    <a:solidFill>
                      <a:schemeClr val="bg1"/>
                    </a:solidFill>
                    <a:latin typeface="Arial" panose="020B0604020202020204" pitchFamily="34" charset="0"/>
                    <a:cs typeface="Arial" panose="020B0604020202020204" pitchFamily="34" charset="0"/>
                    <a:sym typeface="Symbol" panose="05050102010706020507" pitchFamily="18" charset="2"/>
                  </a:rPr>
                  <a:t> in the following way:</a:t>
                </a:r>
              </a:p>
              <a:p>
                <a:pPr marL="0" indent="0">
                  <a:buNone/>
                </a:pPr>
                <a:endParaRPr lang="en-US" dirty="0">
                  <a:solidFill>
                    <a:schemeClr val="bg1"/>
                  </a:solidFill>
                  <a:latin typeface="Arial" panose="020B0604020202020204" pitchFamily="34" charset="0"/>
                  <a:cs typeface="Arial" panose="020B0604020202020204" pitchFamily="34" charset="0"/>
                  <a:sym typeface="Symbol" panose="05050102010706020507" pitchFamily="18" charset="2"/>
                </a:endParaRPr>
              </a:p>
              <a:p>
                <a:pPr marL="0" indent="0">
                  <a:buNone/>
                </a:pPr>
                <a14:m>
                  <m:oMathPara xmlns:m="http://schemas.openxmlformats.org/officeDocument/2006/math">
                    <m:oMathParaPr>
                      <m:jc m:val="centerGroup"/>
                    </m:oMathParaPr>
                    <m:oMath xmlns:m="http://schemas.openxmlformats.org/officeDocument/2006/math">
                      <m:sSub>
                        <m:sSubPr>
                          <m:ctrlP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𝑦</m:t>
                          </m:r>
                        </m:e>
                        <m:sub>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f>
                        <m:fPr>
                          <m:ctrlP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f>
                            <m:fPr>
                              <m:ctrlP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sup>
                              </m:sSup>
                            </m:num>
                            <m:den>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𝑘</m:t>
                              </m:r>
                            </m:den>
                          </m:f>
                        </m:num>
                        <m:den>
                          <m:nary>
                            <m:naryPr>
                              <m:chr m:val="∑"/>
                              <m:ctrlP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𝑛</m:t>
                              </m:r>
                            </m:sup>
                            <m:e>
                              <m:f>
                                <m:fPr>
                                  <m:ctrlP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num>
                                <m:den>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𝑘</m:t>
                                  </m:r>
                                </m:den>
                              </m:f>
                            </m:e>
                          </m:nary>
                        </m:den>
                      </m:f>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d>
                        <m:dPr>
                          <m:begChr m:val="["/>
                          <m:endChr m:val="]"/>
                          <m:ctrlP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dPr>
                        <m:e>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𝑚</m:t>
                          </m:r>
                        </m:e>
                      </m:d>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𝑤𝑖𝑡h</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𝑘</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𝑎</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𝑙𝑎𝑟𝑔𝑒</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𝑛𝑢𝑚𝑒𝑟𝑖𝑐𝑎𝑙</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𝑐𝑜𝑛𝑠𝑡𝑎𝑛𝑡</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oMath>
                  </m:oMathPara>
                </a14:m>
                <a:endParaRPr lang="en-US" sz="2000" b="0" i="1" dirty="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endParaRPr>
              </a:p>
              <a:p>
                <a:pPr marL="0" indent="0">
                  <a:buNone/>
                </a:pPr>
                <a:r>
                  <a:rPr lang="en-US" sz="2000" b="0" dirty="0">
                    <a:solidFill>
                      <a:schemeClr val="bg1"/>
                    </a:solidFill>
                    <a:ea typeface="Cambria Math" panose="02040503050406030204" pitchFamily="18" charset="0"/>
                    <a:cs typeface="Arial" panose="020B0604020202020204" pitchFamily="34" charset="0"/>
                    <a:sym typeface="Symbol" panose="05050102010706020507" pitchFamily="18" charset="2"/>
                  </a:rPr>
                  <a:t>				</a:t>
                </a:r>
                <a14:m>
                  <m:oMath xmlns:m="http://schemas.openxmlformats.org/officeDocument/2006/math">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𝑜𝑓𝑡𝑒𝑛</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 </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𝑘</m:t>
                    </m:r>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t>
                    </m:r>
                    <m:func>
                      <m:funcPr>
                        <m:ctrlP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uncPr>
                      <m:fName>
                        <m:limLow>
                          <m:limLowPr>
                            <m:ctrlP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limLowPr>
                          <m:e>
                            <m:r>
                              <m:rPr>
                                <m:sty m:val="p"/>
                              </m:rPr>
                              <a:rPr lang="en-US" sz="2600" b="0" i="0"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max</m:t>
                            </m:r>
                          </m:e>
                          <m:lim>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lim>
                        </m:limLow>
                      </m:fName>
                      <m:e>
                        <m:sSup>
                          <m:sSupPr>
                            <m:ctrlP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sz="2600"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sz="2600"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𝑖</m:t>
                                </m:r>
                              </m:sub>
                            </m:sSub>
                          </m:sup>
                        </m:sSup>
                      </m:e>
                    </m:func>
                  </m:oMath>
                </a14:m>
                <a:r>
                  <a:rPr lang="en-US" sz="2600" dirty="0">
                    <a:solidFill>
                      <a:schemeClr val="bg1"/>
                    </a:solidFill>
                    <a:latin typeface="Arial" panose="020B0604020202020204" pitchFamily="34" charset="0"/>
                    <a:cs typeface="Arial" panose="020B0604020202020204" pitchFamily="34" charset="0"/>
                    <a:sym typeface="Symbol" panose="05050102010706020507" pitchFamily="18" charset="2"/>
                  </a:rPr>
                  <a:t> </a:t>
                </a:r>
                <a:endParaRPr lang="en-US" dirty="0">
                  <a:solidFill>
                    <a:schemeClr val="bg1"/>
                  </a:solidFill>
                  <a:latin typeface="Arial" panose="020B0604020202020204" pitchFamily="34" charset="0"/>
                  <a:cs typeface="Arial" panose="020B0604020202020204" pitchFamily="34" charset="0"/>
                  <a:sym typeface="Symbol" panose="05050102010706020507" pitchFamily="18" charset="2"/>
                </a:endParaRPr>
              </a:p>
            </p:txBody>
          </p:sp>
        </mc:Choice>
        <mc:Fallback xmlns="">
          <p:sp>
            <p:nvSpPr>
              <p:cNvPr id="3" name="Content Placeholder 2">
                <a:extLst>
                  <a:ext uri="{FF2B5EF4-FFF2-40B4-BE49-F238E27FC236}">
                    <a16:creationId xmlns:a16="http://schemas.microsoft.com/office/drawing/2014/main" id="{7AFBEF0B-7F7B-FEB6-2C6C-6E02CB7E85B2}"/>
                  </a:ext>
                </a:extLst>
              </p:cNvPr>
              <p:cNvSpPr>
                <a:spLocks noGrp="1" noRot="1" noChangeAspect="1" noMove="1" noResize="1" noEditPoints="1" noAdjustHandles="1" noChangeArrowheads="1" noChangeShapeType="1" noTextEdit="1"/>
              </p:cNvSpPr>
              <p:nvPr>
                <p:ph idx="1"/>
              </p:nvPr>
            </p:nvSpPr>
            <p:spPr>
              <a:xfrm>
                <a:off x="1593436" y="1600200"/>
                <a:ext cx="9987376" cy="5105400"/>
              </a:xfrm>
              <a:blipFill>
                <a:blip r:embed="rId2"/>
                <a:stretch>
                  <a:fillRect l="-761" t="-1990" r="-1142" b="-3483"/>
                </a:stretch>
              </a:blipFill>
            </p:spPr>
            <p:txBody>
              <a:bodyPr/>
              <a:lstStyle/>
              <a:p>
                <a:r>
                  <a:rPr lang="en-US">
                    <a:noFill/>
                  </a:rPr>
                  <a:t> </a:t>
                </a:r>
              </a:p>
            </p:txBody>
          </p:sp>
        </mc:Fallback>
      </mc:AlternateContent>
    </p:spTree>
    <p:extLst>
      <p:ext uri="{BB962C8B-B14F-4D97-AF65-F5344CB8AC3E}">
        <p14:creationId xmlns:p14="http://schemas.microsoft.com/office/powerpoint/2010/main" val="114561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2414" y="1905000"/>
            <a:ext cx="10363198" cy="4267200"/>
          </a:xfrm>
        </p:spPr>
        <p:txBody>
          <a:bodyPr/>
          <a:lstStyle/>
          <a:p>
            <a:pPr marL="0" indent="0">
              <a:buNone/>
            </a:pPr>
            <a:r>
              <a:rPr lang="en-US" sz="2000" dirty="0"/>
              <a:t>How does the gradient look like when using Categorical </a:t>
            </a:r>
            <a:r>
              <a:rPr lang="en-US" sz="2000" dirty="0" err="1"/>
              <a:t>CrossEntropy</a:t>
            </a:r>
            <a:r>
              <a:rPr lang="en-US" sz="2000" dirty="0"/>
              <a:t> and  </a:t>
            </a:r>
            <a:r>
              <a:rPr lang="en-US" sz="2000" dirty="0" err="1"/>
              <a:t>Softmax</a:t>
            </a:r>
            <a:r>
              <a:rPr lang="en-US" sz="2000" dirty="0"/>
              <a:t>?</a:t>
            </a:r>
          </a:p>
          <a:p>
            <a:pPr marL="0" indent="0">
              <a:buNone/>
            </a:pPr>
            <a:endParaRPr lang="en-US" dirty="0"/>
          </a:p>
        </p:txBody>
      </p:sp>
      <p:sp>
        <p:nvSpPr>
          <p:cNvPr id="3" name="Title 2"/>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E823510-30FD-E6B3-B908-496E1C79FA30}"/>
                  </a:ext>
                </a:extLst>
              </p:cNvPr>
              <p:cNvSpPr txBox="1"/>
              <p:nvPr/>
            </p:nvSpPr>
            <p:spPr>
              <a:xfrm>
                <a:off x="1520752" y="2797223"/>
                <a:ext cx="4279106" cy="87985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num>
                        <m:den>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𝑖𝑗</m:t>
                              </m:r>
                            </m:sub>
                          </m:sSub>
                        </m:den>
                      </m:f>
                      <m:r>
                        <a:rPr lang="en-US" sz="1800" b="0" i="1" smtClean="0">
                          <a:solidFill>
                            <a:schemeClr val="bg1"/>
                          </a:solidFill>
                          <a:latin typeface="Cambria Math" panose="02040503050406030204" pitchFamily="18" charset="0"/>
                        </a:rPr>
                        <m:t>=−</m:t>
                      </m:r>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sub>
                            <m:sup>
                              <m:r>
                                <a:rPr lang="en-US" i="1">
                                  <a:solidFill>
                                    <a:schemeClr val="bg1"/>
                                  </a:solidFill>
                                  <a:latin typeface="Cambria Math" panose="02040503050406030204" pitchFamily="18" charset="0"/>
                                </a:rPr>
                                <m:t>𝑚</m:t>
                              </m:r>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𝑗</m:t>
                                  </m:r>
                                </m:sub>
                              </m:sSub>
                              <m:r>
                                <m:rPr>
                                  <m:sty m:val="p"/>
                                </m:rPr>
                                <a:rPr lang="en-US">
                                  <a:solidFill>
                                    <a:schemeClr val="bg1"/>
                                  </a:solidFill>
                                  <a:latin typeface="Cambria Math" panose="02040503050406030204" pitchFamily="18" charset="0"/>
                                </a:rPr>
                                <m:t>ln</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rPr>
                                <m:t>)</m:t>
                              </m:r>
                            </m:e>
                          </m:nary>
                        </m:num>
                        <m:den>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𝑖𝑗</m:t>
                              </m:r>
                            </m:sub>
                          </m:sSub>
                        </m:den>
                      </m:f>
                      <m:r>
                        <a:rPr lang="en-US" sz="1800" b="0" i="1" smtClean="0">
                          <a:solidFill>
                            <a:schemeClr val="bg1"/>
                          </a:solidFill>
                          <a:latin typeface="Cambria Math" panose="02040503050406030204" pitchFamily="18" charset="0"/>
                        </a:rPr>
                        <m:t>=</m:t>
                      </m:r>
                      <m:nary>
                        <m:naryPr>
                          <m:chr m:val="∑"/>
                          <m:ctrlPr>
                            <a:rPr lang="en-US" i="1" smtClean="0">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sub>
                        <m:sup>
                          <m:r>
                            <a:rPr lang="en-US" i="1">
                              <a:solidFill>
                                <a:schemeClr val="bg1"/>
                              </a:solidFill>
                              <a:latin typeface="Cambria Math" panose="02040503050406030204" pitchFamily="18" charset="0"/>
                            </a:rPr>
                            <m:t>𝑚</m:t>
                          </m:r>
                        </m:sup>
                        <m:e>
                          <m:d>
                            <m:dPr>
                              <m:ctrlPr>
                                <a:rPr lang="en-US" b="0" i="1" smtClean="0">
                                  <a:solidFill>
                                    <a:schemeClr val="bg1"/>
                                  </a:solidFill>
                                  <a:latin typeface="Cambria Math" panose="02040503050406030204" pitchFamily="18" charset="0"/>
                                </a:rPr>
                              </m:ctrlPr>
                            </m:dPr>
                            <m:e>
                              <m:f>
                                <m:fPr>
                                  <m:ctrlPr>
                                    <a:rPr lang="en-US" i="1" smtClean="0">
                                      <a:solidFill>
                                        <a:schemeClr val="bg1"/>
                                      </a:solidFill>
                                      <a:latin typeface="Cambria Math" panose="02040503050406030204" pitchFamily="18" charset="0"/>
                                    </a:rPr>
                                  </m:ctrlPr>
                                </m:fPr>
                                <m:num>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𝑗</m:t>
                                      </m:r>
                                    </m:sub>
                                  </m:sSub>
                                  <m:func>
                                    <m:funcPr>
                                      <m:ctrlPr>
                                        <a:rPr lang="en-US"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ln</m:t>
                                      </m:r>
                                    </m:fName>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𝑗</m:t>
                                              </m:r>
                                            </m:sub>
                                          </m:sSub>
                                        </m:e>
                                      </m:d>
                                    </m:e>
                                  </m:func>
                                </m:num>
                                <m:den>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𝑖𝑗</m:t>
                                      </m:r>
                                    </m:sub>
                                  </m:sSub>
                                </m:den>
                              </m:f>
                            </m:e>
                          </m:d>
                        </m:e>
                      </m:nary>
                    </m:oMath>
                  </m:oMathPara>
                </a14:m>
                <a:endParaRPr lang="en-US" dirty="0">
                  <a:solidFill>
                    <a:schemeClr val="bg1"/>
                  </a:solidFill>
                </a:endParaRPr>
              </a:p>
            </p:txBody>
          </p:sp>
        </mc:Choice>
        <mc:Fallback xmlns="">
          <p:sp>
            <p:nvSpPr>
              <p:cNvPr id="13" name="TextBox 12">
                <a:extLst>
                  <a:ext uri="{FF2B5EF4-FFF2-40B4-BE49-F238E27FC236}">
                    <a16:creationId xmlns:a16="http://schemas.microsoft.com/office/drawing/2014/main" id="{6E823510-30FD-E6B3-B908-496E1C79FA30}"/>
                  </a:ext>
                </a:extLst>
              </p:cNvPr>
              <p:cNvSpPr txBox="1">
                <a:spLocks noRot="1" noChangeAspect="1" noMove="1" noResize="1" noEditPoints="1" noAdjustHandles="1" noChangeArrowheads="1" noChangeShapeType="1" noTextEdit="1"/>
              </p:cNvSpPr>
              <p:nvPr/>
            </p:nvSpPr>
            <p:spPr>
              <a:xfrm>
                <a:off x="1520752" y="2797223"/>
                <a:ext cx="4279106" cy="879856"/>
              </a:xfrm>
              <a:prstGeom prst="rect">
                <a:avLst/>
              </a:prstGeom>
              <a:blipFill>
                <a:blip r:embed="rId3"/>
                <a:stretch>
                  <a:fillRect t="-97143" b="-145714"/>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C2D65F47-AE17-886F-D938-9DC19DAAF87D}"/>
              </a:ext>
            </a:extLst>
          </p:cNvPr>
          <p:cNvSpPr/>
          <p:nvPr/>
        </p:nvSpPr>
        <p:spPr>
          <a:xfrm>
            <a:off x="6904525" y="366037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2B8A000-24AC-C092-D167-33D649398875}"/>
              </a:ext>
            </a:extLst>
          </p:cNvPr>
          <p:cNvSpPr/>
          <p:nvPr/>
        </p:nvSpPr>
        <p:spPr>
          <a:xfrm>
            <a:off x="6904525" y="428152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2051BD8-810C-FB5F-AA4E-B3CE38D70FCB}"/>
              </a:ext>
            </a:extLst>
          </p:cNvPr>
          <p:cNvSpPr/>
          <p:nvPr/>
        </p:nvSpPr>
        <p:spPr>
          <a:xfrm>
            <a:off x="6904525" y="489862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CA2D6237-99C6-F605-A699-83938BAC14A8}"/>
              </a:ext>
            </a:extLst>
          </p:cNvPr>
          <p:cNvCxnSpPr>
            <a:cxnSpLocks/>
            <a:stCxn id="16" idx="6"/>
          </p:cNvCxnSpPr>
          <p:nvPr/>
        </p:nvCxnSpPr>
        <p:spPr>
          <a:xfrm flipV="1">
            <a:off x="7437925" y="3617510"/>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1012A55-AC94-A307-859D-F73EB2CE7501}"/>
              </a:ext>
            </a:extLst>
          </p:cNvPr>
          <p:cNvCxnSpPr>
            <a:cxnSpLocks/>
            <a:stCxn id="16" idx="6"/>
          </p:cNvCxnSpPr>
          <p:nvPr/>
        </p:nvCxnSpPr>
        <p:spPr>
          <a:xfrm>
            <a:off x="7437925" y="3927077"/>
            <a:ext cx="652460" cy="3115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3B16A56-EF73-F35D-02AA-4284A1CC206E}"/>
              </a:ext>
            </a:extLst>
          </p:cNvPr>
          <p:cNvCxnSpPr>
            <a:cxnSpLocks/>
            <a:stCxn id="16" idx="6"/>
          </p:cNvCxnSpPr>
          <p:nvPr/>
        </p:nvCxnSpPr>
        <p:spPr>
          <a:xfrm>
            <a:off x="7437925" y="3927077"/>
            <a:ext cx="652460" cy="9286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9841B33-42AB-CCCB-7852-BE7C3312A640}"/>
              </a:ext>
            </a:extLst>
          </p:cNvPr>
          <p:cNvCxnSpPr>
            <a:cxnSpLocks/>
            <a:stCxn id="16" idx="6"/>
          </p:cNvCxnSpPr>
          <p:nvPr/>
        </p:nvCxnSpPr>
        <p:spPr>
          <a:xfrm>
            <a:off x="7437925" y="3927077"/>
            <a:ext cx="652460" cy="15546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3E231C51-F368-9581-70C1-BC80469E8675}"/>
              </a:ext>
            </a:extLst>
          </p:cNvPr>
          <p:cNvCxnSpPr>
            <a:cxnSpLocks/>
            <a:stCxn id="17" idx="6"/>
          </p:cNvCxnSpPr>
          <p:nvPr/>
        </p:nvCxnSpPr>
        <p:spPr>
          <a:xfrm flipV="1">
            <a:off x="7437925" y="4238659"/>
            <a:ext cx="652460" cy="309567"/>
          </a:xfrm>
          <a:prstGeom prst="straightConnector1">
            <a:avLst/>
          </a:prstGeom>
          <a:ln w="25400">
            <a:solidFill>
              <a:schemeClr val="bg1">
                <a:lumMod val="50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5A2F177-6092-D21C-560C-B9E88CF2D384}"/>
              </a:ext>
            </a:extLst>
          </p:cNvPr>
          <p:cNvCxnSpPr>
            <a:cxnSpLocks/>
            <a:stCxn id="17" idx="6"/>
          </p:cNvCxnSpPr>
          <p:nvPr/>
        </p:nvCxnSpPr>
        <p:spPr>
          <a:xfrm flipV="1">
            <a:off x="7437925" y="3617510"/>
            <a:ext cx="652460" cy="930716"/>
          </a:xfrm>
          <a:prstGeom prst="straightConnector1">
            <a:avLst/>
          </a:prstGeom>
          <a:ln w="25400">
            <a:solidFill>
              <a:schemeClr val="bg1">
                <a:lumMod val="50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2A668A2-026E-CD62-5D42-01AAAEF0EBA6}"/>
              </a:ext>
            </a:extLst>
          </p:cNvPr>
          <p:cNvCxnSpPr>
            <a:cxnSpLocks/>
            <a:stCxn id="17" idx="6"/>
          </p:cNvCxnSpPr>
          <p:nvPr/>
        </p:nvCxnSpPr>
        <p:spPr>
          <a:xfrm>
            <a:off x="7437925" y="4548226"/>
            <a:ext cx="652460" cy="307530"/>
          </a:xfrm>
          <a:prstGeom prst="straightConnector1">
            <a:avLst/>
          </a:prstGeom>
          <a:ln w="25400">
            <a:solidFill>
              <a:schemeClr val="bg1">
                <a:lumMod val="50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66CAC69-3915-8DF1-0A77-042A481D561B}"/>
              </a:ext>
            </a:extLst>
          </p:cNvPr>
          <p:cNvCxnSpPr>
            <a:cxnSpLocks/>
            <a:stCxn id="17" idx="6"/>
          </p:cNvCxnSpPr>
          <p:nvPr/>
        </p:nvCxnSpPr>
        <p:spPr>
          <a:xfrm>
            <a:off x="7437925" y="4548226"/>
            <a:ext cx="652460" cy="933454"/>
          </a:xfrm>
          <a:prstGeom prst="straightConnector1">
            <a:avLst/>
          </a:prstGeom>
          <a:ln w="25400">
            <a:solidFill>
              <a:schemeClr val="bg1">
                <a:lumMod val="50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F2900FA-1665-7C30-0FDA-5D994D2E5518}"/>
              </a:ext>
            </a:extLst>
          </p:cNvPr>
          <p:cNvCxnSpPr>
            <a:cxnSpLocks/>
            <a:stCxn id="18" idx="6"/>
          </p:cNvCxnSpPr>
          <p:nvPr/>
        </p:nvCxnSpPr>
        <p:spPr>
          <a:xfrm flipV="1">
            <a:off x="7437925" y="4238659"/>
            <a:ext cx="652460" cy="926664"/>
          </a:xfrm>
          <a:prstGeom prst="straightConnector1">
            <a:avLst/>
          </a:prstGeom>
          <a:ln w="25400">
            <a:solidFill>
              <a:schemeClr val="bg1">
                <a:lumMod val="50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5F43676-8CD0-A6CA-A566-794AE3FE2F47}"/>
              </a:ext>
            </a:extLst>
          </p:cNvPr>
          <p:cNvCxnSpPr>
            <a:cxnSpLocks/>
            <a:stCxn id="18" idx="6"/>
          </p:cNvCxnSpPr>
          <p:nvPr/>
        </p:nvCxnSpPr>
        <p:spPr>
          <a:xfrm flipV="1">
            <a:off x="7437925" y="4855756"/>
            <a:ext cx="652460" cy="309567"/>
          </a:xfrm>
          <a:prstGeom prst="straightConnector1">
            <a:avLst/>
          </a:prstGeom>
          <a:ln w="25400">
            <a:solidFill>
              <a:schemeClr val="bg1">
                <a:lumMod val="50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C5980C2-7124-8B6A-DF17-2C9395099E41}"/>
              </a:ext>
            </a:extLst>
          </p:cNvPr>
          <p:cNvCxnSpPr>
            <a:cxnSpLocks/>
            <a:stCxn id="18" idx="6"/>
          </p:cNvCxnSpPr>
          <p:nvPr/>
        </p:nvCxnSpPr>
        <p:spPr>
          <a:xfrm>
            <a:off x="7437925" y="5165323"/>
            <a:ext cx="652460" cy="316357"/>
          </a:xfrm>
          <a:prstGeom prst="straightConnector1">
            <a:avLst/>
          </a:prstGeom>
          <a:ln w="25400">
            <a:solidFill>
              <a:schemeClr val="bg1">
                <a:lumMod val="50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AA96736-6C2B-7EB2-69C6-D111F365D21E}"/>
                  </a:ext>
                </a:extLst>
              </p:cNvPr>
              <p:cNvSpPr txBox="1"/>
              <p:nvPr/>
            </p:nvSpPr>
            <p:spPr>
              <a:xfrm>
                <a:off x="7806626" y="3200400"/>
                <a:ext cx="2021586" cy="7291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smtClean="0">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b="0" i="1" smtClean="0">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Sub>
                            </m:sup>
                          </m:sSup>
                        </m:num>
                        <m:den>
                          <m:nary>
                            <m:naryPr>
                              <m: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4</m:t>
                              </m:r>
                            </m:sup>
                            <m:e>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smtClean="0">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e>
                          </m:nary>
                        </m:den>
                      </m:f>
                    </m:oMath>
                  </m:oMathPara>
                </a14:m>
                <a:endParaRPr lang="en-US" dirty="0"/>
              </a:p>
            </p:txBody>
          </p:sp>
        </mc:Choice>
        <mc:Fallback xmlns="">
          <p:sp>
            <p:nvSpPr>
              <p:cNvPr id="36" name="TextBox 35">
                <a:extLst>
                  <a:ext uri="{FF2B5EF4-FFF2-40B4-BE49-F238E27FC236}">
                    <a16:creationId xmlns:a16="http://schemas.microsoft.com/office/drawing/2014/main" id="{3AA96736-6C2B-7EB2-69C6-D111F365D21E}"/>
                  </a:ext>
                </a:extLst>
              </p:cNvPr>
              <p:cNvSpPr txBox="1">
                <a:spLocks noRot="1" noChangeAspect="1" noMove="1" noResize="1" noEditPoints="1" noAdjustHandles="1" noChangeArrowheads="1" noChangeShapeType="1" noTextEdit="1"/>
              </p:cNvSpPr>
              <p:nvPr/>
            </p:nvSpPr>
            <p:spPr>
              <a:xfrm>
                <a:off x="7806626" y="3200400"/>
                <a:ext cx="2021586" cy="729174"/>
              </a:xfrm>
              <a:prstGeom prst="rect">
                <a:avLst/>
              </a:prstGeom>
              <a:blipFill>
                <a:blip r:embed="rId4"/>
                <a:stretch>
                  <a:fillRect t="-15517" b="-7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F99D894-91AD-0154-F579-3CF85BDD1328}"/>
                  </a:ext>
                </a:extLst>
              </p:cNvPr>
              <p:cNvSpPr txBox="1"/>
              <p:nvPr/>
            </p:nvSpPr>
            <p:spPr>
              <a:xfrm>
                <a:off x="6927968" y="3260627"/>
                <a:ext cx="4865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𝑧</m:t>
                          </m:r>
                        </m:e>
                        <m:sub>
                          <m:r>
                            <a:rPr lang="en-US" sz="1800" b="0" i="1" smtClean="0">
                              <a:solidFill>
                                <a:srgbClr val="FF0000"/>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1" name="TextBox 40">
                <a:extLst>
                  <a:ext uri="{FF2B5EF4-FFF2-40B4-BE49-F238E27FC236}">
                    <a16:creationId xmlns:a16="http://schemas.microsoft.com/office/drawing/2014/main" id="{0F99D894-91AD-0154-F579-3CF85BDD1328}"/>
                  </a:ext>
                </a:extLst>
              </p:cNvPr>
              <p:cNvSpPr txBox="1">
                <a:spLocks noRot="1" noChangeAspect="1" noMove="1" noResize="1" noEditPoints="1" noAdjustHandles="1" noChangeArrowheads="1" noChangeShapeType="1" noTextEdit="1"/>
              </p:cNvSpPr>
              <p:nvPr/>
            </p:nvSpPr>
            <p:spPr>
              <a:xfrm>
                <a:off x="6927968" y="3260627"/>
                <a:ext cx="486514" cy="369332"/>
              </a:xfrm>
              <a:prstGeom prst="rect">
                <a:avLst/>
              </a:prstGeom>
              <a:blipFill>
                <a:blip r:embed="rId5"/>
                <a:stretch>
                  <a:fillRect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A8CEF80-E0EE-CA91-14CA-F7D935EBBBC6}"/>
                  </a:ext>
                </a:extLst>
              </p:cNvPr>
              <p:cNvSpPr txBox="1"/>
              <p:nvPr/>
            </p:nvSpPr>
            <p:spPr>
              <a:xfrm>
                <a:off x="7770812" y="3886200"/>
                <a:ext cx="2021586" cy="7291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2</m:t>
                                  </m:r>
                                </m:sub>
                              </m:sSub>
                            </m:sup>
                          </m:sSup>
                        </m:num>
                        <m:den>
                          <m:nary>
                            <m:naryPr>
                              <m: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4</m:t>
                              </m:r>
                            </m:sup>
                            <m:e>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smtClean="0">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e>
                          </m:nary>
                        </m:den>
                      </m:f>
                    </m:oMath>
                  </m:oMathPara>
                </a14:m>
                <a:endParaRPr lang="en-US" dirty="0"/>
              </a:p>
            </p:txBody>
          </p:sp>
        </mc:Choice>
        <mc:Fallback xmlns="">
          <p:sp>
            <p:nvSpPr>
              <p:cNvPr id="42" name="TextBox 41">
                <a:extLst>
                  <a:ext uri="{FF2B5EF4-FFF2-40B4-BE49-F238E27FC236}">
                    <a16:creationId xmlns:a16="http://schemas.microsoft.com/office/drawing/2014/main" id="{BA8CEF80-E0EE-CA91-14CA-F7D935EBBBC6}"/>
                  </a:ext>
                </a:extLst>
              </p:cNvPr>
              <p:cNvSpPr txBox="1">
                <a:spLocks noRot="1" noChangeAspect="1" noMove="1" noResize="1" noEditPoints="1" noAdjustHandles="1" noChangeArrowheads="1" noChangeShapeType="1" noTextEdit="1"/>
              </p:cNvSpPr>
              <p:nvPr/>
            </p:nvSpPr>
            <p:spPr>
              <a:xfrm>
                <a:off x="7770812" y="3886200"/>
                <a:ext cx="2021586" cy="729174"/>
              </a:xfrm>
              <a:prstGeom prst="rect">
                <a:avLst/>
              </a:prstGeom>
              <a:blipFill>
                <a:blip r:embed="rId6"/>
                <a:stretch>
                  <a:fillRect t="-15517" b="-793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748229D-9469-F869-E961-B92B1A8AFBEC}"/>
                  </a:ext>
                </a:extLst>
              </p:cNvPr>
              <p:cNvSpPr txBox="1"/>
              <p:nvPr/>
            </p:nvSpPr>
            <p:spPr>
              <a:xfrm>
                <a:off x="7770812" y="4528626"/>
                <a:ext cx="2021586" cy="7291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3</m:t>
                                  </m:r>
                                </m:sub>
                              </m:sSub>
                            </m:sup>
                          </m:sSup>
                        </m:num>
                        <m:den>
                          <m:nary>
                            <m:naryPr>
                              <m: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4</m:t>
                              </m:r>
                            </m:sup>
                            <m:e>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smtClean="0">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e>
                          </m:nary>
                        </m:den>
                      </m:f>
                    </m:oMath>
                  </m:oMathPara>
                </a14:m>
                <a:endParaRPr lang="en-US" dirty="0"/>
              </a:p>
            </p:txBody>
          </p:sp>
        </mc:Choice>
        <mc:Fallback xmlns="">
          <p:sp>
            <p:nvSpPr>
              <p:cNvPr id="43" name="TextBox 42">
                <a:extLst>
                  <a:ext uri="{FF2B5EF4-FFF2-40B4-BE49-F238E27FC236}">
                    <a16:creationId xmlns:a16="http://schemas.microsoft.com/office/drawing/2014/main" id="{C748229D-9469-F869-E961-B92B1A8AFBEC}"/>
                  </a:ext>
                </a:extLst>
              </p:cNvPr>
              <p:cNvSpPr txBox="1">
                <a:spLocks noRot="1" noChangeAspect="1" noMove="1" noResize="1" noEditPoints="1" noAdjustHandles="1" noChangeArrowheads="1" noChangeShapeType="1" noTextEdit="1"/>
              </p:cNvSpPr>
              <p:nvPr/>
            </p:nvSpPr>
            <p:spPr>
              <a:xfrm>
                <a:off x="7770812" y="4528626"/>
                <a:ext cx="2021586" cy="729174"/>
              </a:xfrm>
              <a:prstGeom prst="rect">
                <a:avLst/>
              </a:prstGeom>
              <a:blipFill>
                <a:blip r:embed="rId7"/>
                <a:stretch>
                  <a:fillRect t="-13559" b="-779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0888BCD-AABB-A969-13C9-977E71D71EDE}"/>
                  </a:ext>
                </a:extLst>
              </p:cNvPr>
              <p:cNvSpPr txBox="1"/>
              <p:nvPr/>
            </p:nvSpPr>
            <p:spPr>
              <a:xfrm>
                <a:off x="7770812" y="5214426"/>
                <a:ext cx="2021586" cy="7291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fPr>
                        <m:num>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4</m:t>
                                  </m:r>
                                </m:sub>
                              </m:sSub>
                            </m:sup>
                          </m:sSup>
                        </m:num>
                        <m:den>
                          <m:nary>
                            <m:naryPr>
                              <m:chr m:val="∑"/>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naryPr>
                            <m:sub>
                              <m:r>
                                <m:rPr>
                                  <m:brk m:alnAt="23"/>
                                </m:r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=1</m:t>
                              </m:r>
                            </m:sub>
                            <m:sup>
                              <m:r>
                                <a:rPr lang="en-US" b="0" i="1" smtClean="0">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4</m:t>
                              </m:r>
                            </m:sup>
                            <m:e>
                              <m:sSup>
                                <m:sSupPr>
                                  <m:ctrlP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pPr>
                                <m:e>
                                  <m:r>
                                    <a:rPr lang="en-US" i="1">
                                      <a:solidFill>
                                        <a:schemeClr val="bg1"/>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𝑒</m:t>
                                  </m:r>
                                </m:e>
                                <m:sup>
                                  <m:sSub>
                                    <m:sSubPr>
                                      <m:ctrlPr>
                                        <a:rPr lang="en-US" i="1" smtClean="0">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ctrlPr>
                                    </m:sSubPr>
                                    <m:e>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𝑧</m:t>
                                      </m:r>
                                    </m:e>
                                    <m:sub>
                                      <m:r>
                                        <a:rPr lang="en-US" i="1">
                                          <a:solidFill>
                                            <a:srgbClr val="FF0000"/>
                                          </a:solidFill>
                                          <a:latin typeface="Cambria Math" panose="02040503050406030204" pitchFamily="18" charset="0"/>
                                          <a:ea typeface="Cambria Math" panose="02040503050406030204" pitchFamily="18" charset="0"/>
                                          <a:cs typeface="Arial" panose="020B0604020202020204" pitchFamily="34" charset="0"/>
                                          <a:sym typeface="Symbol" panose="05050102010706020507" pitchFamily="18" charset="2"/>
                                        </a:rPr>
                                        <m:t>𝑗</m:t>
                                      </m:r>
                                    </m:sub>
                                  </m:sSub>
                                </m:sup>
                              </m:sSup>
                            </m:e>
                          </m:nary>
                        </m:den>
                      </m:f>
                    </m:oMath>
                  </m:oMathPara>
                </a14:m>
                <a:endParaRPr lang="en-US" dirty="0"/>
              </a:p>
            </p:txBody>
          </p:sp>
        </mc:Choice>
        <mc:Fallback xmlns="">
          <p:sp>
            <p:nvSpPr>
              <p:cNvPr id="44" name="TextBox 43">
                <a:extLst>
                  <a:ext uri="{FF2B5EF4-FFF2-40B4-BE49-F238E27FC236}">
                    <a16:creationId xmlns:a16="http://schemas.microsoft.com/office/drawing/2014/main" id="{90888BCD-AABB-A969-13C9-977E71D71EDE}"/>
                  </a:ext>
                </a:extLst>
              </p:cNvPr>
              <p:cNvSpPr txBox="1">
                <a:spLocks noRot="1" noChangeAspect="1" noMove="1" noResize="1" noEditPoints="1" noAdjustHandles="1" noChangeArrowheads="1" noChangeShapeType="1" noTextEdit="1"/>
              </p:cNvSpPr>
              <p:nvPr/>
            </p:nvSpPr>
            <p:spPr>
              <a:xfrm>
                <a:off x="7770812" y="5214426"/>
                <a:ext cx="2021586" cy="729174"/>
              </a:xfrm>
              <a:prstGeom prst="rect">
                <a:avLst/>
              </a:prstGeom>
              <a:blipFill>
                <a:blip r:embed="rId8"/>
                <a:stretch>
                  <a:fillRect t="-15254" b="-77966"/>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2F60E2A5-9F43-EDCF-E14B-0B0718BD5700}"/>
              </a:ext>
            </a:extLst>
          </p:cNvPr>
          <p:cNvCxnSpPr/>
          <p:nvPr/>
        </p:nvCxnSpPr>
        <p:spPr>
          <a:xfrm flipV="1">
            <a:off x="6268066" y="3890226"/>
            <a:ext cx="652460" cy="309567"/>
          </a:xfrm>
          <a:prstGeom prst="straightConnector1">
            <a:avLst/>
          </a:prstGeom>
          <a:ln w="25400">
            <a:solidFill>
              <a:schemeClr val="bg1">
                <a:lumMod val="50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0CF4B0D-99AE-8568-9138-75D31A0176D9}"/>
              </a:ext>
            </a:extLst>
          </p:cNvPr>
          <p:cNvCxnSpPr/>
          <p:nvPr/>
        </p:nvCxnSpPr>
        <p:spPr>
          <a:xfrm flipV="1">
            <a:off x="6268066" y="3890226"/>
            <a:ext cx="652460" cy="9307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82A9AB-68CA-0C7E-B322-CC11F2CB2353}"/>
              </a:ext>
            </a:extLst>
          </p:cNvPr>
          <p:cNvCxnSpPr/>
          <p:nvPr/>
        </p:nvCxnSpPr>
        <p:spPr>
          <a:xfrm flipV="1">
            <a:off x="6268066" y="3890226"/>
            <a:ext cx="652460" cy="1547813"/>
          </a:xfrm>
          <a:prstGeom prst="straightConnector1">
            <a:avLst/>
          </a:prstGeom>
          <a:ln w="25400">
            <a:solidFill>
              <a:schemeClr val="bg1">
                <a:lumMod val="50000"/>
              </a:schemeClr>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867F006-FB85-10C3-4B8B-4DC79444EE46}"/>
                  </a:ext>
                </a:extLst>
              </p:cNvPr>
              <p:cNvSpPr txBox="1"/>
              <p:nvPr/>
            </p:nvSpPr>
            <p:spPr>
              <a:xfrm>
                <a:off x="6022950" y="4212723"/>
                <a:ext cx="376262" cy="3916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𝑤</m:t>
                          </m:r>
                        </m:e>
                        <m:sub>
                          <m:r>
                            <a:rPr lang="en-US" sz="1800" b="0" i="1" smtClean="0">
                              <a:solidFill>
                                <a:srgbClr val="FF0000"/>
                              </a:solidFill>
                              <a:latin typeface="Cambria Math" panose="02040503050406030204" pitchFamily="18" charset="0"/>
                            </a:rPr>
                            <m:t>𝑖𝑗</m:t>
                          </m:r>
                        </m:sub>
                      </m:sSub>
                    </m:oMath>
                  </m:oMathPara>
                </a14:m>
                <a:endParaRPr lang="en-US" dirty="0"/>
              </a:p>
            </p:txBody>
          </p:sp>
        </mc:Choice>
        <mc:Fallback xmlns="">
          <p:sp>
            <p:nvSpPr>
              <p:cNvPr id="49" name="TextBox 48">
                <a:extLst>
                  <a:ext uri="{FF2B5EF4-FFF2-40B4-BE49-F238E27FC236}">
                    <a16:creationId xmlns:a16="http://schemas.microsoft.com/office/drawing/2014/main" id="{0867F006-FB85-10C3-4B8B-4DC79444EE46}"/>
                  </a:ext>
                </a:extLst>
              </p:cNvPr>
              <p:cNvSpPr txBox="1">
                <a:spLocks noRot="1" noChangeAspect="1" noMove="1" noResize="1" noEditPoints="1" noAdjustHandles="1" noChangeArrowheads="1" noChangeShapeType="1" noTextEdit="1"/>
              </p:cNvSpPr>
              <p:nvPr/>
            </p:nvSpPr>
            <p:spPr>
              <a:xfrm>
                <a:off x="6022950" y="4212723"/>
                <a:ext cx="376262" cy="391646"/>
              </a:xfrm>
              <a:prstGeom prst="rect">
                <a:avLst/>
              </a:prstGeom>
              <a:blipFill>
                <a:blip r:embed="rId9"/>
                <a:stretch>
                  <a:fillRect r="-22581" b="-9375"/>
                </a:stretch>
              </a:blipFill>
            </p:spPr>
            <p:txBody>
              <a:bodyPr/>
              <a:lstStyle/>
              <a:p>
                <a:r>
                  <a:rPr lang="en-US">
                    <a:noFill/>
                  </a:rPr>
                  <a:t> </a:t>
                </a:r>
              </a:p>
            </p:txBody>
          </p:sp>
        </mc:Fallback>
      </mc:AlternateContent>
      <p:sp>
        <p:nvSpPr>
          <p:cNvPr id="50" name="Right Brace 49">
            <a:extLst>
              <a:ext uri="{FF2B5EF4-FFF2-40B4-BE49-F238E27FC236}">
                <a16:creationId xmlns:a16="http://schemas.microsoft.com/office/drawing/2014/main" id="{32FEF9C1-D441-F76C-100A-D0E68A9796D0}"/>
              </a:ext>
            </a:extLst>
          </p:cNvPr>
          <p:cNvSpPr/>
          <p:nvPr/>
        </p:nvSpPr>
        <p:spPr>
          <a:xfrm>
            <a:off x="9847114" y="3264893"/>
            <a:ext cx="509830" cy="2786104"/>
          </a:xfrm>
          <a:prstGeom prst="rightBrace">
            <a:avLst/>
          </a:prstGeom>
          <a:ln w="25400">
            <a:solidFill>
              <a:schemeClr val="bg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E8096844-71E6-AAAB-2711-1730A92C848F}"/>
                  </a:ext>
                </a:extLst>
              </p:cNvPr>
              <p:cNvSpPr txBox="1"/>
              <p:nvPr/>
            </p:nvSpPr>
            <p:spPr>
              <a:xfrm>
                <a:off x="7806626" y="4170385"/>
                <a:ext cx="6176512"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sub>
                        <m:sup>
                          <m:r>
                            <a:rPr lang="en-US" i="1">
                              <a:solidFill>
                                <a:schemeClr val="bg1"/>
                              </a:solidFill>
                              <a:latin typeface="Cambria Math" panose="02040503050406030204" pitchFamily="18" charset="0"/>
                            </a:rPr>
                            <m:t>𝑚</m:t>
                          </m:r>
                        </m:sup>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𝑗</m:t>
                              </m:r>
                            </m:sub>
                          </m:sSub>
                          <m:r>
                            <m:rPr>
                              <m:sty m:val="p"/>
                            </m:rPr>
                            <a:rPr lang="en-US">
                              <a:solidFill>
                                <a:schemeClr val="bg1"/>
                              </a:solidFill>
                              <a:latin typeface="Cambria Math" panose="02040503050406030204" pitchFamily="18" charset="0"/>
                            </a:rPr>
                            <m:t>ln</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𝑗</m:t>
                              </m:r>
                            </m:sub>
                          </m:sSub>
                          <m:r>
                            <a:rPr lang="en-US" i="1">
                              <a:solidFill>
                                <a:schemeClr val="bg1"/>
                              </a:solidFill>
                              <a:latin typeface="Cambria Math" panose="02040503050406030204" pitchFamily="18" charset="0"/>
                            </a:rPr>
                            <m:t>)</m:t>
                          </m:r>
                        </m:e>
                      </m:nary>
                    </m:oMath>
                  </m:oMathPara>
                </a14:m>
                <a:endParaRPr lang="en-US" dirty="0"/>
              </a:p>
            </p:txBody>
          </p:sp>
        </mc:Choice>
        <mc:Fallback xmlns="">
          <p:sp>
            <p:nvSpPr>
              <p:cNvPr id="52" name="TextBox 51">
                <a:extLst>
                  <a:ext uri="{FF2B5EF4-FFF2-40B4-BE49-F238E27FC236}">
                    <a16:creationId xmlns:a16="http://schemas.microsoft.com/office/drawing/2014/main" id="{E8096844-71E6-AAAB-2711-1730A92C848F}"/>
                  </a:ext>
                </a:extLst>
              </p:cNvPr>
              <p:cNvSpPr txBox="1">
                <a:spLocks noRot="1" noChangeAspect="1" noMove="1" noResize="1" noEditPoints="1" noAdjustHandles="1" noChangeArrowheads="1" noChangeShapeType="1" noTextEdit="1"/>
              </p:cNvSpPr>
              <p:nvPr/>
            </p:nvSpPr>
            <p:spPr>
              <a:xfrm>
                <a:off x="7806626" y="4170385"/>
                <a:ext cx="6176512" cy="879856"/>
              </a:xfrm>
              <a:prstGeom prst="rect">
                <a:avLst/>
              </a:prstGeom>
              <a:blipFill>
                <a:blip r:embed="rId10"/>
                <a:stretch>
                  <a:fillRect t="-97143" b="-14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39CC8F31-46B6-CF06-DE73-CC54E854FE2A}"/>
                  </a:ext>
                </a:extLst>
              </p:cNvPr>
              <p:cNvSpPr txBox="1"/>
              <p:nvPr/>
            </p:nvSpPr>
            <p:spPr>
              <a:xfrm>
                <a:off x="1504089" y="3937457"/>
                <a:ext cx="3937652" cy="87985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num>
                        <m:den>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𝑖𝑗</m:t>
                              </m:r>
                            </m:sub>
                          </m:sSub>
                        </m:den>
                      </m:f>
                      <m:r>
                        <a:rPr lang="en-US" sz="1800" b="0" i="1" smtClean="0">
                          <a:solidFill>
                            <a:schemeClr val="bg1"/>
                          </a:solidFill>
                          <a:latin typeface="Cambria Math" panose="02040503050406030204" pitchFamily="18" charset="0"/>
                        </a:rPr>
                        <m:t>=−</m:t>
                      </m:r>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sub>
                        <m:sup>
                          <m:r>
                            <a:rPr lang="en-US" i="1">
                              <a:solidFill>
                                <a:schemeClr val="bg1"/>
                              </a:solidFill>
                              <a:latin typeface="Cambria Math" panose="02040503050406030204" pitchFamily="18" charset="0"/>
                            </a:rPr>
                            <m:t>𝑚</m:t>
                          </m:r>
                        </m:sup>
                        <m:e>
                          <m:d>
                            <m:dPr>
                              <m:ctrlPr>
                                <a:rPr lang="en-US" b="0" i="1" smtClean="0">
                                  <a:solidFill>
                                    <a:schemeClr val="bg1"/>
                                  </a:solidFill>
                                  <a:latin typeface="Cambria Math" panose="02040503050406030204" pitchFamily="18" charset="0"/>
                                </a:rPr>
                              </m:ctrlPr>
                            </m:dPr>
                            <m:e>
                              <m:f>
                                <m:fPr>
                                  <m:ctrlPr>
                                    <a:rPr lang="en-US" i="1">
                                      <a:solidFill>
                                        <a:srgbClr val="FFC000"/>
                                      </a:solidFill>
                                      <a:latin typeface="Cambria Math" panose="02040503050406030204" pitchFamily="18" charset="0"/>
                                    </a:rPr>
                                  </m:ctrlPr>
                                </m:fPr>
                                <m:num>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m:t>
                                      </m:r>
                                      <m:r>
                                        <a:rPr lang="en-US" i="1">
                                          <a:solidFill>
                                            <a:srgbClr val="FFC000"/>
                                          </a:solidFill>
                                          <a:latin typeface="Cambria Math" panose="02040503050406030204" pitchFamily="18" charset="0"/>
                                        </a:rPr>
                                        <m:t>𝑡</m:t>
                                      </m:r>
                                    </m:e>
                                    <m:sub>
                                      <m:r>
                                        <a:rPr lang="en-US" i="1">
                                          <a:solidFill>
                                            <a:srgbClr val="FFC000"/>
                                          </a:solidFill>
                                          <a:latin typeface="Cambria Math" panose="02040503050406030204" pitchFamily="18" charset="0"/>
                                        </a:rPr>
                                        <m:t>𝑗</m:t>
                                      </m:r>
                                    </m:sub>
                                  </m:sSub>
                                  <m:func>
                                    <m:funcPr>
                                      <m:ctrlPr>
                                        <a:rPr lang="en-US" i="1">
                                          <a:solidFill>
                                            <a:srgbClr val="FFC000"/>
                                          </a:solidFill>
                                          <a:latin typeface="Cambria Math" panose="02040503050406030204" pitchFamily="18" charset="0"/>
                                        </a:rPr>
                                      </m:ctrlPr>
                                    </m:funcPr>
                                    <m:fName>
                                      <m:r>
                                        <m:rPr>
                                          <m:sty m:val="p"/>
                                        </m:rPr>
                                        <a:rPr lang="en-US">
                                          <a:solidFill>
                                            <a:srgbClr val="FFC000"/>
                                          </a:solidFill>
                                          <a:latin typeface="Cambria Math" panose="02040503050406030204" pitchFamily="18" charset="0"/>
                                        </a:rPr>
                                        <m:t>ln</m:t>
                                      </m:r>
                                    </m:fName>
                                    <m:e>
                                      <m:d>
                                        <m:dPr>
                                          <m:ctrlPr>
                                            <a:rPr lang="en-US" i="1">
                                              <a:solidFill>
                                                <a:srgbClr val="FFC000"/>
                                              </a:solidFill>
                                              <a:latin typeface="Cambria Math" panose="02040503050406030204" pitchFamily="18" charset="0"/>
                                            </a:rPr>
                                          </m:ctrlPr>
                                        </m:dPr>
                                        <m:e>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𝑦</m:t>
                                              </m:r>
                                            </m:e>
                                            <m:sub>
                                              <m:r>
                                                <a:rPr lang="en-US" i="1">
                                                  <a:solidFill>
                                                    <a:srgbClr val="FFC000"/>
                                                  </a:solidFill>
                                                  <a:latin typeface="Cambria Math" panose="02040503050406030204" pitchFamily="18" charset="0"/>
                                                </a:rPr>
                                                <m:t>𝑗</m:t>
                                              </m:r>
                                            </m:sub>
                                          </m:sSub>
                                        </m:e>
                                      </m:d>
                                    </m:e>
                                  </m:func>
                                </m:num>
                                <m:den>
                                  <m:r>
                                    <a:rPr lang="en-US" i="1">
                                      <a:solidFill>
                                        <a:srgbClr val="FFC000"/>
                                      </a:solidFill>
                                      <a:latin typeface="Cambria Math" panose="02040503050406030204" pitchFamily="18" charset="0"/>
                                    </a:rPr>
                                    <m:t>𝜕</m:t>
                                  </m:r>
                                  <m:sSub>
                                    <m:sSubPr>
                                      <m:ctrlPr>
                                        <a:rPr lang="en-US" i="1">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𝑦</m:t>
                                      </m:r>
                                    </m:e>
                                    <m:sub>
                                      <m:r>
                                        <a:rPr lang="en-US" b="0" i="1" smtClean="0">
                                          <a:solidFill>
                                            <a:srgbClr val="FFC000"/>
                                          </a:solidFill>
                                          <a:latin typeface="Cambria Math" panose="02040503050406030204" pitchFamily="18" charset="0"/>
                                        </a:rPr>
                                        <m:t>𝑗</m:t>
                                      </m:r>
                                    </m:sub>
                                  </m:sSub>
                                </m:den>
                              </m:f>
                              <m:r>
                                <a:rPr lang="en-US" b="0" i="1" smtClean="0">
                                  <a:solidFill>
                                    <a:srgbClr val="FFC000"/>
                                  </a:solidFill>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sub>
                                  </m:sSub>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𝑖𝑗</m:t>
                                      </m:r>
                                    </m:sub>
                                  </m:sSub>
                                </m:den>
                              </m:f>
                            </m:e>
                          </m:d>
                        </m:e>
                      </m:nary>
                    </m:oMath>
                  </m:oMathPara>
                </a14:m>
                <a:endParaRPr lang="en-US" dirty="0">
                  <a:solidFill>
                    <a:schemeClr val="bg1"/>
                  </a:solidFill>
                </a:endParaRPr>
              </a:p>
            </p:txBody>
          </p:sp>
        </mc:Choice>
        <mc:Fallback xmlns="">
          <p:sp>
            <p:nvSpPr>
              <p:cNvPr id="53" name="TextBox 52">
                <a:extLst>
                  <a:ext uri="{FF2B5EF4-FFF2-40B4-BE49-F238E27FC236}">
                    <a16:creationId xmlns:a16="http://schemas.microsoft.com/office/drawing/2014/main" id="{39CC8F31-46B6-CF06-DE73-CC54E854FE2A}"/>
                  </a:ext>
                </a:extLst>
              </p:cNvPr>
              <p:cNvSpPr txBox="1">
                <a:spLocks noRot="1" noChangeAspect="1" noMove="1" noResize="1" noEditPoints="1" noAdjustHandles="1" noChangeArrowheads="1" noChangeShapeType="1" noTextEdit="1"/>
              </p:cNvSpPr>
              <p:nvPr/>
            </p:nvSpPr>
            <p:spPr>
              <a:xfrm>
                <a:off x="1504089" y="3937457"/>
                <a:ext cx="3937652" cy="879856"/>
              </a:xfrm>
              <a:prstGeom prst="rect">
                <a:avLst/>
              </a:prstGeom>
              <a:blipFill>
                <a:blip r:embed="rId11"/>
                <a:stretch>
                  <a:fillRect t="-97143" b="-14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B5A5067-07D9-3BCF-AA07-CCBAD08FF50E}"/>
                  </a:ext>
                </a:extLst>
              </p:cNvPr>
              <p:cNvSpPr txBox="1"/>
              <p:nvPr/>
            </p:nvSpPr>
            <p:spPr>
              <a:xfrm>
                <a:off x="1522413" y="5207697"/>
                <a:ext cx="5055881" cy="87985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num>
                        <m:den>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𝑖𝑗</m:t>
                              </m:r>
                            </m:sub>
                          </m:sSub>
                        </m:den>
                      </m:f>
                      <m:r>
                        <a:rPr lang="en-US" sz="1800" b="0" i="1" smtClean="0">
                          <a:solidFill>
                            <a:schemeClr val="bg1"/>
                          </a:solidFill>
                          <a:latin typeface="Cambria Math" panose="02040503050406030204" pitchFamily="18" charset="0"/>
                        </a:rPr>
                        <m:t>=−</m:t>
                      </m:r>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sub>
                        <m:sup>
                          <m:r>
                            <a:rPr lang="en-US" i="1">
                              <a:solidFill>
                                <a:schemeClr val="bg1"/>
                              </a:solidFill>
                              <a:latin typeface="Cambria Math" panose="02040503050406030204" pitchFamily="18" charset="0"/>
                            </a:rPr>
                            <m:t>𝑚</m:t>
                          </m:r>
                        </m:sup>
                        <m:e>
                          <m:d>
                            <m:dPr>
                              <m:ctrlPr>
                                <a:rPr lang="en-US" b="0" i="1" smtClean="0">
                                  <a:solidFill>
                                    <a:schemeClr val="bg1"/>
                                  </a:solidFill>
                                  <a:latin typeface="Cambria Math" panose="02040503050406030204" pitchFamily="18" charset="0"/>
                                </a:rPr>
                              </m:ctrlPr>
                            </m:dPr>
                            <m:e>
                              <m:f>
                                <m:fPr>
                                  <m:ctrlPr>
                                    <a:rPr lang="en-US" i="1">
                                      <a:solidFill>
                                        <a:srgbClr val="FFC000"/>
                                      </a:solidFill>
                                      <a:latin typeface="Cambria Math" panose="02040503050406030204" pitchFamily="18" charset="0"/>
                                    </a:rPr>
                                  </m:ctrlPr>
                                </m:fPr>
                                <m:num>
                                  <m:sSub>
                                    <m:sSubPr>
                                      <m:ctrlPr>
                                        <a:rPr lang="en-US" b="0" i="1" smtClean="0">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𝑡</m:t>
                                      </m:r>
                                    </m:e>
                                    <m:sub>
                                      <m:r>
                                        <a:rPr lang="en-US" b="0" i="1" smtClean="0">
                                          <a:solidFill>
                                            <a:srgbClr val="FFC000"/>
                                          </a:solidFill>
                                          <a:latin typeface="Cambria Math" panose="02040503050406030204" pitchFamily="18" charset="0"/>
                                        </a:rPr>
                                        <m:t>𝑗</m:t>
                                      </m:r>
                                    </m:sub>
                                  </m:sSub>
                                </m:num>
                                <m:den>
                                  <m:sSub>
                                    <m:sSubPr>
                                      <m:ctrlPr>
                                        <a:rPr lang="en-US" i="1">
                                          <a:solidFill>
                                            <a:srgbClr val="FFC000"/>
                                          </a:solidFill>
                                          <a:latin typeface="Cambria Math" panose="02040503050406030204" pitchFamily="18" charset="0"/>
                                        </a:rPr>
                                      </m:ctrlPr>
                                    </m:sSubPr>
                                    <m:e>
                                      <m:r>
                                        <a:rPr lang="en-US" b="0" i="1" smtClean="0">
                                          <a:solidFill>
                                            <a:srgbClr val="FFC000"/>
                                          </a:solidFill>
                                          <a:latin typeface="Cambria Math" panose="02040503050406030204" pitchFamily="18" charset="0"/>
                                        </a:rPr>
                                        <m:t>𝑦</m:t>
                                      </m:r>
                                    </m:e>
                                    <m:sub>
                                      <m:r>
                                        <a:rPr lang="en-US" b="0" i="1" smtClean="0">
                                          <a:solidFill>
                                            <a:srgbClr val="FFC000"/>
                                          </a:solidFill>
                                          <a:latin typeface="Cambria Math" panose="02040503050406030204" pitchFamily="18" charset="0"/>
                                        </a:rPr>
                                        <m:t>𝑗</m:t>
                                      </m:r>
                                    </m:sub>
                                  </m:sSub>
                                </m:den>
                              </m:f>
                              <m:r>
                                <a:rPr lang="en-US" b="0" i="1" smtClean="0">
                                  <a:solidFill>
                                    <a:srgbClr val="FFC000"/>
                                  </a:solidFill>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𝑖</m:t>
                                      </m:r>
                                    </m:sub>
                                  </m:sSub>
                                </m:den>
                              </m:f>
                              <m:r>
                                <a:rPr lang="en-US" b="0" i="1" smtClean="0">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sub>
                                  </m:sSub>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𝑖𝑗</m:t>
                                      </m:r>
                                    </m:sub>
                                  </m:sSub>
                                </m:den>
                              </m:f>
                            </m:e>
                          </m:d>
                        </m:e>
                      </m:nary>
                    </m:oMath>
                  </m:oMathPara>
                </a14:m>
                <a:endParaRPr lang="en-US" dirty="0"/>
              </a:p>
            </p:txBody>
          </p:sp>
        </mc:Choice>
        <mc:Fallback xmlns="">
          <p:sp>
            <p:nvSpPr>
              <p:cNvPr id="55" name="TextBox 54">
                <a:extLst>
                  <a:ext uri="{FF2B5EF4-FFF2-40B4-BE49-F238E27FC236}">
                    <a16:creationId xmlns:a16="http://schemas.microsoft.com/office/drawing/2014/main" id="{6B5A5067-07D9-3BCF-AA07-CCBAD08FF50E}"/>
                  </a:ext>
                </a:extLst>
              </p:cNvPr>
              <p:cNvSpPr txBox="1">
                <a:spLocks noRot="1" noChangeAspect="1" noMove="1" noResize="1" noEditPoints="1" noAdjustHandles="1" noChangeArrowheads="1" noChangeShapeType="1" noTextEdit="1"/>
              </p:cNvSpPr>
              <p:nvPr/>
            </p:nvSpPr>
            <p:spPr>
              <a:xfrm>
                <a:off x="1522413" y="5207697"/>
                <a:ext cx="5055881" cy="879856"/>
              </a:xfrm>
              <a:prstGeom prst="rect">
                <a:avLst/>
              </a:prstGeom>
              <a:blipFill>
                <a:blip r:embed="rId12"/>
                <a:stretch>
                  <a:fillRect t="-94366" b="-142254"/>
                </a:stretch>
              </a:blipFill>
            </p:spPr>
            <p:txBody>
              <a:bodyPr/>
              <a:lstStyle/>
              <a:p>
                <a:r>
                  <a:rPr lang="en-US">
                    <a:noFill/>
                  </a:rPr>
                  <a:t> </a:t>
                </a:r>
              </a:p>
            </p:txBody>
          </p:sp>
        </mc:Fallback>
      </mc:AlternateContent>
    </p:spTree>
    <p:extLst>
      <p:ext uri="{BB962C8B-B14F-4D97-AF65-F5344CB8AC3E}">
        <p14:creationId xmlns:p14="http://schemas.microsoft.com/office/powerpoint/2010/main" val="343553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A8B18-FAFA-B241-20DD-4624F3F58CC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61AE230-A1B2-28F6-BC8D-171BC628014C}"/>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0801132-768F-4358-136B-E4C128298211}"/>
                  </a:ext>
                </a:extLst>
              </p:cNvPr>
              <p:cNvSpPr txBox="1"/>
              <p:nvPr/>
            </p:nvSpPr>
            <p:spPr>
              <a:xfrm>
                <a:off x="1674812" y="1709044"/>
                <a:ext cx="8839200" cy="708207"/>
              </a:xfrm>
              <a:prstGeom prst="rect">
                <a:avLst/>
              </a:prstGeom>
              <a:noFill/>
            </p:spPr>
            <p:txBody>
              <a:bodyPr wrap="square">
                <a:spAutoFit/>
              </a:bodyPr>
              <a:lstStyle/>
              <a:p>
                <a14:m>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𝑗</m:t>
                            </m:r>
                          </m:sub>
                        </m:sSub>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sub>
                        </m:sSub>
                      </m:den>
                    </m:f>
                  </m:oMath>
                </a14:m>
                <a:r>
                  <a:rPr lang="en-US" sz="2400" dirty="0">
                    <a:solidFill>
                      <a:schemeClr val="bg1"/>
                    </a:solidFill>
                  </a:rPr>
                  <a:t> has different gradients depending if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𝑖</m:t>
                        </m:r>
                      </m:sub>
                    </m:sSub>
                  </m:oMath>
                </a14:m>
                <a:r>
                  <a:rPr lang="en-US" sz="2400" dirty="0">
                    <a:solidFill>
                      <a:schemeClr val="bg1"/>
                    </a:solidFill>
                  </a:rPr>
                  <a:t> or not </a:t>
                </a:r>
              </a:p>
            </p:txBody>
          </p:sp>
        </mc:Choice>
        <mc:Fallback xmlns="">
          <p:sp>
            <p:nvSpPr>
              <p:cNvPr id="5" name="TextBox 4">
                <a:extLst>
                  <a:ext uri="{FF2B5EF4-FFF2-40B4-BE49-F238E27FC236}">
                    <a16:creationId xmlns:a16="http://schemas.microsoft.com/office/drawing/2014/main" id="{20801132-768F-4358-136B-E4C128298211}"/>
                  </a:ext>
                </a:extLst>
              </p:cNvPr>
              <p:cNvSpPr txBox="1">
                <a:spLocks noRot="1" noChangeAspect="1" noMove="1" noResize="1" noEditPoints="1" noAdjustHandles="1" noChangeArrowheads="1" noChangeShapeType="1" noTextEdit="1"/>
              </p:cNvSpPr>
              <p:nvPr/>
            </p:nvSpPr>
            <p:spPr>
              <a:xfrm>
                <a:off x="1674812" y="1709044"/>
                <a:ext cx="8839200" cy="708207"/>
              </a:xfrm>
              <a:prstGeom prst="rect">
                <a:avLst/>
              </a:prstGeom>
              <a:blipFill>
                <a:blip r:embed="rId3"/>
                <a:stretch>
                  <a:fillRect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3865871-95E5-F543-CB6D-AD10AFE3481E}"/>
                  </a:ext>
                </a:extLst>
              </p:cNvPr>
              <p:cNvSpPr txBox="1"/>
              <p:nvPr/>
            </p:nvSpPr>
            <p:spPr>
              <a:xfrm>
                <a:off x="6445342" y="4816363"/>
                <a:ext cx="5211670" cy="12638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𝑖</m:t>
                                      </m:r>
                                    </m:sub>
                                  </m:sSub>
                                </m:sup>
                              </m:sSup>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den>
                          </m:f>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𝑘</m:t>
                                      </m:r>
                                    </m:sub>
                                  </m:sSub>
                                </m:sup>
                              </m:sSup>
                              <m:r>
                                <a:rPr lang="en-US" sz="2400" i="1">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sup>
                              </m:sSup>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smtClean="0">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𝑘</m:t>
                                              </m:r>
                                            </m:sub>
                                          </m:sSub>
                                        </m:sup>
                                      </m:sSup>
                                    </m:e>
                                  </m:nary>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den>
                              </m:f>
                            </m:e>
                          </m:nary>
                        </m:num>
                        <m:den>
                          <m:r>
                            <a:rPr lang="en-US" sz="2400" i="1">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𝑘</m:t>
                                          </m:r>
                                        </m:sub>
                                      </m:sSub>
                                    </m:sup>
                                  </m:sSup>
                                  <m:r>
                                    <a:rPr lang="en-US" sz="2400" i="1">
                                      <a:solidFill>
                                        <a:schemeClr val="bg1"/>
                                      </a:solidFill>
                                      <a:latin typeface="Cambria Math" panose="02040503050406030204" pitchFamily="18" charset="0"/>
                                    </a:rPr>
                                    <m:t>)</m:t>
                                  </m:r>
                                </m:e>
                              </m:nary>
                            </m:e>
                            <m:sup>
                              <m:r>
                                <a:rPr lang="en-US" sz="2400" i="1">
                                  <a:solidFill>
                                    <a:schemeClr val="bg1"/>
                                  </a:solidFill>
                                  <a:latin typeface="Cambria Math" panose="02040503050406030204" pitchFamily="18" charset="0"/>
                                </a:rPr>
                                <m:t>2</m:t>
                              </m:r>
                            </m:sup>
                          </m:sSup>
                        </m:den>
                      </m:f>
                    </m:oMath>
                  </m:oMathPara>
                </a14:m>
                <a:endParaRPr lang="en-US" sz="2400" dirty="0">
                  <a:solidFill>
                    <a:schemeClr val="bg1"/>
                  </a:solidFill>
                </a:endParaRPr>
              </a:p>
            </p:txBody>
          </p:sp>
        </mc:Choice>
        <mc:Fallback xmlns="">
          <p:sp>
            <p:nvSpPr>
              <p:cNvPr id="7" name="TextBox 6">
                <a:extLst>
                  <a:ext uri="{FF2B5EF4-FFF2-40B4-BE49-F238E27FC236}">
                    <a16:creationId xmlns:a16="http://schemas.microsoft.com/office/drawing/2014/main" id="{03865871-95E5-F543-CB6D-AD10AFE3481E}"/>
                  </a:ext>
                </a:extLst>
              </p:cNvPr>
              <p:cNvSpPr txBox="1">
                <a:spLocks noRot="1" noChangeAspect="1" noMove="1" noResize="1" noEditPoints="1" noAdjustHandles="1" noChangeArrowheads="1" noChangeShapeType="1" noTextEdit="1"/>
              </p:cNvSpPr>
              <p:nvPr/>
            </p:nvSpPr>
            <p:spPr>
              <a:xfrm>
                <a:off x="6445342" y="4816363"/>
                <a:ext cx="5211670" cy="1263872"/>
              </a:xfrm>
              <a:prstGeom prst="rect">
                <a:avLst/>
              </a:prstGeom>
              <a:blipFill>
                <a:blip r:embed="rId4"/>
                <a:stretch>
                  <a:fillRect l="-487" t="-49000" b="-7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CD05587-0315-FC8A-EAA7-024CD5487480}"/>
                  </a:ext>
                </a:extLst>
              </p:cNvPr>
              <p:cNvSpPr txBox="1"/>
              <p:nvPr/>
            </p:nvSpPr>
            <p:spPr>
              <a:xfrm>
                <a:off x="1695636" y="2664155"/>
                <a:ext cx="6606988" cy="9674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𝐶</m:t>
                          </m:r>
                        </m:num>
                        <m:den>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𝑤</m:t>
                              </m:r>
                            </m:e>
                            <m:sub>
                              <m:r>
                                <a:rPr lang="en-US" sz="2000" b="0" i="1" smtClean="0">
                                  <a:solidFill>
                                    <a:schemeClr val="bg1"/>
                                  </a:solidFill>
                                  <a:latin typeface="Cambria Math" panose="02040503050406030204" pitchFamily="18" charset="0"/>
                                </a:rPr>
                                <m:t>𝑖𝑗</m:t>
                              </m:r>
                            </m:sub>
                          </m:sSub>
                        </m:den>
                      </m:f>
                      <m:r>
                        <a:rPr lang="en-US" sz="2000" b="0" i="1" smtClean="0">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f>
                            <m:fPr>
                              <m:ctrlPr>
                                <a:rPr lang="en-US" sz="2000" i="1">
                                  <a:solidFill>
                                    <a:srgbClr val="FFC000"/>
                                  </a:solidFill>
                                  <a:latin typeface="Cambria Math" panose="02040503050406030204" pitchFamily="18" charset="0"/>
                                </a:rPr>
                              </m:ctrlPr>
                            </m:fPr>
                            <m:num>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𝑡</m:t>
                                  </m:r>
                                </m:e>
                                <m:sub>
                                  <m:r>
                                    <a:rPr lang="en-US" sz="2000" b="0" i="1" smtClean="0">
                                      <a:solidFill>
                                        <a:srgbClr val="FFC000"/>
                                      </a:solidFill>
                                      <a:latin typeface="Cambria Math" panose="02040503050406030204" pitchFamily="18" charset="0"/>
                                    </a:rPr>
                                    <m:t>𝑖</m:t>
                                  </m:r>
                                </m:sub>
                              </m:sSub>
                            </m:num>
                            <m:den>
                              <m:sSub>
                                <m:sSubPr>
                                  <m:ctrlPr>
                                    <a:rPr lang="en-US" sz="2000" i="1">
                                      <a:solidFill>
                                        <a:srgbClr val="FFC000"/>
                                      </a:solidFill>
                                      <a:latin typeface="Cambria Math" panose="02040503050406030204" pitchFamily="18" charset="0"/>
                                    </a:rPr>
                                  </m:ctrlPr>
                                </m:sSubPr>
                                <m:e>
                                  <m:r>
                                    <a:rPr lang="en-US" sz="2000" i="1">
                                      <a:solidFill>
                                        <a:srgbClr val="FFC000"/>
                                      </a:solidFill>
                                      <a:latin typeface="Cambria Math" panose="02040503050406030204" pitchFamily="18" charset="0"/>
                                    </a:rPr>
                                    <m:t>𝑦</m:t>
                                  </m:r>
                                </m:e>
                                <m:sub>
                                  <m:r>
                                    <a:rPr lang="en-US" sz="2000" b="0" i="1" smtClean="0">
                                      <a:solidFill>
                                        <a:srgbClr val="FFC000"/>
                                      </a:solidFill>
                                      <a:latin typeface="Cambria Math" panose="02040503050406030204" pitchFamily="18" charset="0"/>
                                    </a:rPr>
                                    <m:t>𝑖</m:t>
                                  </m:r>
                                </m:sub>
                              </m:sSub>
                            </m:den>
                          </m:f>
                          <m:r>
                            <a:rPr lang="en-US" sz="2000" i="1">
                              <a:solidFill>
                                <a:srgbClr val="FFC000"/>
                              </a:solidFill>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𝑖</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den>
                          </m:f>
                          <m:r>
                            <a:rPr lang="en-US" sz="2000" i="1">
                              <a:latin typeface="Cambria Math" panose="02040503050406030204" pitchFamily="18" charset="0"/>
                            </a:rPr>
                            <m:t>⋅</m:t>
                          </m:r>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𝑖</m:t>
                                  </m:r>
                                </m:sub>
                              </m:sSub>
                            </m:num>
                            <m:den>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𝑖𝑗</m:t>
                                  </m:r>
                                </m:sub>
                              </m:sSub>
                            </m:den>
                          </m:f>
                        </m:e>
                      </m:d>
                      <m:r>
                        <a:rPr lang="en-US" sz="2000" b="0" i="1" smtClean="0">
                          <a:solidFill>
                            <a:srgbClr val="FF0000"/>
                          </a:solidFill>
                          <a:latin typeface="Cambria Math" panose="02040503050406030204" pitchFamily="18" charset="0"/>
                        </a:rPr>
                        <m:t> </m:t>
                      </m:r>
                      <m:r>
                        <a:rPr lang="en-US" sz="2000" b="0" i="1" smtClean="0">
                          <a:solidFill>
                            <a:schemeClr val="bg1"/>
                          </a:solidFill>
                          <a:latin typeface="Cambria Math" panose="02040503050406030204" pitchFamily="18" charset="0"/>
                        </a:rPr>
                        <m:t>−</m:t>
                      </m:r>
                      <m:nary>
                        <m:naryPr>
                          <m:chr m:val="∑"/>
                          <m:ctrlPr>
                            <a:rPr lang="en-US" sz="2000" i="1">
                              <a:solidFill>
                                <a:schemeClr val="bg1"/>
                              </a:solidFill>
                              <a:latin typeface="Cambria Math" panose="02040503050406030204" pitchFamily="18" charset="0"/>
                            </a:rPr>
                          </m:ctrlPr>
                        </m:naryPr>
                        <m:sub>
                          <m:r>
                            <m:rPr>
                              <m:brk m:alnAt="23"/>
                            </m:rPr>
                            <a:rPr lang="en-US" sz="2000" i="1">
                              <a:solidFill>
                                <a:schemeClr val="bg1"/>
                              </a:solidFill>
                              <a:latin typeface="Cambria Math" panose="02040503050406030204" pitchFamily="18" charset="0"/>
                            </a:rPr>
                            <m:t>𝑗</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𝑗</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𝑚</m:t>
                          </m:r>
                        </m:sup>
                        <m:e>
                          <m:d>
                            <m:dPr>
                              <m:ctrlPr>
                                <a:rPr lang="en-US" sz="2000" b="0" i="1" smtClean="0">
                                  <a:solidFill>
                                    <a:schemeClr val="bg1"/>
                                  </a:solidFill>
                                  <a:latin typeface="Cambria Math" panose="02040503050406030204" pitchFamily="18" charset="0"/>
                                </a:rPr>
                              </m:ctrlPr>
                            </m:dPr>
                            <m:e>
                              <m:f>
                                <m:fPr>
                                  <m:ctrlPr>
                                    <a:rPr lang="en-US" sz="2000" i="1">
                                      <a:solidFill>
                                        <a:srgbClr val="FFC000"/>
                                      </a:solidFill>
                                      <a:latin typeface="Cambria Math" panose="02040503050406030204" pitchFamily="18" charset="0"/>
                                    </a:rPr>
                                  </m:ctrlPr>
                                </m:fPr>
                                <m:num>
                                  <m:sSub>
                                    <m:sSubPr>
                                      <m:ctrlPr>
                                        <a:rPr lang="en-US" sz="2000" b="0" i="1" smtClean="0">
                                          <a:solidFill>
                                            <a:srgbClr val="FFC000"/>
                                          </a:solidFill>
                                          <a:latin typeface="Cambria Math" panose="02040503050406030204" pitchFamily="18" charset="0"/>
                                        </a:rPr>
                                      </m:ctrlPr>
                                    </m:sSubPr>
                                    <m:e>
                                      <m:r>
                                        <a:rPr lang="en-US" sz="2000" b="0" i="1" smtClean="0">
                                          <a:solidFill>
                                            <a:srgbClr val="FFC000"/>
                                          </a:solidFill>
                                          <a:latin typeface="Cambria Math" panose="02040503050406030204" pitchFamily="18" charset="0"/>
                                        </a:rPr>
                                        <m:t>𝑡</m:t>
                                      </m:r>
                                    </m:e>
                                    <m:sub>
                                      <m:r>
                                        <a:rPr lang="en-US" sz="2000" b="0" i="1" smtClean="0">
                                          <a:solidFill>
                                            <a:srgbClr val="FFC000"/>
                                          </a:solidFill>
                                          <a:latin typeface="Cambria Math" panose="02040503050406030204" pitchFamily="18" charset="0"/>
                                        </a:rPr>
                                        <m:t>𝑗</m:t>
                                      </m:r>
                                    </m:sub>
                                  </m:sSub>
                                </m:num>
                                <m:den>
                                  <m:sSub>
                                    <m:sSubPr>
                                      <m:ctrlPr>
                                        <a:rPr lang="en-US" sz="2000" i="1">
                                          <a:solidFill>
                                            <a:srgbClr val="FFC000"/>
                                          </a:solidFill>
                                          <a:latin typeface="Cambria Math" panose="02040503050406030204" pitchFamily="18" charset="0"/>
                                        </a:rPr>
                                      </m:ctrlPr>
                                    </m:sSubPr>
                                    <m:e>
                                      <m:r>
                                        <a:rPr lang="en-US" sz="2000" b="0" i="1" smtClean="0">
                                          <a:solidFill>
                                            <a:srgbClr val="FFC000"/>
                                          </a:solidFill>
                                          <a:latin typeface="Cambria Math" panose="02040503050406030204" pitchFamily="18" charset="0"/>
                                        </a:rPr>
                                        <m:t>𝑦</m:t>
                                      </m:r>
                                    </m:e>
                                    <m:sub>
                                      <m:r>
                                        <a:rPr lang="en-US" sz="2000" b="0" i="1" smtClean="0">
                                          <a:solidFill>
                                            <a:srgbClr val="FFC000"/>
                                          </a:solidFill>
                                          <a:latin typeface="Cambria Math" panose="02040503050406030204" pitchFamily="18" charset="0"/>
                                        </a:rPr>
                                        <m:t>𝑗</m:t>
                                      </m:r>
                                    </m:sub>
                                  </m:sSub>
                                </m:den>
                              </m:f>
                              <m:r>
                                <a:rPr lang="en-US" sz="2000" b="0" i="1" smtClean="0">
                                  <a:solidFill>
                                    <a:srgbClr val="FFC000"/>
                                  </a:solidFill>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𝑖</m:t>
                                      </m:r>
                                    </m:sub>
                                  </m:sSub>
                                </m:den>
                              </m:f>
                              <m:r>
                                <a:rPr lang="en-US" sz="2000" b="0" i="1" smtClean="0">
                                  <a:latin typeface="Cambria Math" panose="02040503050406030204" pitchFamily="18" charset="0"/>
                                </a:rPr>
                                <m:t>⋅</m:t>
                              </m:r>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𝑧</m:t>
                                      </m:r>
                                    </m:e>
                                    <m:sub>
                                      <m:r>
                                        <a:rPr lang="en-US" sz="2000" i="1">
                                          <a:solidFill>
                                            <a:srgbClr val="FF0000"/>
                                          </a:solidFill>
                                          <a:latin typeface="Cambria Math" panose="02040503050406030204" pitchFamily="18" charset="0"/>
                                        </a:rPr>
                                        <m:t>𝑖</m:t>
                                      </m:r>
                                    </m:sub>
                                  </m:sSub>
                                </m:num>
                                <m:den>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𝑖𝑗</m:t>
                                      </m:r>
                                    </m:sub>
                                  </m:sSub>
                                </m:den>
                              </m:f>
                            </m:e>
                          </m:d>
                        </m:e>
                      </m:nary>
                    </m:oMath>
                  </m:oMathPara>
                </a14:m>
                <a:endParaRPr lang="en-US" dirty="0"/>
              </a:p>
            </p:txBody>
          </p:sp>
        </mc:Choice>
        <mc:Fallback xmlns="">
          <p:sp>
            <p:nvSpPr>
              <p:cNvPr id="14" name="TextBox 13">
                <a:extLst>
                  <a:ext uri="{FF2B5EF4-FFF2-40B4-BE49-F238E27FC236}">
                    <a16:creationId xmlns:a16="http://schemas.microsoft.com/office/drawing/2014/main" id="{4CD05587-0315-FC8A-EAA7-024CD5487480}"/>
                  </a:ext>
                </a:extLst>
              </p:cNvPr>
              <p:cNvSpPr txBox="1">
                <a:spLocks noRot="1" noChangeAspect="1" noMove="1" noResize="1" noEditPoints="1" noAdjustHandles="1" noChangeArrowheads="1" noChangeShapeType="1" noTextEdit="1"/>
              </p:cNvSpPr>
              <p:nvPr/>
            </p:nvSpPr>
            <p:spPr>
              <a:xfrm>
                <a:off x="1695636" y="2664155"/>
                <a:ext cx="6606988" cy="967444"/>
              </a:xfrm>
              <a:prstGeom prst="rect">
                <a:avLst/>
              </a:prstGeom>
              <a:blipFill>
                <a:blip r:embed="rId5"/>
                <a:stretch>
                  <a:fillRect t="-98718" b="-1448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8EBAFE-ED0B-3B13-2AB9-1ED06F23B695}"/>
                  </a:ext>
                </a:extLst>
              </p:cNvPr>
              <p:cNvSpPr txBox="1"/>
              <p:nvPr/>
            </p:nvSpPr>
            <p:spPr>
              <a:xfrm>
                <a:off x="1695636" y="4790362"/>
                <a:ext cx="4047847" cy="120238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𝑖</m:t>
                              </m:r>
                            </m:sub>
                          </m:sSub>
                        </m:num>
                        <m:den>
                          <m:r>
                            <a:rPr lang="en-US" sz="2400" i="1">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𝑧</m:t>
                              </m:r>
                            </m:e>
                            <m:sub>
                              <m:r>
                                <a:rPr lang="en-US" sz="2400" b="0" i="1" smtClean="0">
                                  <a:solidFill>
                                    <a:schemeClr val="tx1"/>
                                  </a:solidFill>
                                  <a:latin typeface="Cambria Math" panose="02040503050406030204" pitchFamily="18" charset="0"/>
                                </a:rPr>
                                <m:t>𝑖</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𝑆𝑜𝑓𝑡𝑚𝑎𝑥</m:t>
                          </m:r>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sSup>
                                <m:sSupPr>
                                  <m:ctrlPr>
                                    <a:rPr lang="en-US" sz="2400" b="0" i="1" smtClean="0">
                                      <a:solidFill>
                                        <a:schemeClr val="bg1"/>
                                      </a:solidFill>
                                      <a:latin typeface="Cambria Math" panose="02040503050406030204" pitchFamily="18" charset="0"/>
                                    </a:rPr>
                                  </m:ctrlPr>
                                </m:sSupPr>
                                <m:e>
                                  <m:r>
                                    <a:rPr lang="en-US" sz="2400" i="1" smtClean="0">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sup>
                              </m:sSup>
                            </m:num>
                            <m:den>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𝑘</m:t>
                                          </m:r>
                                        </m:sub>
                                      </m:sSub>
                                    </m:sup>
                                  </m:sSup>
                                  <m:r>
                                    <a:rPr lang="en-US" sz="2400" i="1">
                                      <a:solidFill>
                                        <a:schemeClr val="bg1"/>
                                      </a:solidFill>
                                      <a:latin typeface="Cambria Math" panose="02040503050406030204" pitchFamily="18" charset="0"/>
                                    </a:rPr>
                                    <m:t> </m:t>
                                  </m:r>
                                </m:e>
                              </m:nary>
                            </m:den>
                          </m:f>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den>
                      </m:f>
                    </m:oMath>
                  </m:oMathPara>
                </a14:m>
                <a:endParaRPr lang="en-US" dirty="0"/>
              </a:p>
            </p:txBody>
          </p:sp>
        </mc:Choice>
        <mc:Fallback xmlns="">
          <p:sp>
            <p:nvSpPr>
              <p:cNvPr id="16" name="TextBox 15">
                <a:extLst>
                  <a:ext uri="{FF2B5EF4-FFF2-40B4-BE49-F238E27FC236}">
                    <a16:creationId xmlns:a16="http://schemas.microsoft.com/office/drawing/2014/main" id="{AC8EBAFE-ED0B-3B13-2AB9-1ED06F23B695}"/>
                  </a:ext>
                </a:extLst>
              </p:cNvPr>
              <p:cNvSpPr txBox="1">
                <a:spLocks noRot="1" noChangeAspect="1" noMove="1" noResize="1" noEditPoints="1" noAdjustHandles="1" noChangeArrowheads="1" noChangeShapeType="1" noTextEdit="1"/>
              </p:cNvSpPr>
              <p:nvPr/>
            </p:nvSpPr>
            <p:spPr>
              <a:xfrm>
                <a:off x="1695636" y="4790362"/>
                <a:ext cx="4047847" cy="1202380"/>
              </a:xfrm>
              <a:prstGeom prst="rect">
                <a:avLst/>
              </a:prstGeom>
              <a:blipFill>
                <a:blip r:embed="rId6"/>
                <a:stretch>
                  <a:fillRect l="-313" t="-23158" b="-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3D0725A-EC7A-FEE2-A55C-BE9BB0AD0034}"/>
                  </a:ext>
                </a:extLst>
              </p:cNvPr>
              <p:cNvSpPr txBox="1"/>
              <p:nvPr/>
            </p:nvSpPr>
            <p:spPr>
              <a:xfrm>
                <a:off x="1674812" y="3985901"/>
                <a:ext cx="8839200" cy="461665"/>
              </a:xfrm>
              <a:prstGeom prst="rect">
                <a:avLst/>
              </a:prstGeom>
              <a:noFill/>
            </p:spPr>
            <p:txBody>
              <a:bodyPr wrap="square">
                <a:spAutoFit/>
              </a:bodyPr>
              <a:lstStyle/>
              <a:p>
                <a:r>
                  <a:rPr lang="en-US" sz="2400" dirty="0"/>
                  <a:t>Case 1: </a:t>
                </a:r>
                <a14:m>
                  <m:oMath xmlns:m="http://schemas.openxmlformats.org/officeDocument/2006/math">
                    <m:r>
                      <a:rPr lang="en-US" sz="240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𝑖</m:t>
                    </m:r>
                  </m:oMath>
                </a14:m>
                <a:endParaRPr lang="en-US" sz="2400" dirty="0">
                  <a:solidFill>
                    <a:schemeClr val="bg1"/>
                  </a:solidFill>
                </a:endParaRPr>
              </a:p>
            </p:txBody>
          </p:sp>
        </mc:Choice>
        <mc:Fallback xmlns="">
          <p:sp>
            <p:nvSpPr>
              <p:cNvPr id="17" name="TextBox 16">
                <a:extLst>
                  <a:ext uri="{FF2B5EF4-FFF2-40B4-BE49-F238E27FC236}">
                    <a16:creationId xmlns:a16="http://schemas.microsoft.com/office/drawing/2014/main" id="{63D0725A-EC7A-FEE2-A55C-BE9BB0AD0034}"/>
                  </a:ext>
                </a:extLst>
              </p:cNvPr>
              <p:cNvSpPr txBox="1">
                <a:spLocks noRot="1" noChangeAspect="1" noMove="1" noResize="1" noEditPoints="1" noAdjustHandles="1" noChangeArrowheads="1" noChangeShapeType="1" noTextEdit="1"/>
              </p:cNvSpPr>
              <p:nvPr/>
            </p:nvSpPr>
            <p:spPr>
              <a:xfrm>
                <a:off x="1674812" y="3985901"/>
                <a:ext cx="8839200" cy="461665"/>
              </a:xfrm>
              <a:prstGeom prst="rect">
                <a:avLst/>
              </a:prstGeom>
              <a:blipFill>
                <a:blip r:embed="rId7"/>
                <a:stretch>
                  <a:fillRect l="-1148" t="-7895" b="-23684"/>
                </a:stretch>
              </a:blipFill>
            </p:spPr>
            <p:txBody>
              <a:bodyPr/>
              <a:lstStyle/>
              <a:p>
                <a:r>
                  <a:rPr lang="en-US">
                    <a:noFill/>
                  </a:rPr>
                  <a:t> </a:t>
                </a:r>
              </a:p>
            </p:txBody>
          </p:sp>
        </mc:Fallback>
      </mc:AlternateContent>
    </p:spTree>
    <p:extLst>
      <p:ext uri="{BB962C8B-B14F-4D97-AF65-F5344CB8AC3E}">
        <p14:creationId xmlns:p14="http://schemas.microsoft.com/office/powerpoint/2010/main" val="260305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marL="301752" lvl="1" indent="0">
                  <a:buNone/>
                </a:pPr>
                <a:endParaRPr lang="en-US" dirty="0"/>
              </a:p>
              <a:p>
                <a:pPr marL="301752" lvl="1" indent="0">
                  <a:buNone/>
                </a:pPr>
                <a:endParaRPr lang="en-US" dirty="0"/>
              </a:p>
              <a:p>
                <a:pPr marL="301752" lvl="1" indent="0">
                  <a:buNone/>
                </a:pPr>
                <a:endParaRPr lang="en-US" dirty="0"/>
              </a:p>
              <a:p>
                <a:pPr marL="301752"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sub>
                          </m:sSub>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m:t>
                          </m:r>
                        </m:num>
                        <m:den>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nary>
                                <m:naryPr>
                                  <m:chr m:val="∑"/>
                                  <m:supHide m:val="on"/>
                                  <m:ctrlPr>
                                    <a:rPr lang="en-US" sz="2000" i="1">
                                      <a:solidFill>
                                        <a:schemeClr val="bg1"/>
                                      </a:solidFill>
                                      <a:latin typeface="Cambria Math" panose="02040503050406030204" pitchFamily="18" charset="0"/>
                                    </a:rPr>
                                  </m:ctrlPr>
                                </m:naryPr>
                                <m:sub>
                                  <m:r>
                                    <a:rPr lang="en-US" sz="2000" i="1">
                                      <a:solidFill>
                                        <a:schemeClr val="bg1"/>
                                      </a:solidFill>
                                      <a:latin typeface="Cambria Math" panose="02040503050406030204" pitchFamily="18" charset="0"/>
                                    </a:rPr>
                                    <m:t>𝑘</m:t>
                                  </m:r>
                                </m:sub>
                                <m:sup/>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sup>
                                  </m:sSup>
                                  <m:r>
                                    <a:rPr lang="en-US" sz="2000" i="1">
                                      <a:solidFill>
                                        <a:schemeClr val="bg1"/>
                                      </a:solidFill>
                                      <a:latin typeface="Cambria Math" panose="02040503050406030204" pitchFamily="18" charset="0"/>
                                    </a:rPr>
                                    <m:t>)</m:t>
                                  </m:r>
                                </m:e>
                              </m:nary>
                            </m:e>
                            <m:sup>
                              <m:r>
                                <a:rPr lang="en-US" sz="2000" i="1">
                                  <a:solidFill>
                                    <a:schemeClr val="bg1"/>
                                  </a:solidFill>
                                  <a:latin typeface="Cambria Math" panose="02040503050406030204" pitchFamily="18" charset="0"/>
                                </a:rPr>
                                <m:t>2</m:t>
                              </m:r>
                            </m:sup>
                          </m:sSup>
                        </m:den>
                      </m:f>
                      <m:r>
                        <a:rPr lang="en-US" sz="2000" b="0" i="1" smtClean="0">
                          <a:solidFill>
                            <a:schemeClr val="bg1"/>
                          </a:solidFill>
                          <a:latin typeface="Cambria Math" panose="02040503050406030204" pitchFamily="18" charset="0"/>
                        </a:rPr>
                        <m:t> </m:t>
                      </m:r>
                      <m:d>
                        <m:dPr>
                          <m:ctrlPr>
                            <a:rPr lang="en-US" sz="2000" b="0" i="1" smtClean="0">
                              <a:solidFill>
                                <a:schemeClr val="bg1"/>
                              </a:solidFill>
                              <a:latin typeface="Cambria Math" panose="02040503050406030204" pitchFamily="18" charset="0"/>
                            </a:rPr>
                          </m:ctrlPr>
                        </m:dPr>
                        <m:e>
                          <m:sSup>
                            <m:sSupPr>
                              <m:ctrlPr>
                                <a:rPr lang="en-US" sz="2000" b="0" i="1" smtClean="0">
                                  <a:solidFill>
                                    <a:schemeClr val="bg1"/>
                                  </a:solidFill>
                                  <a:latin typeface="Cambria Math" panose="02040503050406030204" pitchFamily="18" charset="0"/>
                                </a:rPr>
                              </m:ctrlPr>
                            </m:sSupPr>
                            <m:e>
                              <m:r>
                                <a:rPr lang="en-US" sz="2000" i="1" smtClean="0">
                                  <a:solidFill>
                                    <a:schemeClr val="bg1"/>
                                  </a:solidFill>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up>
                          </m:sSup>
                          <m:nary>
                            <m:naryPr>
                              <m:chr m:val="∑"/>
                              <m:supHide m:val="on"/>
                              <m:ctrlPr>
                                <a:rPr lang="en-US" sz="2000" i="1">
                                  <a:solidFill>
                                    <a:schemeClr val="bg1"/>
                                  </a:solidFill>
                                  <a:latin typeface="Cambria Math" panose="02040503050406030204" pitchFamily="18" charset="0"/>
                                </a:rPr>
                              </m:ctrlPr>
                            </m:naryPr>
                            <m:sub>
                              <m:r>
                                <a:rPr lang="en-US" sz="2000" i="1">
                                  <a:solidFill>
                                    <a:schemeClr val="bg1"/>
                                  </a:solidFill>
                                  <a:latin typeface="Cambria Math" panose="02040503050406030204" pitchFamily="18" charset="0"/>
                                </a:rPr>
                                <m:t>𝑘</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sup>
                              </m:sSup>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up>
                              </m:sSup>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up>
                              </m:sSup>
                            </m:e>
                          </m:nary>
                        </m:e>
                      </m:d>
                      <m:r>
                        <a:rPr lang="en-US" sz="2000" b="0" i="1" smtClean="0">
                          <a:solidFill>
                            <a:schemeClr val="bg1"/>
                          </a:solidFill>
                          <a:latin typeface="Cambria Math" panose="02040503050406030204" pitchFamily="18" charset="0"/>
                        </a:rPr>
                        <m:t>=</m:t>
                      </m:r>
                    </m:oMath>
                  </m:oMathPara>
                </a14:m>
                <a:endParaRPr lang="en-US" dirty="0"/>
              </a:p>
              <a:p>
                <a:pPr marL="301752" lvl="1" indent="0">
                  <a:buNone/>
                </a:pPr>
                <a:endParaRPr lang="en-US" dirty="0"/>
              </a:p>
              <a:p>
                <a:pPr marL="301752" lvl="1" indent="0">
                  <a:buNone/>
                </a:pPr>
                <a14:m>
                  <m:oMathPara xmlns:m="http://schemas.openxmlformats.org/officeDocument/2006/math">
                    <m:oMathParaPr>
                      <m:jc m:val="left"/>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𝑦</m:t>
                              </m:r>
                            </m:e>
                            <m:sub>
                              <m:r>
                                <a:rPr lang="en-US" i="1">
                                  <a:solidFill>
                                    <a:schemeClr val="tx1"/>
                                  </a:solidFill>
                                  <a:latin typeface="Cambria Math" panose="02040503050406030204" pitchFamily="18" charset="0"/>
                                </a:rPr>
                                <m:t>𝑖</m:t>
                              </m:r>
                            </m:sub>
                          </m:sSub>
                        </m:num>
                        <m:den>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𝑧</m:t>
                              </m:r>
                            </m:e>
                            <m:sub>
                              <m:r>
                                <a:rPr lang="en-US" i="1">
                                  <a:solidFill>
                                    <a:schemeClr val="tx1"/>
                                  </a:solidFill>
                                  <a:latin typeface="Cambria Math" panose="02040503050406030204" pitchFamily="18" charset="0"/>
                                </a:rPr>
                                <m:t>𝑖</m:t>
                              </m:r>
                            </m:sub>
                          </m:sSub>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up>
                          </m:sSup>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sup>
                              </m:sSup>
                            </m:e>
                          </m:nary>
                        </m:num>
                        <m:den>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nary>
                                <m:naryPr>
                                  <m:chr m:val="∑"/>
                                  <m:supHide m:val="on"/>
                                  <m:ctrlPr>
                                    <a:rPr lang="en-US" sz="2000" i="1">
                                      <a:solidFill>
                                        <a:schemeClr val="bg1"/>
                                      </a:solidFill>
                                      <a:latin typeface="Cambria Math" panose="02040503050406030204" pitchFamily="18" charset="0"/>
                                    </a:rPr>
                                  </m:ctrlPr>
                                </m:naryPr>
                                <m:sub>
                                  <m:r>
                                    <a:rPr lang="en-US" sz="2000" i="1">
                                      <a:solidFill>
                                        <a:schemeClr val="bg1"/>
                                      </a:solidFill>
                                      <a:latin typeface="Cambria Math" panose="02040503050406030204" pitchFamily="18" charset="0"/>
                                    </a:rPr>
                                    <m:t>𝑘</m:t>
                                  </m:r>
                                </m:sub>
                                <m:sup/>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sup>
                                  </m:sSup>
                                  <m:r>
                                    <a:rPr lang="en-US" sz="2000" i="1">
                                      <a:solidFill>
                                        <a:schemeClr val="bg1"/>
                                      </a:solidFill>
                                      <a:latin typeface="Cambria Math" panose="02040503050406030204" pitchFamily="18" charset="0"/>
                                    </a:rPr>
                                    <m:t>)</m:t>
                                  </m:r>
                                </m:e>
                              </m:nary>
                            </m:e>
                            <m:sup>
                              <m:r>
                                <a:rPr lang="en-US" sz="2000" i="1">
                                  <a:solidFill>
                                    <a:schemeClr val="bg1"/>
                                  </a:solidFill>
                                  <a:latin typeface="Cambria Math" panose="02040503050406030204" pitchFamily="18" charset="0"/>
                                </a:rPr>
                                <m:t>2</m:t>
                              </m:r>
                            </m:sup>
                          </m:sSup>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up>
                          </m:sSup>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up>
                          </m:sSup>
                        </m:num>
                        <m:den>
                          <m:sSup>
                            <m:sSupPr>
                              <m:ctrlPr>
                                <a:rPr lang="en-US" i="1">
                                  <a:latin typeface="Cambria Math" panose="02040503050406030204" pitchFamily="18" charset="0"/>
                                </a:rPr>
                              </m:ctrlPr>
                            </m:sSupPr>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sup>
                                  </m:sSup>
                                </m:e>
                              </m:nary>
                            </m:e>
                            <m:sup>
                              <m:r>
                                <a:rPr lang="en-US" i="1">
                                  <a:latin typeface="Cambria Math" panose="02040503050406030204" pitchFamily="18" charset="0"/>
                                </a:rPr>
                                <m:t>2</m:t>
                              </m:r>
                            </m:sup>
                          </m:sSup>
                        </m:den>
                      </m:f>
                      <m:r>
                        <a:rPr lang="en-US" sz="2000" b="0" i="1" smtClean="0">
                          <a:solidFill>
                            <a:schemeClr val="bg1"/>
                          </a:solidFill>
                          <a:latin typeface="Cambria Math" panose="02040503050406030204" pitchFamily="18" charset="0"/>
                        </a:rPr>
                        <m:t>=</m:t>
                      </m:r>
                      <m:f>
                        <m:fPr>
                          <m:ctrlPr>
                            <a:rPr lang="en-US" sz="1800" i="1">
                              <a:latin typeface="Cambria Math" panose="02040503050406030204" pitchFamily="18" charset="0"/>
                            </a:rPr>
                          </m:ctrlPr>
                        </m:fPr>
                        <m:num>
                          <m:sSup>
                            <m:sSupPr>
                              <m:ctrlPr>
                                <a:rPr lang="en-US" i="1" smtClean="0">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up>
                          </m:sSup>
                        </m:num>
                        <m:den>
                          <m:nary>
                            <m:naryPr>
                              <m:chr m:val="∑"/>
                              <m:supHide m:val="on"/>
                              <m:ctrlPr>
                                <a:rPr lang="en-US" sz="1800" i="1">
                                  <a:latin typeface="Cambria Math" panose="02040503050406030204" pitchFamily="18" charset="0"/>
                                </a:rPr>
                              </m:ctrlPr>
                            </m:naryPr>
                            <m:sub>
                              <m:r>
                                <a:rPr lang="en-US" sz="1800" i="1">
                                  <a:latin typeface="Cambria Math" panose="02040503050406030204" pitchFamily="18" charset="0"/>
                                </a:rPr>
                                <m:t>𝑘</m:t>
                              </m:r>
                            </m:sub>
                            <m:sup/>
                            <m:e>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𝑘</m:t>
                                      </m:r>
                                    </m:sub>
                                  </m:sSub>
                                </m:sup>
                              </m:sSup>
                            </m:e>
                          </m:nary>
                        </m:den>
                      </m:f>
                      <m:r>
                        <a:rPr lang="en-US" sz="1800" b="0" i="1" smtClean="0">
                          <a:latin typeface="Cambria Math" panose="02040503050406030204" pitchFamily="18" charset="0"/>
                        </a:rPr>
                        <m:t>−</m:t>
                      </m:r>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f>
                                <m:fPr>
                                  <m:ctrlPr>
                                    <a:rPr lang="en-US" sz="1800"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sup>
                                  </m:sSup>
                                </m:num>
                                <m:den>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sup>
                                      </m:sSup>
                                    </m:e>
                                  </m:nary>
                                </m:den>
                              </m:f>
                            </m:e>
                          </m:d>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sup>
                          <m:r>
                            <a:rPr lang="en-US" b="0" i="1" smtClean="0">
                              <a:latin typeface="Cambria Math" panose="02040503050406030204" pitchFamily="18" charset="0"/>
                            </a:rPr>
                            <m:t>2</m:t>
                          </m:r>
                        </m:sup>
                      </m:sSup>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oMath>
                  </m:oMathPara>
                </a14:m>
                <a:endParaRPr lang="en-US" dirty="0"/>
              </a:p>
              <a:p>
                <a:pPr marL="301752"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3"/>
                <a:stretch>
                  <a:fillRect t="-16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F6DD9E0-D210-D4A8-5554-3A552DA7251F}"/>
                  </a:ext>
                </a:extLst>
              </p:cNvPr>
              <p:cNvSpPr txBox="1"/>
              <p:nvPr/>
            </p:nvSpPr>
            <p:spPr>
              <a:xfrm>
                <a:off x="1751012" y="1757762"/>
                <a:ext cx="12115800" cy="9106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m:t>
                          </m:r>
                        </m:num>
                        <m:den>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nary>
                                <m:naryPr>
                                  <m:chr m:val="∑"/>
                                  <m:supHide m:val="on"/>
                                  <m:ctrlPr>
                                    <a:rPr lang="en-US" sz="2000" i="1">
                                      <a:solidFill>
                                        <a:schemeClr val="bg1"/>
                                      </a:solidFill>
                                      <a:latin typeface="Cambria Math" panose="02040503050406030204" pitchFamily="18" charset="0"/>
                                    </a:rPr>
                                  </m:ctrlPr>
                                </m:naryPr>
                                <m:sub>
                                  <m:r>
                                    <a:rPr lang="en-US" sz="2000" i="1">
                                      <a:solidFill>
                                        <a:schemeClr val="bg1"/>
                                      </a:solidFill>
                                      <a:latin typeface="Cambria Math" panose="02040503050406030204" pitchFamily="18" charset="0"/>
                                    </a:rPr>
                                    <m:t>𝑘</m:t>
                                  </m:r>
                                </m:sub>
                                <m:sup/>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𝑒</m:t>
                                      </m:r>
                                    </m:e>
                                    <m:sup>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𝑘</m:t>
                                          </m:r>
                                        </m:sub>
                                      </m:sSub>
                                    </m:sup>
                                  </m:sSup>
                                  <m:r>
                                    <a:rPr lang="en-US" sz="2000" i="1">
                                      <a:solidFill>
                                        <a:schemeClr val="bg1"/>
                                      </a:solidFill>
                                      <a:latin typeface="Cambria Math" panose="02040503050406030204" pitchFamily="18" charset="0"/>
                                    </a:rPr>
                                    <m:t>)</m:t>
                                  </m:r>
                                </m:e>
                              </m:nary>
                            </m:e>
                            <m:sup>
                              <m:r>
                                <a:rPr lang="en-US" sz="2000" i="1">
                                  <a:solidFill>
                                    <a:schemeClr val="bg1"/>
                                  </a:solidFill>
                                  <a:latin typeface="Cambria Math" panose="02040503050406030204" pitchFamily="18" charset="0"/>
                                </a:rPr>
                                <m:t>2</m:t>
                              </m:r>
                            </m:sup>
                          </m:sSup>
                        </m:den>
                      </m:f>
                      <m:r>
                        <a:rPr lang="en-US" sz="2000" b="0" i="1" smtClean="0">
                          <a:solidFill>
                            <a:schemeClr val="bg1"/>
                          </a:solidFill>
                          <a:latin typeface="Cambria Math" panose="02040503050406030204" pitchFamily="18" charset="0"/>
                        </a:rPr>
                        <m:t> </m:t>
                      </m:r>
                      <m:d>
                        <m:dPr>
                          <m:ctrlPr>
                            <a:rPr lang="en-US" sz="2000" b="0" i="1" smtClean="0">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𝑒</m:t>
                                  </m:r>
                                </m:e>
                                <m:sup>
                                  <m:sSub>
                                    <m:sSubPr>
                                      <m:ctrlPr>
                                        <a:rPr lang="en-US" sz="2000" b="0" i="1" smtClean="0">
                                          <a:solidFill>
                                            <a:schemeClr val="bg1"/>
                                          </a:solidFill>
                                          <a:latin typeface="Cambria Math" panose="02040503050406030204" pitchFamily="18" charset="0"/>
                                        </a:rPr>
                                      </m:ctrlPr>
                                    </m:sSubPr>
                                    <m:e>
                                      <m:r>
                                        <a:rPr lang="en-US" sz="200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𝑖</m:t>
                                      </m:r>
                                    </m:sub>
                                  </m:sSub>
                                </m:sup>
                              </m:sSup>
                            </m:num>
                            <m:den>
                              <m:r>
                                <a:rPr lang="en-US" sz="2000" i="1">
                                  <a:solidFill>
                                    <a:schemeClr val="bg1"/>
                                  </a:solidFill>
                                  <a:latin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𝑖</m:t>
                                  </m:r>
                                </m:sub>
                              </m:sSub>
                            </m:den>
                          </m:f>
                          <m:nary>
                            <m:naryPr>
                              <m:chr m:val="∑"/>
                              <m:supHide m:val="on"/>
                              <m:ctrlPr>
                                <a:rPr lang="en-US" sz="2000" i="1">
                                  <a:solidFill>
                                    <a:schemeClr val="bg1"/>
                                  </a:solidFill>
                                  <a:latin typeface="Cambria Math" panose="02040503050406030204" pitchFamily="18" charset="0"/>
                                </a:rPr>
                              </m:ctrlPr>
                            </m:naryPr>
                            <m:sub>
                              <m:r>
                                <a:rPr lang="en-US" sz="2000" i="1">
                                  <a:solidFill>
                                    <a:schemeClr val="bg1"/>
                                  </a:solidFill>
                                  <a:latin typeface="Cambria Math" panose="02040503050406030204" pitchFamily="18" charset="0"/>
                                </a:rPr>
                                <m:t>𝑘</m:t>
                              </m:r>
                            </m:sub>
                            <m:sup/>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𝑒</m:t>
                                  </m:r>
                                </m:e>
                                <m:sup>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𝑘</m:t>
                                      </m:r>
                                    </m:sub>
                                  </m:sSub>
                                </m:sup>
                              </m:sSup>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𝑒</m:t>
                                  </m:r>
                                </m:e>
                                <m:sup>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𝑖</m:t>
                                      </m:r>
                                    </m:sub>
                                  </m:sSub>
                                </m:sup>
                              </m:sSup>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m:t>
                                  </m:r>
                                  <m:nary>
                                    <m:naryPr>
                                      <m:chr m:val="∑"/>
                                      <m:supHide m:val="on"/>
                                      <m:ctrlPr>
                                        <a:rPr lang="en-US" sz="2000" i="1">
                                          <a:solidFill>
                                            <a:schemeClr val="bg1"/>
                                          </a:solidFill>
                                          <a:latin typeface="Cambria Math" panose="02040503050406030204" pitchFamily="18" charset="0"/>
                                        </a:rPr>
                                      </m:ctrlPr>
                                    </m:naryPr>
                                    <m:sub>
                                      <m:r>
                                        <a:rPr lang="en-US" sz="2000" i="1">
                                          <a:solidFill>
                                            <a:schemeClr val="bg1"/>
                                          </a:solidFill>
                                          <a:latin typeface="Cambria Math" panose="02040503050406030204" pitchFamily="18" charset="0"/>
                                        </a:rPr>
                                        <m:t>𝑘</m:t>
                                      </m:r>
                                    </m:sub>
                                    <m:sup/>
                                    <m:e>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𝑒</m:t>
                                          </m:r>
                                        </m:e>
                                        <m:sup>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𝑘</m:t>
                                              </m:r>
                                            </m:sub>
                                          </m:sSub>
                                        </m:sup>
                                      </m:sSup>
                                    </m:e>
                                  </m:nary>
                                </m:num>
                                <m:den>
                                  <m:r>
                                    <a:rPr lang="en-US" sz="2000" i="1">
                                      <a:solidFill>
                                        <a:schemeClr val="bg1"/>
                                      </a:solidFill>
                                      <a:latin typeface="Cambria Math" panose="02040503050406030204" pitchFamily="18" charset="0"/>
                                    </a:rPr>
                                    <m:t>𝜕</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𝑖</m:t>
                                      </m:r>
                                    </m:sub>
                                  </m:sSub>
                                </m:den>
                              </m:f>
                            </m:e>
                          </m:nary>
                        </m:e>
                      </m:d>
                      <m:r>
                        <a:rPr lang="en-US" sz="2000" b="0"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
          <p:sp>
            <p:nvSpPr>
              <p:cNvPr id="3" name="TextBox 2">
                <a:extLst>
                  <a:ext uri="{FF2B5EF4-FFF2-40B4-BE49-F238E27FC236}">
                    <a16:creationId xmlns:a16="http://schemas.microsoft.com/office/drawing/2014/main" id="{AF6DD9E0-D210-D4A8-5554-3A552DA7251F}"/>
                  </a:ext>
                </a:extLst>
              </p:cNvPr>
              <p:cNvSpPr txBox="1">
                <a:spLocks noRot="1" noChangeAspect="1" noMove="1" noResize="1" noEditPoints="1" noAdjustHandles="1" noChangeArrowheads="1" noChangeShapeType="1" noTextEdit="1"/>
              </p:cNvSpPr>
              <p:nvPr/>
            </p:nvSpPr>
            <p:spPr>
              <a:xfrm>
                <a:off x="1751012" y="1757762"/>
                <a:ext cx="12115800" cy="910699"/>
              </a:xfrm>
              <a:prstGeom prst="rect">
                <a:avLst/>
              </a:prstGeom>
              <a:blipFill>
                <a:blip r:embed="rId4"/>
                <a:stretch>
                  <a:fillRect t="-106849" b="-1589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80A8CDB-D1A5-4907-7038-42404DE8A715}"/>
                  </a:ext>
                </a:extLst>
              </p:cNvPr>
              <p:cNvSpPr txBox="1"/>
              <p:nvPr/>
            </p:nvSpPr>
            <p:spPr>
              <a:xfrm>
                <a:off x="1751012" y="5310389"/>
                <a:ext cx="6938682" cy="646331"/>
              </a:xfrm>
              <a:prstGeom prst="rect">
                <a:avLst/>
              </a:prstGeom>
              <a:noFill/>
            </p:spPr>
            <p:txBody>
              <a:bodyPr wrap="square">
                <a:spAutoFit/>
              </a:bodyPr>
              <a:lstStyle/>
              <a:p>
                <a:r>
                  <a:rPr lang="en-US" dirty="0"/>
                  <a:t>If </a:t>
                </a:r>
                <a14:m>
                  <m:oMath xmlns:m="http://schemas.openxmlformats.org/officeDocument/2006/math">
                    <m:r>
                      <a:rPr lang="en-US" sz="1800" b="0" i="0" smtClean="0">
                        <a:latin typeface="Cambria Math" panose="02040503050406030204" pitchFamily="18" charset="0"/>
                      </a:rPr>
                      <m:t> </m:t>
                    </m:r>
                    <m:r>
                      <a:rPr lang="en-US" sz="1800" i="1" smtClean="0">
                        <a:latin typeface="Cambria Math" panose="02040503050406030204" pitchFamily="18" charset="0"/>
                      </a:rPr>
                      <m:t>𝑗</m:t>
                    </m:r>
                    <m:r>
                      <a:rPr lang="en-US" sz="1800" b="0" i="1" smtClean="0">
                        <a:latin typeface="Cambria Math" panose="02040503050406030204" pitchFamily="18" charset="0"/>
                      </a:rPr>
                      <m:t>=</m:t>
                    </m:r>
                    <m:r>
                      <a:rPr lang="en-US" sz="1800" b="0" i="1" smtClean="0">
                        <a:latin typeface="Cambria Math" panose="02040503050406030204" pitchFamily="18" charset="0"/>
                      </a:rPr>
                      <m:t>𝑖</m:t>
                    </m:r>
                  </m:oMath>
                </a14:m>
                <a:r>
                  <a:rPr lang="en-US" sz="1800" dirty="0">
                    <a:solidFill>
                      <a:schemeClr val="bg1"/>
                    </a:solidFill>
                  </a:rPr>
                  <a:t>, then</a:t>
                </a:r>
                <a:endParaRPr lang="en-US" dirty="0"/>
              </a:p>
              <a:p>
                <a:endParaRPr lang="en-US" sz="1800" dirty="0">
                  <a:solidFill>
                    <a:schemeClr val="bg1"/>
                  </a:solidFill>
                </a:endParaRPr>
              </a:p>
            </p:txBody>
          </p:sp>
        </mc:Choice>
        <mc:Fallback xmlns="">
          <p:sp>
            <p:nvSpPr>
              <p:cNvPr id="7" name="TextBox 6">
                <a:extLst>
                  <a:ext uri="{FF2B5EF4-FFF2-40B4-BE49-F238E27FC236}">
                    <a16:creationId xmlns:a16="http://schemas.microsoft.com/office/drawing/2014/main" id="{280A8CDB-D1A5-4907-7038-42404DE8A715}"/>
                  </a:ext>
                </a:extLst>
              </p:cNvPr>
              <p:cNvSpPr txBox="1">
                <a:spLocks noRot="1" noChangeAspect="1" noMove="1" noResize="1" noEditPoints="1" noAdjustHandles="1" noChangeArrowheads="1" noChangeShapeType="1" noTextEdit="1"/>
              </p:cNvSpPr>
              <p:nvPr/>
            </p:nvSpPr>
            <p:spPr>
              <a:xfrm>
                <a:off x="1751012" y="5310389"/>
                <a:ext cx="6938682" cy="646331"/>
              </a:xfrm>
              <a:prstGeom prst="rect">
                <a:avLst/>
              </a:prstGeom>
              <a:blipFill>
                <a:blip r:embed="rId5"/>
                <a:stretch>
                  <a:fillRect l="-731" t="-3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E1F70DA-A223-988D-4679-887EBC5FB9D0}"/>
                  </a:ext>
                </a:extLst>
              </p:cNvPr>
              <p:cNvSpPr txBox="1"/>
              <p:nvPr/>
            </p:nvSpPr>
            <p:spPr>
              <a:xfrm>
                <a:off x="3503612" y="5107334"/>
                <a:ext cx="2590800" cy="72955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000" i="1" smtClean="0">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𝑖</m:t>
                              </m:r>
                            </m:sub>
                          </m:sSub>
                        </m:den>
                      </m:f>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(1−</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oMath>
                  </m:oMathPara>
                </a14:m>
                <a:endParaRPr lang="en-US" sz="2000" dirty="0"/>
              </a:p>
            </p:txBody>
          </p:sp>
        </mc:Choice>
        <mc:Fallback xmlns="">
          <p:sp>
            <p:nvSpPr>
              <p:cNvPr id="12" name="TextBox 11">
                <a:extLst>
                  <a:ext uri="{FF2B5EF4-FFF2-40B4-BE49-F238E27FC236}">
                    <a16:creationId xmlns:a16="http://schemas.microsoft.com/office/drawing/2014/main" id="{1E1F70DA-A223-988D-4679-887EBC5FB9D0}"/>
                  </a:ext>
                </a:extLst>
              </p:cNvPr>
              <p:cNvSpPr txBox="1">
                <a:spLocks noRot="1" noChangeAspect="1" noMove="1" noResize="1" noEditPoints="1" noAdjustHandles="1" noChangeArrowheads="1" noChangeShapeType="1" noTextEdit="1"/>
              </p:cNvSpPr>
              <p:nvPr/>
            </p:nvSpPr>
            <p:spPr>
              <a:xfrm>
                <a:off x="3503612" y="5107334"/>
                <a:ext cx="2590800" cy="729559"/>
              </a:xfrm>
              <a:prstGeom prst="rect">
                <a:avLst/>
              </a:prstGeom>
              <a:blipFill>
                <a:blip r:embed="rId6"/>
                <a:stretch>
                  <a:fillRect b="-1724"/>
                </a:stretch>
              </a:blipFill>
            </p:spPr>
            <p:txBody>
              <a:bodyPr/>
              <a:lstStyle/>
              <a:p>
                <a:r>
                  <a:rPr lang="en-US">
                    <a:noFill/>
                  </a:rPr>
                  <a:t> </a:t>
                </a:r>
              </a:p>
            </p:txBody>
          </p:sp>
        </mc:Fallback>
      </mc:AlternateContent>
    </p:spTree>
    <p:extLst>
      <p:ext uri="{BB962C8B-B14F-4D97-AF65-F5344CB8AC3E}">
        <p14:creationId xmlns:p14="http://schemas.microsoft.com/office/powerpoint/2010/main" val="421019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76A76-3CFA-8074-8AF2-27F5041D26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E796BF-7C4E-7575-38E6-F246351BD9E3}"/>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FFC83D-AEFD-DF51-A383-CA3E4420B7BF}"/>
                  </a:ext>
                </a:extLst>
              </p:cNvPr>
              <p:cNvSpPr txBox="1"/>
              <p:nvPr/>
            </p:nvSpPr>
            <p:spPr>
              <a:xfrm>
                <a:off x="1612570" y="5604195"/>
                <a:ext cx="6938682" cy="646331"/>
              </a:xfrm>
              <a:prstGeom prst="rect">
                <a:avLst/>
              </a:prstGeom>
              <a:noFill/>
            </p:spPr>
            <p:txBody>
              <a:bodyPr wrap="square">
                <a:spAutoFit/>
              </a:bodyPr>
              <a:lstStyle/>
              <a:p>
                <a:r>
                  <a:rPr lang="en-US" dirty="0"/>
                  <a:t>If </a:t>
                </a:r>
                <a14:m>
                  <m:oMath xmlns:m="http://schemas.openxmlformats.org/officeDocument/2006/math">
                    <m:r>
                      <a:rPr lang="en-US" sz="1800" b="0" i="0" smtClean="0">
                        <a:latin typeface="Cambria Math" panose="02040503050406030204" pitchFamily="18" charset="0"/>
                      </a:rPr>
                      <m:t> </m:t>
                    </m:r>
                    <m:r>
                      <a:rPr lang="en-US" sz="1800" i="1" smtClean="0">
                        <a:latin typeface="Cambria Math" panose="02040503050406030204" pitchFamily="18" charset="0"/>
                      </a:rPr>
                      <m:t>𝑗</m:t>
                    </m:r>
                    <m:r>
                      <a:rPr lang="en-US" sz="1800" b="0" i="1" smtClean="0">
                        <a:latin typeface="Cambria Math" panose="02040503050406030204" pitchFamily="18" charset="0"/>
                      </a:rPr>
                      <m:t>≠</m:t>
                    </m:r>
                    <m:r>
                      <a:rPr lang="en-US" sz="1800" b="0" i="1" smtClean="0">
                        <a:latin typeface="Cambria Math" panose="02040503050406030204" pitchFamily="18" charset="0"/>
                      </a:rPr>
                      <m:t>𝑖</m:t>
                    </m:r>
                  </m:oMath>
                </a14:m>
                <a:r>
                  <a:rPr lang="en-US" sz="1800" dirty="0">
                    <a:solidFill>
                      <a:schemeClr val="bg1"/>
                    </a:solidFill>
                  </a:rPr>
                  <a:t>, then</a:t>
                </a:r>
                <a:endParaRPr lang="en-US" dirty="0"/>
              </a:p>
              <a:p>
                <a:endParaRPr lang="en-US" sz="1800" dirty="0">
                  <a:solidFill>
                    <a:schemeClr val="bg1"/>
                  </a:solidFill>
                </a:endParaRPr>
              </a:p>
            </p:txBody>
          </p:sp>
        </mc:Choice>
        <mc:Fallback xmlns="">
          <p:sp>
            <p:nvSpPr>
              <p:cNvPr id="7" name="TextBox 6">
                <a:extLst>
                  <a:ext uri="{FF2B5EF4-FFF2-40B4-BE49-F238E27FC236}">
                    <a16:creationId xmlns:a16="http://schemas.microsoft.com/office/drawing/2014/main" id="{7FFFC83D-AEFD-DF51-A383-CA3E4420B7BF}"/>
                  </a:ext>
                </a:extLst>
              </p:cNvPr>
              <p:cNvSpPr txBox="1">
                <a:spLocks noRot="1" noChangeAspect="1" noMove="1" noResize="1" noEditPoints="1" noAdjustHandles="1" noChangeArrowheads="1" noChangeShapeType="1" noTextEdit="1"/>
              </p:cNvSpPr>
              <p:nvPr/>
            </p:nvSpPr>
            <p:spPr>
              <a:xfrm>
                <a:off x="1612570" y="5604195"/>
                <a:ext cx="6938682" cy="646331"/>
              </a:xfrm>
              <a:prstGeom prst="rect">
                <a:avLst/>
              </a:prstGeom>
              <a:blipFill>
                <a:blip r:embed="rId3"/>
                <a:stretch>
                  <a:fillRect l="-914" t="-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22A2FD-0297-7016-9AE2-9F6F62EBD230}"/>
                  </a:ext>
                </a:extLst>
              </p:cNvPr>
              <p:cNvSpPr txBox="1"/>
              <p:nvPr/>
            </p:nvSpPr>
            <p:spPr>
              <a:xfrm>
                <a:off x="3503612" y="5348789"/>
                <a:ext cx="2590800" cy="8676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𝑗</m:t>
                              </m:r>
                            </m:sub>
                          </m:sSub>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sub>
                          </m:sSub>
                        </m:den>
                      </m:f>
                      <m:r>
                        <a:rPr lang="en-US" sz="2400" i="1">
                          <a:latin typeface="Cambria Math" panose="02040503050406030204" pitchFamily="18" charset="0"/>
                        </a:rPr>
                        <m:t>=</m:t>
                      </m:r>
                      <m:r>
                        <a:rPr lang="en-US" sz="2400" i="1" smtClean="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𝑦</m:t>
                          </m:r>
                        </m:e>
                        <m:sub>
                          <m:r>
                            <a:rPr lang="en-US" sz="2400" i="1">
                              <a:solidFill>
                                <a:schemeClr val="tx1"/>
                              </a:solidFill>
                              <a:latin typeface="Cambria Math" panose="02040503050406030204" pitchFamily="18" charset="0"/>
                            </a:rPr>
                            <m:t>𝑗</m:t>
                          </m:r>
                        </m:sub>
                      </m:sSub>
                      <m:r>
                        <a:rPr lang="en-US" sz="2400" i="1">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𝑦</m:t>
                          </m:r>
                        </m:e>
                        <m:sub>
                          <m:r>
                            <a:rPr lang="en-US" sz="2400" i="1">
                              <a:solidFill>
                                <a:schemeClr val="tx1"/>
                              </a:solidFill>
                              <a:latin typeface="Cambria Math" panose="02040503050406030204" pitchFamily="18" charset="0"/>
                            </a:rPr>
                            <m:t>𝑖</m:t>
                          </m:r>
                        </m:sub>
                      </m:sSub>
                    </m:oMath>
                  </m:oMathPara>
                </a14:m>
                <a:endParaRPr lang="en-US" sz="2400" dirty="0"/>
              </a:p>
            </p:txBody>
          </p:sp>
        </mc:Choice>
        <mc:Fallback xmlns="">
          <p:sp>
            <p:nvSpPr>
              <p:cNvPr id="12" name="TextBox 11">
                <a:extLst>
                  <a:ext uri="{FF2B5EF4-FFF2-40B4-BE49-F238E27FC236}">
                    <a16:creationId xmlns:a16="http://schemas.microsoft.com/office/drawing/2014/main" id="{E722A2FD-0297-7016-9AE2-9F6F62EBD230}"/>
                  </a:ext>
                </a:extLst>
              </p:cNvPr>
              <p:cNvSpPr txBox="1">
                <a:spLocks noRot="1" noChangeAspect="1" noMove="1" noResize="1" noEditPoints="1" noAdjustHandles="1" noChangeArrowheads="1" noChangeShapeType="1" noTextEdit="1"/>
              </p:cNvSpPr>
              <p:nvPr/>
            </p:nvSpPr>
            <p:spPr>
              <a:xfrm>
                <a:off x="3503612" y="5348789"/>
                <a:ext cx="2590800" cy="867673"/>
              </a:xfrm>
              <a:prstGeom prst="rect">
                <a:avLst/>
              </a:prstGeom>
              <a:blipFill>
                <a:blip r:embed="rId4"/>
                <a:stretch>
                  <a:fillRect l="-976"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2E922F-3E30-8DE0-4588-9DAE1A44D6E6}"/>
                  </a:ext>
                </a:extLst>
              </p:cNvPr>
              <p:cNvSpPr txBox="1"/>
              <p:nvPr/>
            </p:nvSpPr>
            <p:spPr>
              <a:xfrm>
                <a:off x="6252603" y="2353894"/>
                <a:ext cx="5211670" cy="12638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b="0" i="1" smtClean="0">
                                  <a:latin typeface="Cambria Math" panose="02040503050406030204" pitchFamily="18" charset="0"/>
                                </a:rPr>
                                <m:t>𝑗</m:t>
                              </m:r>
                            </m:sub>
                          </m:sSub>
                        </m:num>
                        <m:den>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𝑖</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𝑗</m:t>
                                      </m:r>
                                    </m:sub>
                                  </m:sSub>
                                </m:sup>
                              </m:sSup>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den>
                          </m:f>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𝑘</m:t>
                                      </m:r>
                                    </m:sub>
                                  </m:sSub>
                                </m:sup>
                              </m:sSup>
                              <m:r>
                                <a:rPr lang="en-US" sz="2400" i="1">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𝑗</m:t>
                                      </m:r>
                                    </m:sub>
                                  </m:sSub>
                                </m:sup>
                              </m:sSup>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smtClean="0">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𝑘</m:t>
                                              </m:r>
                                            </m:sub>
                                          </m:sSub>
                                        </m:sup>
                                      </m:sSup>
                                    </m:e>
                                  </m:nary>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den>
                              </m:f>
                            </m:e>
                          </m:nary>
                        </m:num>
                        <m:den>
                          <m:r>
                            <a:rPr lang="en-US" sz="2400" i="1">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𝑘</m:t>
                                          </m:r>
                                        </m:sub>
                                      </m:sSub>
                                    </m:sup>
                                  </m:sSup>
                                  <m:r>
                                    <a:rPr lang="en-US" sz="2400" i="1">
                                      <a:solidFill>
                                        <a:schemeClr val="bg1"/>
                                      </a:solidFill>
                                      <a:latin typeface="Cambria Math" panose="02040503050406030204" pitchFamily="18" charset="0"/>
                                    </a:rPr>
                                    <m:t>)</m:t>
                                  </m:r>
                                </m:e>
                              </m:nary>
                            </m:e>
                            <m:sup>
                              <m:r>
                                <a:rPr lang="en-US" sz="2400" i="1">
                                  <a:solidFill>
                                    <a:schemeClr val="bg1"/>
                                  </a:solidFill>
                                  <a:latin typeface="Cambria Math" panose="02040503050406030204" pitchFamily="18" charset="0"/>
                                </a:rPr>
                                <m:t>2</m:t>
                              </m:r>
                            </m:sup>
                          </m:sSup>
                        </m:den>
                      </m:f>
                    </m:oMath>
                  </m:oMathPara>
                </a14:m>
                <a:endParaRPr lang="en-US" sz="2400" dirty="0">
                  <a:solidFill>
                    <a:schemeClr val="bg1"/>
                  </a:solidFill>
                </a:endParaRPr>
              </a:p>
            </p:txBody>
          </p:sp>
        </mc:Choice>
        <mc:Fallback xmlns="">
          <p:sp>
            <p:nvSpPr>
              <p:cNvPr id="6" name="TextBox 5">
                <a:extLst>
                  <a:ext uri="{FF2B5EF4-FFF2-40B4-BE49-F238E27FC236}">
                    <a16:creationId xmlns:a16="http://schemas.microsoft.com/office/drawing/2014/main" id="{B22E922F-3E30-8DE0-4588-9DAE1A44D6E6}"/>
                  </a:ext>
                </a:extLst>
              </p:cNvPr>
              <p:cNvSpPr txBox="1">
                <a:spLocks noRot="1" noChangeAspect="1" noMove="1" noResize="1" noEditPoints="1" noAdjustHandles="1" noChangeArrowheads="1" noChangeShapeType="1" noTextEdit="1"/>
              </p:cNvSpPr>
              <p:nvPr/>
            </p:nvSpPr>
            <p:spPr>
              <a:xfrm>
                <a:off x="6252603" y="2353894"/>
                <a:ext cx="5211670" cy="1263872"/>
              </a:xfrm>
              <a:prstGeom prst="rect">
                <a:avLst/>
              </a:prstGeom>
              <a:blipFill>
                <a:blip r:embed="rId5"/>
                <a:stretch>
                  <a:fillRect l="-487" t="-49000" b="-7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8F7927-E3EF-2167-A6CA-654E7FC41AC4}"/>
                  </a:ext>
                </a:extLst>
              </p:cNvPr>
              <p:cNvSpPr txBox="1"/>
              <p:nvPr/>
            </p:nvSpPr>
            <p:spPr>
              <a:xfrm>
                <a:off x="1655297" y="2327893"/>
                <a:ext cx="4047847" cy="120238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𝑗</m:t>
                              </m:r>
                            </m:sub>
                          </m:sSub>
                        </m:num>
                        <m:den>
                          <m:r>
                            <a:rPr lang="en-US" sz="2400" i="1">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𝑧</m:t>
                              </m:r>
                            </m:e>
                            <m:sub>
                              <m:r>
                                <a:rPr lang="en-US" sz="2400" b="0" i="1" smtClean="0">
                                  <a:solidFill>
                                    <a:schemeClr val="tx1"/>
                                  </a:solidFill>
                                  <a:latin typeface="Cambria Math" panose="02040503050406030204" pitchFamily="18" charset="0"/>
                                </a:rPr>
                                <m:t>𝑖</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𝑆𝑜𝑓𝑡𝑚𝑎𝑥</m:t>
                          </m:r>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sSup>
                                <m:sSupPr>
                                  <m:ctrlPr>
                                    <a:rPr lang="en-US" sz="2400" b="0" i="1" smtClean="0">
                                      <a:solidFill>
                                        <a:schemeClr val="bg1"/>
                                      </a:solidFill>
                                      <a:latin typeface="Cambria Math" panose="02040503050406030204" pitchFamily="18" charset="0"/>
                                    </a:rPr>
                                  </m:ctrlPr>
                                </m:sSupPr>
                                <m:e>
                                  <m:r>
                                    <a:rPr lang="en-US" sz="2400" i="1" smtClean="0">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𝑗</m:t>
                                      </m:r>
                                    </m:sub>
                                  </m:sSub>
                                </m:sup>
                              </m:sSup>
                            </m:num>
                            <m:den>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𝑒</m:t>
                                      </m:r>
                                    </m:e>
                                    <m:sup>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𝑘</m:t>
                                          </m:r>
                                        </m:sub>
                                      </m:sSub>
                                    </m:sup>
                                  </m:sSup>
                                  <m:r>
                                    <a:rPr lang="en-US" sz="2400" i="1">
                                      <a:solidFill>
                                        <a:schemeClr val="bg1"/>
                                      </a:solidFill>
                                      <a:latin typeface="Cambria Math" panose="02040503050406030204" pitchFamily="18" charset="0"/>
                                    </a:rPr>
                                    <m:t> </m:t>
                                  </m:r>
                                </m:e>
                              </m:nary>
                            </m:den>
                          </m:f>
                        </m:num>
                        <m:den>
                          <m:r>
                            <a:rPr lang="en-US" sz="2400" i="1">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i="1" smtClean="0">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den>
                      </m:f>
                    </m:oMath>
                  </m:oMathPara>
                </a14:m>
                <a:endParaRPr lang="en-US" dirty="0"/>
              </a:p>
            </p:txBody>
          </p:sp>
        </mc:Choice>
        <mc:Fallback xmlns="">
          <p:sp>
            <p:nvSpPr>
              <p:cNvPr id="8" name="TextBox 7">
                <a:extLst>
                  <a:ext uri="{FF2B5EF4-FFF2-40B4-BE49-F238E27FC236}">
                    <a16:creationId xmlns:a16="http://schemas.microsoft.com/office/drawing/2014/main" id="{728F7927-E3EF-2167-A6CA-654E7FC41AC4}"/>
                  </a:ext>
                </a:extLst>
              </p:cNvPr>
              <p:cNvSpPr txBox="1">
                <a:spLocks noRot="1" noChangeAspect="1" noMove="1" noResize="1" noEditPoints="1" noAdjustHandles="1" noChangeArrowheads="1" noChangeShapeType="1" noTextEdit="1"/>
              </p:cNvSpPr>
              <p:nvPr/>
            </p:nvSpPr>
            <p:spPr>
              <a:xfrm>
                <a:off x="1655297" y="2327893"/>
                <a:ext cx="4047847" cy="1202380"/>
              </a:xfrm>
              <a:prstGeom prst="rect">
                <a:avLst/>
              </a:prstGeom>
              <a:blipFill>
                <a:blip r:embed="rId6"/>
                <a:stretch>
                  <a:fillRect l="-625" t="-22105" b="-4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B91E123-00F0-7AA6-C561-99BE51445D3C}"/>
                  </a:ext>
                </a:extLst>
              </p:cNvPr>
              <p:cNvSpPr txBox="1"/>
              <p:nvPr/>
            </p:nvSpPr>
            <p:spPr>
              <a:xfrm>
                <a:off x="1522414" y="1692535"/>
                <a:ext cx="8839200" cy="461665"/>
              </a:xfrm>
              <a:prstGeom prst="rect">
                <a:avLst/>
              </a:prstGeom>
              <a:noFill/>
            </p:spPr>
            <p:txBody>
              <a:bodyPr wrap="square">
                <a:spAutoFit/>
              </a:bodyPr>
              <a:lstStyle/>
              <a:p>
                <a:r>
                  <a:rPr lang="en-US" sz="2400" dirty="0"/>
                  <a:t>Case 2: </a:t>
                </a:r>
                <a14:m>
                  <m:oMath xmlns:m="http://schemas.openxmlformats.org/officeDocument/2006/math">
                    <m:r>
                      <a:rPr lang="en-US" sz="240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𝑖</m:t>
                    </m:r>
                  </m:oMath>
                </a14:m>
                <a:endParaRPr lang="en-US" sz="2400" dirty="0">
                  <a:solidFill>
                    <a:schemeClr val="bg1"/>
                  </a:solidFill>
                </a:endParaRPr>
              </a:p>
            </p:txBody>
          </p:sp>
        </mc:Choice>
        <mc:Fallback xmlns="">
          <p:sp>
            <p:nvSpPr>
              <p:cNvPr id="10" name="TextBox 9">
                <a:extLst>
                  <a:ext uri="{FF2B5EF4-FFF2-40B4-BE49-F238E27FC236}">
                    <a16:creationId xmlns:a16="http://schemas.microsoft.com/office/drawing/2014/main" id="{3B91E123-00F0-7AA6-C561-99BE51445D3C}"/>
                  </a:ext>
                </a:extLst>
              </p:cNvPr>
              <p:cNvSpPr txBox="1">
                <a:spLocks noRot="1" noChangeAspect="1" noMove="1" noResize="1" noEditPoints="1" noAdjustHandles="1" noChangeArrowheads="1" noChangeShapeType="1" noTextEdit="1"/>
              </p:cNvSpPr>
              <p:nvPr/>
            </p:nvSpPr>
            <p:spPr>
              <a:xfrm>
                <a:off x="1522414" y="1692535"/>
                <a:ext cx="8839200" cy="461665"/>
              </a:xfrm>
              <a:prstGeom prst="rect">
                <a:avLst/>
              </a:prstGeom>
              <a:blipFill>
                <a:blip r:embed="rId7"/>
                <a:stretch>
                  <a:fillRect l="-1148"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9018F3C-08FE-062F-5CF1-D909DD1E88FB}"/>
                  </a:ext>
                </a:extLst>
              </p:cNvPr>
              <p:cNvSpPr txBox="1"/>
              <p:nvPr/>
            </p:nvSpPr>
            <p:spPr>
              <a:xfrm>
                <a:off x="1632087" y="3647344"/>
                <a:ext cx="8958125" cy="1296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2400" i="1" smtClean="0">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𝑦</m:t>
                              </m:r>
                            </m:e>
                            <m:sub>
                              <m:r>
                                <a:rPr lang="en-US" sz="2400" b="0" i="1" smtClean="0">
                                  <a:solidFill>
                                    <a:schemeClr val="tx1"/>
                                  </a:solidFill>
                                  <a:latin typeface="Cambria Math" panose="02040503050406030204" pitchFamily="18" charset="0"/>
                                </a:rPr>
                                <m:t>𝑗</m:t>
                              </m:r>
                            </m:sub>
                          </m:sSub>
                        </m:num>
                        <m:den>
                          <m:r>
                            <a:rPr lang="en-US" sz="2400" i="1">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i="1" smtClean="0">
                                  <a:solidFill>
                                    <a:schemeClr val="tx1"/>
                                  </a:solidFill>
                                  <a:latin typeface="Cambria Math" panose="02040503050406030204" pitchFamily="18" charset="0"/>
                                </a:rPr>
                                <m:t>𝑧</m:t>
                              </m:r>
                            </m:e>
                            <m:sub>
                              <m:r>
                                <a:rPr lang="en-US" sz="2400" b="0" i="1" smtClean="0">
                                  <a:solidFill>
                                    <a:schemeClr val="tx1"/>
                                  </a:solidFill>
                                  <a:latin typeface="Cambria Math" panose="02040503050406030204" pitchFamily="18" charset="0"/>
                                </a:rPr>
                                <m:t>𝑖</m:t>
                              </m:r>
                            </m:sub>
                          </m:sSub>
                        </m:den>
                      </m:f>
                      <m:r>
                        <a:rPr lang="en-US" sz="2400" b="0" i="1" smtClean="0">
                          <a:solidFill>
                            <a:schemeClr val="bg1"/>
                          </a:solidFill>
                          <a:latin typeface="Cambria Math" panose="02040503050406030204" pitchFamily="18" charset="0"/>
                        </a:rPr>
                        <m:t>=</m:t>
                      </m:r>
                      <m:f>
                        <m:fPr>
                          <m:ctrlPr>
                            <a:rPr lang="en-US" sz="240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0 </m:t>
                          </m:r>
                          <m:r>
                            <a:rPr lang="en-US" sz="2400" i="1">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𝑗</m:t>
                                  </m:r>
                                </m:sub>
                              </m:sSub>
                            </m:sup>
                          </m:sSup>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𝑘</m:t>
                                          </m:r>
                                        </m:sub>
                                      </m:sSub>
                                    </m:sup>
                                  </m:sSup>
                                </m:e>
                              </m:nary>
                            </m:num>
                            <m:den>
                              <m:r>
                                <a:rPr lang="en-US" sz="2400" i="1">
                                  <a:solidFill>
                                    <a:schemeClr val="bg1"/>
                                  </a:solidFill>
                                  <a:latin typeface="Cambria Math" panose="02040503050406030204" pitchFamily="18" charset="0"/>
                                </a:rPr>
                                <m:t>𝜕</m:t>
                              </m:r>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𝑖</m:t>
                                  </m:r>
                                </m:sub>
                              </m:sSub>
                            </m:den>
                          </m:f>
                        </m:num>
                        <m:den>
                          <m:r>
                            <a:rPr lang="en-US" sz="2400" i="1">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𝑘</m:t>
                                          </m:r>
                                        </m:sub>
                                      </m:sSub>
                                    </m:sup>
                                  </m:sSup>
                                  <m:r>
                                    <a:rPr lang="en-US" sz="2400" i="1">
                                      <a:solidFill>
                                        <a:schemeClr val="bg1"/>
                                      </a:solidFill>
                                      <a:latin typeface="Cambria Math" panose="02040503050406030204" pitchFamily="18" charset="0"/>
                                    </a:rPr>
                                    <m:t>)</m:t>
                                  </m:r>
                                </m:e>
                              </m:nary>
                            </m:e>
                            <m:sup>
                              <m:r>
                                <a:rPr lang="en-US" sz="2400" i="1">
                                  <a:solidFill>
                                    <a:schemeClr val="bg1"/>
                                  </a:solidFill>
                                  <a:latin typeface="Cambria Math" panose="02040503050406030204" pitchFamily="18" charset="0"/>
                                </a:rPr>
                                <m:t>2</m:t>
                              </m:r>
                            </m:sup>
                          </m:sSup>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r>
                            <a:rPr lang="en-US" sz="2400" i="1">
                              <a:solidFill>
                                <a:schemeClr val="bg1"/>
                              </a:solidFill>
                              <a:latin typeface="Cambria Math" panose="02040503050406030204" pitchFamily="18" charset="0"/>
                            </a:rPr>
                            <m:t>−</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𝑗</m:t>
                                  </m:r>
                                </m:sub>
                              </m:sSub>
                            </m:sup>
                          </m:sSup>
                        </m:num>
                        <m:den>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𝑘</m:t>
                                      </m:r>
                                    </m:sub>
                                  </m:sSub>
                                </m:sup>
                              </m:sSup>
                            </m:e>
                          </m:nary>
                        </m:den>
                      </m:f>
                      <m:r>
                        <a:rPr lang="en-US" sz="2400" b="0" i="1" smtClean="0">
                          <a:solidFill>
                            <a:schemeClr val="bg1"/>
                          </a:solidFill>
                          <a:latin typeface="Cambria Math" panose="02040503050406030204" pitchFamily="18" charset="0"/>
                        </a:rPr>
                        <m:t>⋅</m:t>
                      </m:r>
                      <m:f>
                        <m:fPr>
                          <m:ctrlPr>
                            <a:rPr lang="en-US" sz="2400" i="1">
                              <a:solidFill>
                                <a:schemeClr val="bg1"/>
                              </a:solidFill>
                              <a:latin typeface="Cambria Math" panose="02040503050406030204" pitchFamily="18" charset="0"/>
                            </a:rPr>
                          </m:ctrlPr>
                        </m:fPr>
                        <m:num>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b="0" i="1" smtClean="0">
                                      <a:solidFill>
                                        <a:schemeClr val="bg1"/>
                                      </a:solidFill>
                                      <a:latin typeface="Cambria Math" panose="02040503050406030204" pitchFamily="18" charset="0"/>
                                    </a:rPr>
                                    <m:t>𝑖</m:t>
                                  </m:r>
                                </m:sub>
                              </m:sSub>
                            </m:sup>
                          </m:sSup>
                        </m:num>
                        <m:den>
                          <m:nary>
                            <m:naryPr>
                              <m:chr m:val="∑"/>
                              <m:supHide m:val="on"/>
                              <m:ctrlPr>
                                <a:rPr lang="en-US" sz="2400" i="1">
                                  <a:solidFill>
                                    <a:schemeClr val="bg1"/>
                                  </a:solidFill>
                                  <a:latin typeface="Cambria Math" panose="02040503050406030204" pitchFamily="18" charset="0"/>
                                </a:rPr>
                              </m:ctrlPr>
                            </m:naryPr>
                            <m:sub>
                              <m:r>
                                <a:rPr lang="en-US" sz="2400" i="1">
                                  <a:solidFill>
                                    <a:schemeClr val="bg1"/>
                                  </a:solidFill>
                                  <a:latin typeface="Cambria Math" panose="02040503050406030204" pitchFamily="18" charset="0"/>
                                </a:rPr>
                                <m:t>𝑘</m:t>
                              </m:r>
                            </m:sub>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𝑧</m:t>
                                      </m:r>
                                    </m:e>
                                    <m:sub>
                                      <m:r>
                                        <a:rPr lang="en-US" sz="2400" i="1">
                                          <a:solidFill>
                                            <a:schemeClr val="bg1"/>
                                          </a:solidFill>
                                          <a:latin typeface="Cambria Math" panose="02040503050406030204" pitchFamily="18" charset="0"/>
                                        </a:rPr>
                                        <m:t>𝑘</m:t>
                                      </m:r>
                                    </m:sub>
                                  </m:sSub>
                                </m:sup>
                              </m:sSup>
                            </m:e>
                          </m:nary>
                          <m:r>
                            <a:rPr lang="en-US" sz="2400" b="0" i="1" smtClean="0">
                              <a:solidFill>
                                <a:schemeClr val="bg1"/>
                              </a:solidFill>
                              <a:latin typeface="Cambria Math" panose="02040503050406030204" pitchFamily="18" charset="0"/>
                            </a:rPr>
                            <m:t> </m:t>
                          </m:r>
                        </m:den>
                      </m:f>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𝑗</m:t>
                          </m:r>
                        </m:sub>
                      </m:sSub>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𝑦</m:t>
                          </m:r>
                        </m:e>
                        <m:sub>
                          <m:r>
                            <a:rPr lang="en-US" sz="2400" b="0" i="1" smtClean="0">
                              <a:solidFill>
                                <a:schemeClr val="bg1"/>
                              </a:solidFill>
                              <a:latin typeface="Cambria Math" panose="02040503050406030204" pitchFamily="18" charset="0"/>
                            </a:rPr>
                            <m:t>𝑖</m:t>
                          </m:r>
                        </m:sub>
                      </m:sSub>
                    </m:oMath>
                  </m:oMathPara>
                </a14:m>
                <a:endParaRPr lang="en-US" sz="2400" dirty="0"/>
              </a:p>
            </p:txBody>
          </p:sp>
        </mc:Choice>
        <mc:Fallback xmlns="">
          <p:sp>
            <p:nvSpPr>
              <p:cNvPr id="11" name="TextBox 10">
                <a:extLst>
                  <a:ext uri="{FF2B5EF4-FFF2-40B4-BE49-F238E27FC236}">
                    <a16:creationId xmlns:a16="http://schemas.microsoft.com/office/drawing/2014/main" id="{79018F3C-08FE-062F-5CF1-D909DD1E88FB}"/>
                  </a:ext>
                </a:extLst>
              </p:cNvPr>
              <p:cNvSpPr txBox="1">
                <a:spLocks noRot="1" noChangeAspect="1" noMove="1" noResize="1" noEditPoints="1" noAdjustHandles="1" noChangeArrowheads="1" noChangeShapeType="1" noTextEdit="1"/>
              </p:cNvSpPr>
              <p:nvPr/>
            </p:nvSpPr>
            <p:spPr>
              <a:xfrm>
                <a:off x="1632087" y="3647344"/>
                <a:ext cx="8958125" cy="1296573"/>
              </a:xfrm>
              <a:prstGeom prst="rect">
                <a:avLst/>
              </a:prstGeom>
              <a:blipFill>
                <a:blip r:embed="rId8"/>
                <a:stretch>
                  <a:fillRect l="-142" t="-47573" b="-65049"/>
                </a:stretch>
              </a:blipFill>
            </p:spPr>
            <p:txBody>
              <a:bodyPr/>
              <a:lstStyle/>
              <a:p>
                <a:r>
                  <a:rPr lang="en-US">
                    <a:noFill/>
                  </a:rPr>
                  <a:t> </a:t>
                </a:r>
              </a:p>
            </p:txBody>
          </p:sp>
        </mc:Fallback>
      </mc:AlternateContent>
    </p:spTree>
    <p:extLst>
      <p:ext uri="{BB962C8B-B14F-4D97-AF65-F5344CB8AC3E}">
        <p14:creationId xmlns:p14="http://schemas.microsoft.com/office/powerpoint/2010/main" val="164555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8DC4B-E151-C0A1-B6A0-9F2AC285CF4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6CAE58-C6D5-AA1F-0795-24C4154AF4FE}"/>
              </a:ext>
            </a:extLst>
          </p:cNvPr>
          <p:cNvSpPr>
            <a:spLocks noGrp="1"/>
          </p:cNvSpPr>
          <p:nvPr>
            <p:ph idx="1"/>
          </p:nvPr>
        </p:nvSpPr>
        <p:spPr>
          <a:xfrm>
            <a:off x="1522414" y="1905000"/>
            <a:ext cx="10363198" cy="4267200"/>
          </a:xfrm>
        </p:spPr>
        <p:txBody>
          <a:bodyPr/>
          <a:lstStyle/>
          <a:p>
            <a:r>
              <a:rPr lang="en-US" sz="2000" dirty="0"/>
              <a:t>How does the gradient look like when using Categorical </a:t>
            </a:r>
            <a:r>
              <a:rPr lang="en-US" sz="2000" dirty="0" err="1"/>
              <a:t>CrossEntropy</a:t>
            </a:r>
            <a:r>
              <a:rPr lang="en-US" sz="2000" dirty="0"/>
              <a:t> and  </a:t>
            </a:r>
            <a:r>
              <a:rPr lang="en-US" sz="2000" dirty="0" err="1"/>
              <a:t>Softmax</a:t>
            </a:r>
            <a:r>
              <a:rPr lang="en-US" sz="2000" dirty="0"/>
              <a:t>?</a:t>
            </a:r>
          </a:p>
          <a:p>
            <a:pPr marL="0" indent="0">
              <a:buNone/>
            </a:pPr>
            <a:endParaRPr lang="en-US" dirty="0"/>
          </a:p>
        </p:txBody>
      </p:sp>
      <p:sp>
        <p:nvSpPr>
          <p:cNvPr id="3" name="Title 2">
            <a:extLst>
              <a:ext uri="{FF2B5EF4-FFF2-40B4-BE49-F238E27FC236}">
                <a16:creationId xmlns:a16="http://schemas.microsoft.com/office/drawing/2014/main" id="{4D2318D5-DA2C-AE3C-53B2-EC793E60B947}"/>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35351A5-3F98-2424-DCF8-5B71282EA057}"/>
                  </a:ext>
                </a:extLst>
              </p:cNvPr>
              <p:cNvSpPr txBox="1"/>
              <p:nvPr/>
            </p:nvSpPr>
            <p:spPr>
              <a:xfrm>
                <a:off x="1235542" y="2740725"/>
                <a:ext cx="6104964"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num>
                        <m:den>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𝑖𝑗</m:t>
                              </m:r>
                            </m:sub>
                          </m:sSub>
                        </m:den>
                      </m:f>
                      <m:r>
                        <a:rPr lang="en-US" sz="1800" b="0" i="1" smtClean="0">
                          <a:solidFill>
                            <a:schemeClr val="bg1"/>
                          </a:solidFill>
                          <a:latin typeface="Cambria Math" panose="02040503050406030204" pitchFamily="18" charset="0"/>
                        </a:rPr>
                        <m:t>=−</m:t>
                      </m:r>
                      <m:d>
                        <m:dPr>
                          <m:ctrlPr>
                            <a:rPr lang="en-US" sz="1800" i="1">
                              <a:solidFill>
                                <a:schemeClr val="bg1"/>
                              </a:solidFill>
                              <a:latin typeface="Cambria Math" panose="02040503050406030204" pitchFamily="18" charset="0"/>
                            </a:rPr>
                          </m:ctrlPr>
                        </m:dPr>
                        <m:e>
                          <m:f>
                            <m:fPr>
                              <m:ctrlPr>
                                <a:rPr lang="en-US" sz="1800" i="1">
                                  <a:solidFill>
                                    <a:srgbClr val="FFC000"/>
                                  </a:solidFill>
                                  <a:latin typeface="Cambria Math" panose="02040503050406030204" pitchFamily="18" charset="0"/>
                                </a:rPr>
                              </m:ctrlPr>
                            </m:fPr>
                            <m:num>
                              <m:sSub>
                                <m:sSubPr>
                                  <m:ctrlPr>
                                    <a:rPr lang="en-US" sz="1800" i="1">
                                      <a:solidFill>
                                        <a:srgbClr val="FFC000"/>
                                      </a:solidFill>
                                      <a:latin typeface="Cambria Math" panose="02040503050406030204" pitchFamily="18" charset="0"/>
                                    </a:rPr>
                                  </m:ctrlPr>
                                </m:sSubPr>
                                <m:e>
                                  <m:r>
                                    <a:rPr lang="en-US" sz="1800" i="1">
                                      <a:solidFill>
                                        <a:srgbClr val="FFC000"/>
                                      </a:solidFill>
                                      <a:latin typeface="Cambria Math" panose="02040503050406030204" pitchFamily="18" charset="0"/>
                                    </a:rPr>
                                    <m:t>𝑡</m:t>
                                  </m:r>
                                </m:e>
                                <m:sub>
                                  <m:r>
                                    <a:rPr lang="en-US" sz="1800" b="0" i="1" smtClean="0">
                                      <a:solidFill>
                                        <a:srgbClr val="FFC000"/>
                                      </a:solidFill>
                                      <a:latin typeface="Cambria Math" panose="02040503050406030204" pitchFamily="18" charset="0"/>
                                    </a:rPr>
                                    <m:t>𝑖</m:t>
                                  </m:r>
                                </m:sub>
                              </m:sSub>
                            </m:num>
                            <m:den>
                              <m:sSub>
                                <m:sSubPr>
                                  <m:ctrlPr>
                                    <a:rPr lang="en-US" sz="1800" i="1">
                                      <a:solidFill>
                                        <a:srgbClr val="FFC000"/>
                                      </a:solidFill>
                                      <a:latin typeface="Cambria Math" panose="02040503050406030204" pitchFamily="18" charset="0"/>
                                    </a:rPr>
                                  </m:ctrlPr>
                                </m:sSubPr>
                                <m:e>
                                  <m:r>
                                    <a:rPr lang="en-US" sz="1800" i="1">
                                      <a:solidFill>
                                        <a:srgbClr val="FFC000"/>
                                      </a:solidFill>
                                      <a:latin typeface="Cambria Math" panose="02040503050406030204" pitchFamily="18" charset="0"/>
                                    </a:rPr>
                                    <m:t>𝑦</m:t>
                                  </m:r>
                                </m:e>
                                <m:sub>
                                  <m:r>
                                    <a:rPr lang="en-US" sz="1800" b="0" i="1" smtClean="0">
                                      <a:solidFill>
                                        <a:srgbClr val="FFC000"/>
                                      </a:solidFill>
                                      <a:latin typeface="Cambria Math" panose="02040503050406030204" pitchFamily="18" charset="0"/>
                                    </a:rPr>
                                    <m:t>𝑖</m:t>
                                  </m:r>
                                </m:sub>
                              </m:sSub>
                            </m:den>
                          </m:f>
                          <m:r>
                            <a:rPr lang="en-US" sz="1800" i="1">
                              <a:solidFill>
                                <a:srgbClr val="FFC000"/>
                              </a:solidFill>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b="0" i="1" smtClean="0">
                                      <a:latin typeface="Cambria Math" panose="02040503050406030204" pitchFamily="18" charset="0"/>
                                    </a:rPr>
                                    <m:t>𝑖</m:t>
                                  </m:r>
                                </m:sub>
                              </m:sSub>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i="1">
                                      <a:latin typeface="Cambria Math" panose="02040503050406030204" pitchFamily="18" charset="0"/>
                                    </a:rPr>
                                    <m:t>𝑖</m:t>
                                  </m:r>
                                </m:sub>
                              </m:sSub>
                            </m:den>
                          </m:f>
                          <m:r>
                            <a:rPr lang="en-US" sz="1800" i="1">
                              <a:latin typeface="Cambria Math" panose="02040503050406030204" pitchFamily="18" charset="0"/>
                            </a:rPr>
                            <m:t>⋅</m:t>
                          </m:r>
                          <m:f>
                            <m:fPr>
                              <m:ctrlPr>
                                <a:rPr lang="en-US" sz="1800" i="1">
                                  <a:solidFill>
                                    <a:srgbClr val="FF0000"/>
                                  </a:solidFill>
                                  <a:latin typeface="Cambria Math" panose="02040503050406030204" pitchFamily="18" charset="0"/>
                                </a:rPr>
                              </m:ctrlPr>
                            </m:fPr>
                            <m:num>
                              <m:r>
                                <a:rPr lang="en-US" sz="1800" i="1">
                                  <a:solidFill>
                                    <a:srgbClr val="FF0000"/>
                                  </a:solidFill>
                                  <a:latin typeface="Cambria Math" panose="02040503050406030204" pitchFamily="18" charset="0"/>
                                </a:rPr>
                                <m:t>𝜕</m:t>
                              </m:r>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𝑧</m:t>
                                  </m:r>
                                </m:e>
                                <m:sub>
                                  <m:r>
                                    <a:rPr lang="en-US" sz="1800" i="1">
                                      <a:solidFill>
                                        <a:srgbClr val="FF0000"/>
                                      </a:solidFill>
                                      <a:latin typeface="Cambria Math" panose="02040503050406030204" pitchFamily="18" charset="0"/>
                                    </a:rPr>
                                    <m:t>𝑖</m:t>
                                  </m:r>
                                </m:sub>
                              </m:sSub>
                            </m:num>
                            <m:den>
                              <m:r>
                                <a:rPr lang="en-US" sz="1800" i="1">
                                  <a:solidFill>
                                    <a:srgbClr val="FF0000"/>
                                  </a:solidFill>
                                  <a:latin typeface="Cambria Math" panose="02040503050406030204" pitchFamily="18" charset="0"/>
                                </a:rPr>
                                <m:t>𝜕</m:t>
                              </m:r>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𝑤</m:t>
                                  </m:r>
                                </m:e>
                                <m:sub>
                                  <m:r>
                                    <a:rPr lang="en-US" sz="1800" i="1">
                                      <a:solidFill>
                                        <a:srgbClr val="FF0000"/>
                                      </a:solidFill>
                                      <a:latin typeface="Cambria Math" panose="02040503050406030204" pitchFamily="18" charset="0"/>
                                    </a:rPr>
                                    <m:t>𝑖𝑗</m:t>
                                  </m:r>
                                </m:sub>
                              </m:sSub>
                            </m:den>
                          </m:f>
                        </m:e>
                      </m:d>
                      <m:r>
                        <a:rPr lang="en-US" sz="1800" b="0" i="1" smtClean="0">
                          <a:solidFill>
                            <a:srgbClr val="FF0000"/>
                          </a:solidFill>
                          <a:latin typeface="Cambria Math" panose="02040503050406030204" pitchFamily="18" charset="0"/>
                        </a:rPr>
                        <m:t> </m:t>
                      </m:r>
                      <m:r>
                        <a:rPr lang="en-US" sz="1800" b="0" i="1" smtClean="0">
                          <a:solidFill>
                            <a:schemeClr val="bg1"/>
                          </a:solidFill>
                          <a:latin typeface="Cambria Math" panose="02040503050406030204" pitchFamily="18" charset="0"/>
                        </a:rPr>
                        <m:t>−</m:t>
                      </m:r>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𝑖</m:t>
                          </m:r>
                        </m:sub>
                        <m:sup>
                          <m:r>
                            <a:rPr lang="en-US" sz="1800" i="1">
                              <a:solidFill>
                                <a:schemeClr val="bg1"/>
                              </a:solidFill>
                              <a:latin typeface="Cambria Math" panose="02040503050406030204" pitchFamily="18" charset="0"/>
                            </a:rPr>
                            <m:t>𝑚</m:t>
                          </m:r>
                        </m:sup>
                        <m:e>
                          <m:d>
                            <m:dPr>
                              <m:ctrlPr>
                                <a:rPr lang="en-US" sz="1800" b="0" i="1" smtClean="0">
                                  <a:solidFill>
                                    <a:schemeClr val="bg1"/>
                                  </a:solidFill>
                                  <a:latin typeface="Cambria Math" panose="02040503050406030204" pitchFamily="18" charset="0"/>
                                </a:rPr>
                              </m:ctrlPr>
                            </m:dPr>
                            <m:e>
                              <m:f>
                                <m:fPr>
                                  <m:ctrlPr>
                                    <a:rPr lang="en-US" sz="1800" i="1">
                                      <a:solidFill>
                                        <a:srgbClr val="FFC000"/>
                                      </a:solidFill>
                                      <a:latin typeface="Cambria Math" panose="02040503050406030204" pitchFamily="18" charset="0"/>
                                    </a:rPr>
                                  </m:ctrlPr>
                                </m:fPr>
                                <m:num>
                                  <m:sSub>
                                    <m:sSubPr>
                                      <m:ctrlPr>
                                        <a:rPr lang="en-US" sz="1800" b="0" i="1" smtClean="0">
                                          <a:solidFill>
                                            <a:srgbClr val="FFC000"/>
                                          </a:solidFill>
                                          <a:latin typeface="Cambria Math" panose="02040503050406030204" pitchFamily="18" charset="0"/>
                                        </a:rPr>
                                      </m:ctrlPr>
                                    </m:sSubPr>
                                    <m:e>
                                      <m:r>
                                        <a:rPr lang="en-US" sz="1800" b="0" i="1" smtClean="0">
                                          <a:solidFill>
                                            <a:srgbClr val="FFC000"/>
                                          </a:solidFill>
                                          <a:latin typeface="Cambria Math" panose="02040503050406030204" pitchFamily="18" charset="0"/>
                                        </a:rPr>
                                        <m:t>𝑡</m:t>
                                      </m:r>
                                    </m:e>
                                    <m:sub>
                                      <m:r>
                                        <a:rPr lang="en-US" sz="1800" b="0" i="1" smtClean="0">
                                          <a:solidFill>
                                            <a:srgbClr val="FFC000"/>
                                          </a:solidFill>
                                          <a:latin typeface="Cambria Math" panose="02040503050406030204" pitchFamily="18" charset="0"/>
                                        </a:rPr>
                                        <m:t>𝑗</m:t>
                                      </m:r>
                                    </m:sub>
                                  </m:sSub>
                                </m:num>
                                <m:den>
                                  <m:sSub>
                                    <m:sSubPr>
                                      <m:ctrlPr>
                                        <a:rPr lang="en-US" sz="1800" i="1">
                                          <a:solidFill>
                                            <a:srgbClr val="FFC000"/>
                                          </a:solidFill>
                                          <a:latin typeface="Cambria Math" panose="02040503050406030204" pitchFamily="18" charset="0"/>
                                        </a:rPr>
                                      </m:ctrlPr>
                                    </m:sSubPr>
                                    <m:e>
                                      <m:r>
                                        <a:rPr lang="en-US" sz="1800" b="0" i="1" smtClean="0">
                                          <a:solidFill>
                                            <a:srgbClr val="FFC000"/>
                                          </a:solidFill>
                                          <a:latin typeface="Cambria Math" panose="02040503050406030204" pitchFamily="18" charset="0"/>
                                        </a:rPr>
                                        <m:t>𝑦</m:t>
                                      </m:r>
                                    </m:e>
                                    <m:sub>
                                      <m:r>
                                        <a:rPr lang="en-US" sz="1800" b="0" i="1" smtClean="0">
                                          <a:solidFill>
                                            <a:srgbClr val="FFC000"/>
                                          </a:solidFill>
                                          <a:latin typeface="Cambria Math" panose="02040503050406030204" pitchFamily="18" charset="0"/>
                                        </a:rPr>
                                        <m:t>𝑗</m:t>
                                      </m:r>
                                    </m:sub>
                                  </m:sSub>
                                </m:den>
                              </m:f>
                              <m:r>
                                <a:rPr lang="en-US" sz="1800" b="0" i="1" smtClean="0">
                                  <a:solidFill>
                                    <a:srgbClr val="FFC000"/>
                                  </a:solidFill>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𝑗</m:t>
                                      </m:r>
                                    </m:sub>
                                  </m:sSub>
                                </m:num>
                                <m:den>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𝑧</m:t>
                                      </m:r>
                                    </m:e>
                                    <m:sub>
                                      <m:r>
                                        <a:rPr lang="en-US" sz="1800" b="0" i="1" smtClean="0">
                                          <a:latin typeface="Cambria Math" panose="02040503050406030204" pitchFamily="18" charset="0"/>
                                        </a:rPr>
                                        <m:t>𝑖</m:t>
                                      </m:r>
                                    </m:sub>
                                  </m:sSub>
                                </m:den>
                              </m:f>
                              <m:r>
                                <a:rPr lang="en-US" sz="1800" b="0" i="1" smtClean="0">
                                  <a:latin typeface="Cambria Math" panose="02040503050406030204" pitchFamily="18" charset="0"/>
                                </a:rPr>
                                <m:t>⋅</m:t>
                              </m:r>
                              <m:f>
                                <m:fPr>
                                  <m:ctrlPr>
                                    <a:rPr lang="en-US" sz="1800" i="1">
                                      <a:solidFill>
                                        <a:srgbClr val="FF0000"/>
                                      </a:solidFill>
                                      <a:latin typeface="Cambria Math" panose="02040503050406030204" pitchFamily="18" charset="0"/>
                                    </a:rPr>
                                  </m:ctrlPr>
                                </m:fPr>
                                <m:num>
                                  <m:r>
                                    <a:rPr lang="en-US" sz="1800" i="1">
                                      <a:solidFill>
                                        <a:srgbClr val="FF0000"/>
                                      </a:solidFill>
                                      <a:latin typeface="Cambria Math" panose="02040503050406030204" pitchFamily="18" charset="0"/>
                                    </a:rPr>
                                    <m:t>𝜕</m:t>
                                  </m:r>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𝑧</m:t>
                                      </m:r>
                                    </m:e>
                                    <m:sub>
                                      <m:r>
                                        <a:rPr lang="en-US" sz="1800" i="1">
                                          <a:solidFill>
                                            <a:srgbClr val="FF0000"/>
                                          </a:solidFill>
                                          <a:latin typeface="Cambria Math" panose="02040503050406030204" pitchFamily="18" charset="0"/>
                                        </a:rPr>
                                        <m:t>𝑖</m:t>
                                      </m:r>
                                    </m:sub>
                                  </m:sSub>
                                </m:num>
                                <m:den>
                                  <m:r>
                                    <a:rPr lang="en-US" sz="1800" i="1">
                                      <a:solidFill>
                                        <a:srgbClr val="FF0000"/>
                                      </a:solidFill>
                                      <a:latin typeface="Cambria Math" panose="02040503050406030204" pitchFamily="18" charset="0"/>
                                    </a:rPr>
                                    <m:t>𝜕</m:t>
                                  </m:r>
                                  <m:sSub>
                                    <m:sSubPr>
                                      <m:ctrlPr>
                                        <a:rPr lang="en-US" sz="1800" i="1">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𝑤</m:t>
                                      </m:r>
                                    </m:e>
                                    <m:sub>
                                      <m:r>
                                        <a:rPr lang="en-US" sz="1800" i="1">
                                          <a:solidFill>
                                            <a:srgbClr val="FF0000"/>
                                          </a:solidFill>
                                          <a:latin typeface="Cambria Math" panose="02040503050406030204" pitchFamily="18" charset="0"/>
                                        </a:rPr>
                                        <m:t>𝑖𝑗</m:t>
                                      </m:r>
                                    </m:sub>
                                  </m:sSub>
                                </m:den>
                              </m:f>
                            </m:e>
                          </m:d>
                        </m:e>
                      </m:nary>
                    </m:oMath>
                  </m:oMathPara>
                </a14:m>
                <a:endParaRPr lang="en-US" dirty="0"/>
              </a:p>
            </p:txBody>
          </p:sp>
        </mc:Choice>
        <mc:Fallback xmlns="">
          <p:sp>
            <p:nvSpPr>
              <p:cNvPr id="17" name="TextBox 16">
                <a:extLst>
                  <a:ext uri="{FF2B5EF4-FFF2-40B4-BE49-F238E27FC236}">
                    <a16:creationId xmlns:a16="http://schemas.microsoft.com/office/drawing/2014/main" id="{D35351A5-3F98-2424-DCF8-5B71282EA057}"/>
                  </a:ext>
                </a:extLst>
              </p:cNvPr>
              <p:cNvSpPr txBox="1">
                <a:spLocks noRot="1" noChangeAspect="1" noMove="1" noResize="1" noEditPoints="1" noAdjustHandles="1" noChangeArrowheads="1" noChangeShapeType="1" noTextEdit="1"/>
              </p:cNvSpPr>
              <p:nvPr/>
            </p:nvSpPr>
            <p:spPr>
              <a:xfrm>
                <a:off x="1235542" y="2740725"/>
                <a:ext cx="6104964" cy="879856"/>
              </a:xfrm>
              <a:prstGeom prst="rect">
                <a:avLst/>
              </a:prstGeom>
              <a:blipFill>
                <a:blip r:embed="rId3"/>
                <a:stretch>
                  <a:fillRect t="-97143" b="-14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B5CDEF5-E3A9-04D3-648A-597092E7CF1B}"/>
                  </a:ext>
                </a:extLst>
              </p:cNvPr>
              <p:cNvSpPr txBox="1"/>
              <p:nvPr/>
            </p:nvSpPr>
            <p:spPr>
              <a:xfrm>
                <a:off x="1538755" y="3880748"/>
                <a:ext cx="6104964"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num>
                        <m:den>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𝑖𝑗</m:t>
                              </m:r>
                            </m:sub>
                          </m:sSub>
                        </m:den>
                      </m:f>
                      <m:r>
                        <a:rPr lang="en-US" sz="1800" b="0" i="1" smtClean="0">
                          <a:solidFill>
                            <a:schemeClr val="bg1"/>
                          </a:solidFill>
                          <a:latin typeface="Cambria Math" panose="02040503050406030204" pitchFamily="18" charset="0"/>
                        </a:rPr>
                        <m:t>=−</m:t>
                      </m:r>
                      <m:d>
                        <m:dPr>
                          <m:ctrlPr>
                            <a:rPr lang="en-US" sz="1800" i="1">
                              <a:solidFill>
                                <a:schemeClr val="bg1"/>
                              </a:solidFill>
                              <a:latin typeface="Cambria Math" panose="02040503050406030204" pitchFamily="18" charset="0"/>
                            </a:rPr>
                          </m:ctrlPr>
                        </m:dPr>
                        <m:e>
                          <m:f>
                            <m:fPr>
                              <m:ctrlPr>
                                <a:rPr lang="en-US" sz="1800" i="1">
                                  <a:solidFill>
                                    <a:srgbClr val="FFC000"/>
                                  </a:solidFill>
                                  <a:latin typeface="Cambria Math" panose="02040503050406030204" pitchFamily="18" charset="0"/>
                                </a:rPr>
                              </m:ctrlPr>
                            </m:fPr>
                            <m:num>
                              <m:sSub>
                                <m:sSubPr>
                                  <m:ctrlPr>
                                    <a:rPr lang="en-US" sz="1800" i="1">
                                      <a:solidFill>
                                        <a:srgbClr val="FFC000"/>
                                      </a:solidFill>
                                      <a:latin typeface="Cambria Math" panose="02040503050406030204" pitchFamily="18" charset="0"/>
                                    </a:rPr>
                                  </m:ctrlPr>
                                </m:sSubPr>
                                <m:e>
                                  <m:r>
                                    <a:rPr lang="en-US" sz="1800" i="1">
                                      <a:solidFill>
                                        <a:srgbClr val="FFC000"/>
                                      </a:solidFill>
                                      <a:latin typeface="Cambria Math" panose="02040503050406030204" pitchFamily="18" charset="0"/>
                                    </a:rPr>
                                    <m:t>𝑡</m:t>
                                  </m:r>
                                </m:e>
                                <m:sub>
                                  <m:r>
                                    <a:rPr lang="en-US" sz="1800" b="0" i="1" smtClean="0">
                                      <a:solidFill>
                                        <a:srgbClr val="FFC000"/>
                                      </a:solidFill>
                                      <a:latin typeface="Cambria Math" panose="02040503050406030204" pitchFamily="18" charset="0"/>
                                    </a:rPr>
                                    <m:t>𝑖</m:t>
                                  </m:r>
                                </m:sub>
                              </m:sSub>
                            </m:num>
                            <m:den>
                              <m:sSub>
                                <m:sSubPr>
                                  <m:ctrlPr>
                                    <a:rPr lang="en-US" sz="1800" i="1">
                                      <a:solidFill>
                                        <a:srgbClr val="FFC000"/>
                                      </a:solidFill>
                                      <a:latin typeface="Cambria Math" panose="02040503050406030204" pitchFamily="18" charset="0"/>
                                    </a:rPr>
                                  </m:ctrlPr>
                                </m:sSubPr>
                                <m:e>
                                  <m:r>
                                    <a:rPr lang="en-US" sz="1800" i="1">
                                      <a:solidFill>
                                        <a:srgbClr val="FFC000"/>
                                      </a:solidFill>
                                      <a:latin typeface="Cambria Math" panose="02040503050406030204" pitchFamily="18" charset="0"/>
                                    </a:rPr>
                                    <m:t>𝑦</m:t>
                                  </m:r>
                                </m:e>
                                <m:sub>
                                  <m:r>
                                    <a:rPr lang="en-US" sz="1800" b="0" i="1" smtClean="0">
                                      <a:solidFill>
                                        <a:srgbClr val="FFC000"/>
                                      </a:solidFill>
                                      <a:latin typeface="Cambria Math" panose="02040503050406030204" pitchFamily="18" charset="0"/>
                                    </a:rPr>
                                    <m:t>𝑖</m:t>
                                  </m:r>
                                </m:sub>
                              </m:sSub>
                            </m:den>
                          </m:f>
                          <m:r>
                            <a:rPr lang="en-US" sz="1800" i="1">
                              <a:solidFill>
                                <a:srgbClr val="FFC000"/>
                              </a:solidFill>
                              <a:latin typeface="Cambria Math" panose="02040503050406030204" pitchFamily="18" charset="0"/>
                            </a:rPr>
                            <m:t>⋅</m:t>
                          </m:r>
                          <m:sSub>
                            <m:sSubPr>
                              <m:ctrlPr>
                                <a:rPr lang="en-US" sz="1800" b="0" i="1" smtClean="0">
                                  <a:latin typeface="Cambria Math" panose="02040503050406030204" pitchFamily="18" charset="0"/>
                                </a:rPr>
                              </m:ctrlPr>
                            </m:sSubPr>
                            <m:e>
                              <m:r>
                                <a:rPr lang="en-US" sz="1800" i="1" smtClean="0">
                                  <a:latin typeface="Cambria Math" panose="02040503050406030204" pitchFamily="18" charset="0"/>
                                </a:rPr>
                                <m:t>𝑦</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(1−</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𝑦</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r>
                            <a:rPr lang="en-US" sz="1800" i="1">
                              <a:latin typeface="Cambria Math" panose="02040503050406030204" pitchFamily="18" charset="0"/>
                            </a:rPr>
                            <m:t>⋅</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𝑥</m:t>
                              </m:r>
                            </m:e>
                            <m:sub>
                              <m:r>
                                <a:rPr lang="en-US" sz="1800" b="0" i="1" smtClean="0">
                                  <a:solidFill>
                                    <a:srgbClr val="FF0000"/>
                                  </a:solidFill>
                                  <a:latin typeface="Cambria Math" panose="02040503050406030204" pitchFamily="18" charset="0"/>
                                </a:rPr>
                                <m:t>𝑖𝑗</m:t>
                              </m:r>
                            </m:sub>
                          </m:sSub>
                        </m:e>
                      </m:d>
                      <m:r>
                        <a:rPr lang="en-US" sz="1800" b="0" i="1" smtClean="0">
                          <a:solidFill>
                            <a:srgbClr val="FF0000"/>
                          </a:solidFill>
                          <a:latin typeface="Cambria Math" panose="02040503050406030204" pitchFamily="18" charset="0"/>
                        </a:rPr>
                        <m:t> </m:t>
                      </m:r>
                      <m:r>
                        <a:rPr lang="en-US" sz="1800" b="0" i="1" smtClean="0">
                          <a:solidFill>
                            <a:schemeClr val="bg1"/>
                          </a:solidFill>
                          <a:latin typeface="Cambria Math" panose="02040503050406030204" pitchFamily="18" charset="0"/>
                        </a:rPr>
                        <m:t>−</m:t>
                      </m:r>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𝑖</m:t>
                          </m:r>
                        </m:sub>
                        <m:sup>
                          <m:r>
                            <a:rPr lang="en-US" sz="1800" i="1">
                              <a:solidFill>
                                <a:schemeClr val="bg1"/>
                              </a:solidFill>
                              <a:latin typeface="Cambria Math" panose="02040503050406030204" pitchFamily="18" charset="0"/>
                            </a:rPr>
                            <m:t>𝑚</m:t>
                          </m:r>
                        </m:sup>
                        <m:e>
                          <m:d>
                            <m:dPr>
                              <m:ctrlPr>
                                <a:rPr lang="en-US" sz="1800" b="0" i="1" smtClean="0">
                                  <a:solidFill>
                                    <a:schemeClr val="bg1"/>
                                  </a:solidFill>
                                  <a:latin typeface="Cambria Math" panose="02040503050406030204" pitchFamily="18" charset="0"/>
                                </a:rPr>
                              </m:ctrlPr>
                            </m:dPr>
                            <m:e>
                              <m:f>
                                <m:fPr>
                                  <m:ctrlPr>
                                    <a:rPr lang="en-US" sz="1800" i="1">
                                      <a:solidFill>
                                        <a:srgbClr val="FFC000"/>
                                      </a:solidFill>
                                      <a:latin typeface="Cambria Math" panose="02040503050406030204" pitchFamily="18" charset="0"/>
                                    </a:rPr>
                                  </m:ctrlPr>
                                </m:fPr>
                                <m:num>
                                  <m:sSub>
                                    <m:sSubPr>
                                      <m:ctrlPr>
                                        <a:rPr lang="en-US" sz="1800" b="0" i="1" smtClean="0">
                                          <a:solidFill>
                                            <a:srgbClr val="FFC000"/>
                                          </a:solidFill>
                                          <a:latin typeface="Cambria Math" panose="02040503050406030204" pitchFamily="18" charset="0"/>
                                        </a:rPr>
                                      </m:ctrlPr>
                                    </m:sSubPr>
                                    <m:e>
                                      <m:r>
                                        <a:rPr lang="en-US" sz="1800" b="0" i="1" smtClean="0">
                                          <a:solidFill>
                                            <a:srgbClr val="FFC000"/>
                                          </a:solidFill>
                                          <a:latin typeface="Cambria Math" panose="02040503050406030204" pitchFamily="18" charset="0"/>
                                        </a:rPr>
                                        <m:t>𝑡</m:t>
                                      </m:r>
                                    </m:e>
                                    <m:sub>
                                      <m:r>
                                        <a:rPr lang="en-US" sz="1800" b="0" i="1" smtClean="0">
                                          <a:solidFill>
                                            <a:srgbClr val="FFC000"/>
                                          </a:solidFill>
                                          <a:latin typeface="Cambria Math" panose="02040503050406030204" pitchFamily="18" charset="0"/>
                                        </a:rPr>
                                        <m:t>𝑗</m:t>
                                      </m:r>
                                    </m:sub>
                                  </m:sSub>
                                </m:num>
                                <m:den>
                                  <m:sSub>
                                    <m:sSubPr>
                                      <m:ctrlPr>
                                        <a:rPr lang="en-US" sz="1800" i="1">
                                          <a:solidFill>
                                            <a:srgbClr val="FFC000"/>
                                          </a:solidFill>
                                          <a:latin typeface="Cambria Math" panose="02040503050406030204" pitchFamily="18" charset="0"/>
                                        </a:rPr>
                                      </m:ctrlPr>
                                    </m:sSubPr>
                                    <m:e>
                                      <m:r>
                                        <a:rPr lang="en-US" sz="1800" b="0" i="1" smtClean="0">
                                          <a:solidFill>
                                            <a:srgbClr val="FFC000"/>
                                          </a:solidFill>
                                          <a:latin typeface="Cambria Math" panose="02040503050406030204" pitchFamily="18" charset="0"/>
                                        </a:rPr>
                                        <m:t>𝑦</m:t>
                                      </m:r>
                                    </m:e>
                                    <m:sub>
                                      <m:r>
                                        <a:rPr lang="en-US" sz="1800" b="0" i="1" smtClean="0">
                                          <a:solidFill>
                                            <a:srgbClr val="FFC000"/>
                                          </a:solidFill>
                                          <a:latin typeface="Cambria Math" panose="02040503050406030204" pitchFamily="18" charset="0"/>
                                        </a:rPr>
                                        <m:t>𝑗</m:t>
                                      </m:r>
                                    </m:sub>
                                  </m:sSub>
                                </m:den>
                              </m:f>
                              <m:r>
                                <a:rPr lang="en-US" sz="1800" b="0" i="1" smtClean="0">
                                  <a:solidFill>
                                    <a:srgbClr val="FFC000"/>
                                  </a:solidFill>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𝑥</m:t>
                                  </m:r>
                                </m:e>
                                <m:sub>
                                  <m:r>
                                    <a:rPr lang="en-US" sz="1800" b="0" i="1" smtClean="0">
                                      <a:solidFill>
                                        <a:srgbClr val="FF0000"/>
                                      </a:solidFill>
                                      <a:latin typeface="Cambria Math" panose="02040503050406030204" pitchFamily="18" charset="0"/>
                                    </a:rPr>
                                    <m:t>𝑖𝑗</m:t>
                                  </m:r>
                                </m:sub>
                              </m:sSub>
                            </m:e>
                          </m:d>
                        </m:e>
                      </m:nary>
                    </m:oMath>
                  </m:oMathPara>
                </a14:m>
                <a:endParaRPr lang="en-US" dirty="0"/>
              </a:p>
            </p:txBody>
          </p:sp>
        </mc:Choice>
        <mc:Fallback xmlns="">
          <p:sp>
            <p:nvSpPr>
              <p:cNvPr id="18" name="TextBox 17">
                <a:extLst>
                  <a:ext uri="{FF2B5EF4-FFF2-40B4-BE49-F238E27FC236}">
                    <a16:creationId xmlns:a16="http://schemas.microsoft.com/office/drawing/2014/main" id="{2B5CDEF5-E3A9-04D3-648A-597092E7CF1B}"/>
                  </a:ext>
                </a:extLst>
              </p:cNvPr>
              <p:cNvSpPr txBox="1">
                <a:spLocks noRot="1" noChangeAspect="1" noMove="1" noResize="1" noEditPoints="1" noAdjustHandles="1" noChangeArrowheads="1" noChangeShapeType="1" noTextEdit="1"/>
              </p:cNvSpPr>
              <p:nvPr/>
            </p:nvSpPr>
            <p:spPr>
              <a:xfrm>
                <a:off x="1538755" y="3880748"/>
                <a:ext cx="6104964" cy="879856"/>
              </a:xfrm>
              <a:prstGeom prst="rect">
                <a:avLst/>
              </a:prstGeom>
              <a:blipFill>
                <a:blip r:embed="rId4"/>
                <a:stretch>
                  <a:fillRect t="-95714" b="-14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7FDCD0-4F1F-F288-C392-F9200512751B}"/>
                  </a:ext>
                </a:extLst>
              </p:cNvPr>
              <p:cNvSpPr txBox="1"/>
              <p:nvPr/>
            </p:nvSpPr>
            <p:spPr>
              <a:xfrm>
                <a:off x="989012" y="5065906"/>
                <a:ext cx="6104964" cy="879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num>
                        <m:den>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𝑖𝑗</m:t>
                              </m:r>
                            </m:sub>
                          </m:sSub>
                        </m:den>
                      </m:f>
                      <m:r>
                        <a:rPr lang="en-US" sz="1800" b="0" i="1" smtClean="0">
                          <a:solidFill>
                            <a:schemeClr val="bg1"/>
                          </a:solidFill>
                          <a:latin typeface="Cambria Math" panose="02040503050406030204" pitchFamily="18" charset="0"/>
                        </a:rPr>
                        <m:t>=−</m:t>
                      </m:r>
                      <m:d>
                        <m:dPr>
                          <m:ctrlPr>
                            <a:rPr lang="en-US" sz="1800" i="1">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i="1" smtClean="0">
                                  <a:solidFill>
                                    <a:schemeClr val="bg1"/>
                                  </a:solidFill>
                                  <a:latin typeface="Cambria Math" panose="02040503050406030204" pitchFamily="18" charset="0"/>
                                </a:rPr>
                                <m:t>𝑡</m:t>
                              </m:r>
                            </m:e>
                            <m:sub>
                              <m:r>
                                <a:rPr lang="en-US" sz="1800" b="0" i="1" smtClean="0">
                                  <a:solidFill>
                                    <a:schemeClr val="bg1"/>
                                  </a:solidFill>
                                  <a:latin typeface="Cambria Math" panose="02040503050406030204" pitchFamily="18" charset="0"/>
                                </a:rPr>
                                <m:t>𝑖</m:t>
                              </m:r>
                            </m:sub>
                          </m:sSub>
                          <m:r>
                            <a:rPr lang="en-US" sz="1800" i="1">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 </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1−</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𝑖</m:t>
                                  </m:r>
                                </m:sub>
                              </m:sSub>
                            </m:e>
                          </m:d>
                          <m:r>
                            <a:rPr lang="en-US" sz="1800" i="1">
                              <a:latin typeface="Cambria Math" panose="02040503050406030204" pitchFamily="18" charset="0"/>
                            </a:rPr>
                            <m:t>⋅</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𝑥</m:t>
                              </m:r>
                            </m:e>
                            <m:sub>
                              <m:r>
                                <a:rPr lang="en-US" sz="1800" b="0" i="1" smtClean="0">
                                  <a:solidFill>
                                    <a:srgbClr val="FF0000"/>
                                  </a:solidFill>
                                  <a:latin typeface="Cambria Math" panose="02040503050406030204" pitchFamily="18" charset="0"/>
                                </a:rPr>
                                <m:t>𝑖𝑗</m:t>
                              </m:r>
                            </m:sub>
                          </m:sSub>
                        </m:e>
                      </m:d>
                      <m:r>
                        <a:rPr lang="en-US" sz="1800" b="0" i="1" smtClean="0">
                          <a:solidFill>
                            <a:schemeClr val="bg1"/>
                          </a:solidFill>
                          <a:latin typeface="Cambria Math" panose="02040503050406030204" pitchFamily="18" charset="0"/>
                        </a:rPr>
                        <m:t>+</m:t>
                      </m:r>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𝑖</m:t>
                          </m:r>
                        </m:sub>
                        <m:sup>
                          <m:r>
                            <a:rPr lang="en-US" sz="1800" i="1">
                              <a:solidFill>
                                <a:schemeClr val="bg1"/>
                              </a:solidFill>
                              <a:latin typeface="Cambria Math" panose="02040503050406030204" pitchFamily="18" charset="0"/>
                            </a:rPr>
                            <m:t>𝑚</m:t>
                          </m:r>
                        </m:sup>
                        <m:e>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i="1" smtClean="0">
                                      <a:solidFill>
                                        <a:schemeClr val="bg1"/>
                                      </a:solidFill>
                                      <a:latin typeface="Cambria Math" panose="02040503050406030204" pitchFamily="18" charset="0"/>
                                    </a:rPr>
                                    <m:t>𝑡</m:t>
                                  </m:r>
                                </m:e>
                                <m:sub>
                                  <m:r>
                                    <a:rPr lang="en-US" sz="1800" b="0" i="1" smtClean="0">
                                      <a:solidFill>
                                        <a:schemeClr val="bg1"/>
                                      </a:solidFill>
                                      <a:latin typeface="Cambria Math" panose="02040503050406030204" pitchFamily="18" charset="0"/>
                                    </a:rPr>
                                    <m:t>𝑗</m:t>
                                  </m:r>
                                </m:sub>
                              </m:sSub>
                              <m:r>
                                <a:rPr lang="en-US" sz="1800"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𝑥</m:t>
                                  </m:r>
                                </m:e>
                                <m:sub>
                                  <m:r>
                                    <a:rPr lang="en-US" sz="1800" b="0" i="1" smtClean="0">
                                      <a:solidFill>
                                        <a:srgbClr val="FF0000"/>
                                      </a:solidFill>
                                      <a:latin typeface="Cambria Math" panose="02040503050406030204" pitchFamily="18" charset="0"/>
                                    </a:rPr>
                                    <m:t>𝑖𝑗</m:t>
                                  </m:r>
                                </m:sub>
                              </m:sSub>
                            </m:e>
                          </m:d>
                        </m:e>
                      </m:nary>
                    </m:oMath>
                  </m:oMathPara>
                </a14:m>
                <a:endParaRPr lang="en-US" dirty="0"/>
              </a:p>
            </p:txBody>
          </p:sp>
        </mc:Choice>
        <mc:Fallback xmlns="">
          <p:sp>
            <p:nvSpPr>
              <p:cNvPr id="4" name="TextBox 3">
                <a:extLst>
                  <a:ext uri="{FF2B5EF4-FFF2-40B4-BE49-F238E27FC236}">
                    <a16:creationId xmlns:a16="http://schemas.microsoft.com/office/drawing/2014/main" id="{7F7FDCD0-4F1F-F288-C392-F9200512751B}"/>
                  </a:ext>
                </a:extLst>
              </p:cNvPr>
              <p:cNvSpPr txBox="1">
                <a:spLocks noRot="1" noChangeAspect="1" noMove="1" noResize="1" noEditPoints="1" noAdjustHandles="1" noChangeArrowheads="1" noChangeShapeType="1" noTextEdit="1"/>
              </p:cNvSpPr>
              <p:nvPr/>
            </p:nvSpPr>
            <p:spPr>
              <a:xfrm>
                <a:off x="989012" y="5065906"/>
                <a:ext cx="6104964" cy="879856"/>
              </a:xfrm>
              <a:prstGeom prst="rect">
                <a:avLst/>
              </a:prstGeom>
              <a:blipFill>
                <a:blip r:embed="rId5"/>
                <a:stretch>
                  <a:fillRect t="-94366" b="-142254"/>
                </a:stretch>
              </a:blipFill>
            </p:spPr>
            <p:txBody>
              <a:bodyPr/>
              <a:lstStyle/>
              <a:p>
                <a:r>
                  <a:rPr lang="en-US">
                    <a:noFill/>
                  </a:rPr>
                  <a:t> </a:t>
                </a:r>
              </a:p>
            </p:txBody>
          </p:sp>
        </mc:Fallback>
      </mc:AlternateContent>
    </p:spTree>
    <p:extLst>
      <p:ext uri="{BB962C8B-B14F-4D97-AF65-F5344CB8AC3E}">
        <p14:creationId xmlns:p14="http://schemas.microsoft.com/office/powerpoint/2010/main" val="320187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F1C35-C0D4-48A2-242D-6C371AE917E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2EF649-D9A0-1AC6-6F74-8453A418F030}"/>
              </a:ext>
            </a:extLst>
          </p:cNvPr>
          <p:cNvSpPr>
            <a:spLocks noGrp="1"/>
          </p:cNvSpPr>
          <p:nvPr>
            <p:ph idx="1"/>
          </p:nvPr>
        </p:nvSpPr>
        <p:spPr>
          <a:xfrm>
            <a:off x="1522414" y="1905000"/>
            <a:ext cx="10363198" cy="4267200"/>
          </a:xfrm>
        </p:spPr>
        <p:txBody>
          <a:bodyPr/>
          <a:lstStyle/>
          <a:p>
            <a:r>
              <a:rPr lang="en-US" sz="2000" dirty="0"/>
              <a:t>How does the gradient look like when using Categorical </a:t>
            </a:r>
            <a:r>
              <a:rPr lang="en-US" sz="2000" dirty="0" err="1"/>
              <a:t>CrossEntropy</a:t>
            </a:r>
            <a:r>
              <a:rPr lang="en-US" sz="2000" dirty="0"/>
              <a:t> and  </a:t>
            </a:r>
            <a:r>
              <a:rPr lang="en-US" sz="2000" dirty="0" err="1"/>
              <a:t>Softmax</a:t>
            </a:r>
            <a:r>
              <a:rPr lang="en-US" sz="2000" dirty="0"/>
              <a:t>?</a:t>
            </a:r>
          </a:p>
          <a:p>
            <a:pPr marL="0" indent="0">
              <a:buNone/>
            </a:pPr>
            <a:endParaRPr lang="en-US" dirty="0"/>
          </a:p>
        </p:txBody>
      </p:sp>
      <p:sp>
        <p:nvSpPr>
          <p:cNvPr id="3" name="Title 2">
            <a:extLst>
              <a:ext uri="{FF2B5EF4-FFF2-40B4-BE49-F238E27FC236}">
                <a16:creationId xmlns:a16="http://schemas.microsoft.com/office/drawing/2014/main" id="{72CADB44-CAF8-356E-CC60-989317663FD9}"/>
              </a:ext>
            </a:extLst>
          </p:cNvPr>
          <p:cNvSpPr>
            <a:spLocks noGrp="1"/>
          </p:cNvSpPr>
          <p:nvPr>
            <p:ph type="title"/>
          </p:nvPr>
        </p:nvSpPr>
        <p:spPr/>
        <p:txBody>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A338054-7AD6-2368-55BA-85DD2DEB021D}"/>
                  </a:ext>
                </a:extLst>
              </p:cNvPr>
              <p:cNvSpPr txBox="1"/>
              <p:nvPr/>
            </p:nvSpPr>
            <p:spPr>
              <a:xfrm>
                <a:off x="1843553" y="3834262"/>
                <a:ext cx="6104964" cy="69717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num>
                        <m:den>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𝑖𝑗</m:t>
                              </m:r>
                            </m:sub>
                          </m:sSub>
                        </m:den>
                      </m:f>
                      <m:r>
                        <a:rPr lang="en-US" sz="1800" b="0" i="1" smtClean="0">
                          <a:solidFill>
                            <a:schemeClr val="bg1"/>
                          </a:solidFill>
                          <a:latin typeface="Cambria Math" panose="02040503050406030204" pitchFamily="18" charset="0"/>
                        </a:rPr>
                        <m:t>=−</m:t>
                      </m:r>
                      <m:r>
                        <a:rPr lang="en-US" sz="180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𝑡</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𝑦</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𝑖𝑗</m:t>
                          </m:r>
                        </m:sub>
                      </m:sSub>
                    </m:oMath>
                  </m:oMathPara>
                </a14:m>
                <a:endParaRPr lang="en-US" dirty="0"/>
              </a:p>
            </p:txBody>
          </p:sp>
        </mc:Choice>
        <mc:Fallback xmlns="">
          <p:sp>
            <p:nvSpPr>
              <p:cNvPr id="18" name="TextBox 17">
                <a:extLst>
                  <a:ext uri="{FF2B5EF4-FFF2-40B4-BE49-F238E27FC236}">
                    <a16:creationId xmlns:a16="http://schemas.microsoft.com/office/drawing/2014/main" id="{AA338054-7AD6-2368-55BA-85DD2DEB021D}"/>
                  </a:ext>
                </a:extLst>
              </p:cNvPr>
              <p:cNvSpPr txBox="1">
                <a:spLocks noRot="1" noChangeAspect="1" noMove="1" noResize="1" noEditPoints="1" noAdjustHandles="1" noChangeArrowheads="1" noChangeShapeType="1" noTextEdit="1"/>
              </p:cNvSpPr>
              <p:nvPr/>
            </p:nvSpPr>
            <p:spPr>
              <a:xfrm>
                <a:off x="1843553" y="3834262"/>
                <a:ext cx="6104964" cy="697179"/>
              </a:xfrm>
              <a:prstGeom prst="rect">
                <a:avLst/>
              </a:prstGeom>
              <a:blipFill>
                <a:blip r:embed="rId3"/>
                <a:stretch>
                  <a:fillRect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0570AC-2BA9-7E5B-AC40-B992109BCBCF}"/>
                  </a:ext>
                </a:extLst>
              </p:cNvPr>
              <p:cNvSpPr txBox="1"/>
              <p:nvPr/>
            </p:nvSpPr>
            <p:spPr>
              <a:xfrm>
                <a:off x="1827212" y="2719836"/>
                <a:ext cx="9143998" cy="87985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num>
                        <m:den>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𝑖𝑗</m:t>
                              </m:r>
                            </m:sub>
                          </m:sSub>
                        </m:den>
                      </m:f>
                      <m:r>
                        <a:rPr lang="en-US" sz="1800"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𝑖</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𝑖𝑗</m:t>
                          </m:r>
                        </m:sub>
                      </m:sSub>
                      <m:r>
                        <a:rPr lang="en-US"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𝑖</m:t>
                          </m:r>
                        </m:sub>
                      </m:s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𝑖𝑗</m:t>
                          </m:r>
                        </m:sub>
                      </m:sSub>
                      <m:r>
                        <a:rPr lang="en-US" sz="1800" b="0" i="1" smtClean="0">
                          <a:solidFill>
                            <a:schemeClr val="bg1"/>
                          </a:solidFill>
                          <a:latin typeface="Cambria Math" panose="02040503050406030204" pitchFamily="18" charset="0"/>
                        </a:rPr>
                        <m:t>+</m:t>
                      </m:r>
                      <m:nary>
                        <m:naryPr>
                          <m:chr m:val="∑"/>
                          <m:ctrlPr>
                            <a:rPr lang="en-US" sz="1800" i="1">
                              <a:solidFill>
                                <a:schemeClr val="bg1"/>
                              </a:solidFill>
                              <a:latin typeface="Cambria Math" panose="02040503050406030204" pitchFamily="18" charset="0"/>
                            </a:rPr>
                          </m:ctrlPr>
                        </m:naryPr>
                        <m:sub>
                          <m:r>
                            <m:rPr>
                              <m:brk m:alnAt="23"/>
                            </m:rPr>
                            <a:rPr lang="en-US" sz="1800" i="1">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𝑖</m:t>
                          </m:r>
                        </m:sub>
                        <m:sup>
                          <m:r>
                            <a:rPr lang="en-US" sz="1800" i="1">
                              <a:solidFill>
                                <a:schemeClr val="bg1"/>
                              </a:solidFill>
                              <a:latin typeface="Cambria Math" panose="02040503050406030204" pitchFamily="18" charset="0"/>
                            </a:rPr>
                            <m:t>𝑚</m:t>
                          </m:r>
                        </m:sup>
                        <m:e>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i="1" smtClean="0">
                                      <a:solidFill>
                                        <a:schemeClr val="bg1"/>
                                      </a:solidFill>
                                      <a:latin typeface="Cambria Math" panose="02040503050406030204" pitchFamily="18" charset="0"/>
                                    </a:rPr>
                                    <m:t>𝑡</m:t>
                                  </m:r>
                                </m:e>
                                <m:sub>
                                  <m:r>
                                    <a:rPr lang="en-US" sz="1800" b="0" i="1" smtClean="0">
                                      <a:solidFill>
                                        <a:schemeClr val="bg1"/>
                                      </a:solidFill>
                                      <a:latin typeface="Cambria Math" panose="02040503050406030204" pitchFamily="18" charset="0"/>
                                    </a:rPr>
                                    <m:t>𝑗</m:t>
                                  </m:r>
                                </m:sub>
                              </m:sSub>
                              <m:r>
                                <a:rPr lang="en-US" sz="1800" b="0" i="1" smtClean="0">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i="1">
                                      <a:solidFill>
                                        <a:schemeClr val="bg1"/>
                                      </a:solidFill>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𝑥</m:t>
                                  </m:r>
                                </m:e>
                                <m:sub>
                                  <m:r>
                                    <a:rPr lang="en-US" sz="1800" b="0" i="1" smtClean="0">
                                      <a:solidFill>
                                        <a:srgbClr val="FF0000"/>
                                      </a:solidFill>
                                      <a:latin typeface="Cambria Math" panose="02040503050406030204" pitchFamily="18" charset="0"/>
                                    </a:rPr>
                                    <m:t>𝑖𝑗</m:t>
                                  </m:r>
                                </m:sub>
                              </m:sSub>
                            </m:e>
                          </m:d>
                        </m:e>
                      </m:nary>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i="1">
                              <a:solidFill>
                                <a:schemeClr val="bg1"/>
                              </a:solidFill>
                              <a:latin typeface="Cambria Math" panose="02040503050406030204" pitchFamily="18" charset="0"/>
                            </a:rPr>
                            <m:t>𝑖</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𝑖𝑗</m:t>
                          </m:r>
                        </m:sub>
                      </m:sSub>
                      <m:r>
                        <a:rPr lang="en-US" b="0" i="1" smtClean="0">
                          <a:solidFill>
                            <a:schemeClr val="bg1"/>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nary>
                        <m:naryPr>
                          <m:chr m:val="∑"/>
                          <m:ctrlPr>
                            <a:rPr lang="en-US" i="1">
                              <a:solidFill>
                                <a:schemeClr val="bg1"/>
                              </a:solidFill>
                              <a:latin typeface="Cambria Math" panose="02040503050406030204" pitchFamily="18" charset="0"/>
                            </a:rPr>
                          </m:ctrlPr>
                        </m:naryPr>
                        <m:sub>
                          <m:r>
                            <m:rPr>
                              <m:brk m:alnAt="23"/>
                            </m:rP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 </m:t>
                          </m:r>
                        </m:sub>
                        <m:sup>
                          <m:r>
                            <a:rPr lang="en-US" i="1">
                              <a:solidFill>
                                <a:schemeClr val="bg1"/>
                              </a:solidFill>
                              <a:latin typeface="Cambria Math" panose="02040503050406030204" pitchFamily="18" charset="0"/>
                            </a:rPr>
                            <m:t>𝑚</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𝑗</m:t>
                              </m:r>
                            </m:sub>
                          </m:sSub>
                        </m:e>
                      </m:nary>
                    </m:oMath>
                  </m:oMathPara>
                </a14:m>
                <a:endParaRPr lang="en-US" dirty="0"/>
              </a:p>
            </p:txBody>
          </p:sp>
        </mc:Choice>
        <mc:Fallback xmlns="">
          <p:sp>
            <p:nvSpPr>
              <p:cNvPr id="5" name="TextBox 4">
                <a:extLst>
                  <a:ext uri="{FF2B5EF4-FFF2-40B4-BE49-F238E27FC236}">
                    <a16:creationId xmlns:a16="http://schemas.microsoft.com/office/drawing/2014/main" id="{3F0570AC-2BA9-7E5B-AC40-B992109BCBCF}"/>
                  </a:ext>
                </a:extLst>
              </p:cNvPr>
              <p:cNvSpPr txBox="1">
                <a:spLocks noRot="1" noChangeAspect="1" noMove="1" noResize="1" noEditPoints="1" noAdjustHandles="1" noChangeArrowheads="1" noChangeShapeType="1" noTextEdit="1"/>
              </p:cNvSpPr>
              <p:nvPr/>
            </p:nvSpPr>
            <p:spPr>
              <a:xfrm>
                <a:off x="1827212" y="2719836"/>
                <a:ext cx="9143998" cy="879856"/>
              </a:xfrm>
              <a:prstGeom prst="rect">
                <a:avLst/>
              </a:prstGeom>
              <a:blipFill>
                <a:blip r:embed="rId4"/>
                <a:stretch>
                  <a:fillRect t="-97143" b="-14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94BB0F3-64FA-7F37-AEEF-6A858530530B}"/>
                  </a:ext>
                </a:extLst>
              </p:cNvPr>
              <p:cNvSpPr txBox="1"/>
              <p:nvPr/>
            </p:nvSpPr>
            <p:spPr>
              <a:xfrm>
                <a:off x="1522414" y="4778188"/>
                <a:ext cx="9982200" cy="1805174"/>
              </a:xfrm>
              <a:prstGeom prst="rect">
                <a:avLst/>
              </a:prstGeom>
              <a:noFill/>
            </p:spPr>
            <p:txBody>
              <a:bodyPr wrap="square">
                <a:spAutoFit/>
              </a:bodyPr>
              <a:lstStyle/>
              <a:p>
                <a:pPr marL="301752" lvl="1" indent="0">
                  <a:buNone/>
                </a:pPr>
                <a:r>
                  <a:rPr lang="en-US" i="1" dirty="0">
                    <a:solidFill>
                      <a:schemeClr val="bg1"/>
                    </a:solidFill>
                    <a:latin typeface="Cambria Math" panose="02040503050406030204" pitchFamily="18" charset="0"/>
                  </a:rPr>
                  <a:t>(for later use)</a:t>
                </a:r>
              </a:p>
              <a:p>
                <a:pPr marL="301752" lvl="1" indent="0">
                  <a:buNone/>
                </a:pPr>
                <a:endParaRPr lang="en-US" i="1" dirty="0">
                  <a:latin typeface="Cambria Math" panose="02040503050406030204" pitchFamily="18" charset="0"/>
                </a:endParaRPr>
              </a:p>
              <a:p>
                <a:pPr marL="301752" lvl="1" indent="0">
                  <a:buNone/>
                </a:pPr>
                <a14:m>
                  <m:oMathPara xmlns:m="http://schemas.openxmlformats.org/officeDocument/2006/math">
                    <m:oMathParaPr>
                      <m:jc m:val="left"/>
                    </m:oMathParaPr>
                    <m:oMath xmlns:m="http://schemas.openxmlformats.org/officeDocument/2006/math">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num>
                        <m:den>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𝑧</m:t>
                              </m:r>
                            </m:e>
                            <m:sub>
                              <m:r>
                                <a:rPr lang="en-US" sz="1800" b="0" i="1" smtClean="0">
                                  <a:solidFill>
                                    <a:schemeClr val="bg1"/>
                                  </a:solidFill>
                                  <a:latin typeface="Cambria Math" panose="02040503050406030204" pitchFamily="18" charset="0"/>
                                </a:rPr>
                                <m:t>𝑗</m:t>
                              </m:r>
                            </m:sub>
                          </m:sSub>
                        </m:den>
                      </m:f>
                      <m:r>
                        <a:rPr lang="en-US" sz="1800"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r>
                        <a:rPr lang="en-US" b="0" i="1" smtClean="0">
                          <a:latin typeface="Cambria Math" panose="02040503050406030204" pitchFamily="18" charset="0"/>
                        </a:rPr>
                        <m:t>)</m:t>
                      </m:r>
                    </m:oMath>
                  </m:oMathPara>
                </a14:m>
                <a:endParaRPr lang="en-US" dirty="0"/>
              </a:p>
              <a:p>
                <a:pPr marL="548640" lvl="2" indent="0">
                  <a:buNone/>
                </a:pPr>
                <a:endParaRPr lang="en-US" dirty="0">
                  <a:sym typeface="Wingdings" panose="05000000000000000000" pitchFamily="2" charset="2"/>
                </a:endParaRPr>
              </a:p>
              <a:p>
                <a:pPr marL="548640" lvl="2" indent="0">
                  <a:buNone/>
                </a:pPr>
                <a:endParaRPr lang="en-US" sz="1800" dirty="0">
                  <a:sym typeface="Wingdings" panose="05000000000000000000" pitchFamily="2" charset="2"/>
                </a:endParaRPr>
              </a:p>
            </p:txBody>
          </p:sp>
        </mc:Choice>
        <mc:Fallback xmlns="">
          <p:sp>
            <p:nvSpPr>
              <p:cNvPr id="6" name="TextBox 5">
                <a:extLst>
                  <a:ext uri="{FF2B5EF4-FFF2-40B4-BE49-F238E27FC236}">
                    <a16:creationId xmlns:a16="http://schemas.microsoft.com/office/drawing/2014/main" id="{894BB0F3-64FA-7F37-AEEF-6A858530530B}"/>
                  </a:ext>
                </a:extLst>
              </p:cNvPr>
              <p:cNvSpPr txBox="1">
                <a:spLocks noRot="1" noChangeAspect="1" noMove="1" noResize="1" noEditPoints="1" noAdjustHandles="1" noChangeArrowheads="1" noChangeShapeType="1" noTextEdit="1"/>
              </p:cNvSpPr>
              <p:nvPr/>
            </p:nvSpPr>
            <p:spPr>
              <a:xfrm>
                <a:off x="1522414" y="4778188"/>
                <a:ext cx="9982200" cy="1805174"/>
              </a:xfrm>
              <a:prstGeom prst="rect">
                <a:avLst/>
              </a:prstGeom>
              <a:blipFill>
                <a:blip r:embed="rId5"/>
                <a:stretch>
                  <a:fillRect t="-209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9DAFC91-C5A2-835D-F9F6-9822EDA66F0F}"/>
              </a:ext>
            </a:extLst>
          </p:cNvPr>
          <p:cNvSpPr txBox="1"/>
          <p:nvPr/>
        </p:nvSpPr>
        <p:spPr>
          <a:xfrm>
            <a:off x="1490346" y="6096690"/>
            <a:ext cx="6105378" cy="369332"/>
          </a:xfrm>
          <a:prstGeom prst="rect">
            <a:avLst/>
          </a:prstGeom>
          <a:noFill/>
        </p:spPr>
        <p:txBody>
          <a:bodyPr wrap="square">
            <a:spAutoFit/>
          </a:bodyPr>
          <a:lstStyle/>
          <a:p>
            <a:pPr marL="301752" lvl="1" indent="0">
              <a:buNone/>
            </a:pPr>
            <a:r>
              <a:rPr lang="en-US" i="1" dirty="0">
                <a:latin typeface="Cambria Math" panose="02040503050406030204" pitchFamily="18" charset="0"/>
              </a:rPr>
              <a:t>Just for one sample</a:t>
            </a:r>
          </a:p>
        </p:txBody>
      </p:sp>
      <p:sp>
        <p:nvSpPr>
          <p:cNvPr id="8" name="TextBox 7">
            <a:extLst>
              <a:ext uri="{FF2B5EF4-FFF2-40B4-BE49-F238E27FC236}">
                <a16:creationId xmlns:a16="http://schemas.microsoft.com/office/drawing/2014/main" id="{EE305B6F-2C22-F2C4-E5F2-811321D0B209}"/>
              </a:ext>
            </a:extLst>
          </p:cNvPr>
          <p:cNvSpPr txBox="1"/>
          <p:nvPr/>
        </p:nvSpPr>
        <p:spPr>
          <a:xfrm>
            <a:off x="6069379" y="5603196"/>
            <a:ext cx="6119446" cy="646331"/>
          </a:xfrm>
          <a:prstGeom prst="rect">
            <a:avLst/>
          </a:prstGeom>
          <a:noFill/>
        </p:spPr>
        <p:txBody>
          <a:bodyPr wrap="square">
            <a:spAutoFit/>
          </a:bodyPr>
          <a:lstStyle/>
          <a:p>
            <a:r>
              <a:rPr lang="en-US" sz="1800" dirty="0" err="1">
                <a:solidFill>
                  <a:schemeClr val="bg1"/>
                </a:solidFill>
              </a:rPr>
              <a:t>Obseration</a:t>
            </a:r>
            <a:r>
              <a:rPr lang="en-US" dirty="0">
                <a:solidFill>
                  <a:schemeClr val="bg1"/>
                </a:solidFill>
              </a:rPr>
              <a:t>: the update rule is the same for </a:t>
            </a:r>
            <a:r>
              <a:rPr lang="en-US" dirty="0" err="1">
                <a:solidFill>
                  <a:schemeClr val="bg1"/>
                </a:solidFill>
              </a:rPr>
              <a:t>CrossEntropy</a:t>
            </a:r>
            <a:r>
              <a:rPr lang="en-US" dirty="0">
                <a:solidFill>
                  <a:schemeClr val="bg1"/>
                </a:solidFill>
              </a:rPr>
              <a:t> + sigmoid and </a:t>
            </a:r>
            <a:r>
              <a:rPr lang="en-US" dirty="0" err="1">
                <a:solidFill>
                  <a:schemeClr val="bg1"/>
                </a:solidFill>
              </a:rPr>
              <a:t>CrossEntropy+Softmax</a:t>
            </a:r>
            <a:endParaRPr lang="en-US" sz="1800" dirty="0">
              <a:solidFill>
                <a:schemeClr val="bg1"/>
              </a:solidFill>
            </a:endParaRPr>
          </a:p>
        </p:txBody>
      </p:sp>
    </p:spTree>
    <p:extLst>
      <p:ext uri="{BB962C8B-B14F-4D97-AF65-F5344CB8AC3E}">
        <p14:creationId xmlns:p14="http://schemas.microsoft.com/office/powerpoint/2010/main" val="161926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210FE-056B-964F-11B8-0AAAC7F8799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CDC431FB-4C83-A7A8-8D74-E47BC1339504}"/>
              </a:ext>
            </a:extLst>
          </p:cNvPr>
          <p:cNvSpPr>
            <a:spLocks noGrp="1"/>
          </p:cNvSpPr>
          <p:nvPr>
            <p:ph type="title"/>
          </p:nvPr>
        </p:nvSpPr>
        <p:spPr/>
        <p:txBody>
          <a:bodyPr/>
          <a:lstStyle/>
          <a:p>
            <a:r>
              <a:rPr lang="en-US" dirty="0"/>
              <a:t>Backpropagation</a:t>
            </a:r>
          </a:p>
        </p:txBody>
      </p:sp>
      <p:sp>
        <p:nvSpPr>
          <p:cNvPr id="2" name="Text Placeholder 1">
            <a:extLst>
              <a:ext uri="{FF2B5EF4-FFF2-40B4-BE49-F238E27FC236}">
                <a16:creationId xmlns:a16="http://schemas.microsoft.com/office/drawing/2014/main" id="{CFD6D0AC-05A0-303F-5590-1B0EA0EC78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922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591E1-F8F3-26F7-9B5B-A2D4DE4234A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EB246A0-47FE-2F0F-224F-AD62EF4F8D8A}"/>
                  </a:ext>
                </a:extLst>
              </p:cNvPr>
              <p:cNvSpPr>
                <a:spLocks noGrp="1"/>
              </p:cNvSpPr>
              <p:nvPr>
                <p:ph idx="1"/>
              </p:nvPr>
            </p:nvSpPr>
            <p:spPr>
              <a:xfrm>
                <a:off x="1522412" y="1691640"/>
                <a:ext cx="9144000" cy="4693920"/>
              </a:xfrm>
            </p:spPr>
            <p:txBody>
              <a:bodyPr/>
              <a:lstStyle/>
              <a:p>
                <a:pPr lvl="2"/>
                <a:r>
                  <a:rPr lang="en-US" dirty="0">
                    <a:sym typeface="Wingdings" panose="05000000000000000000" pitchFamily="2" charset="2"/>
                  </a:rPr>
                  <a:t>Some notations:</a:t>
                </a:r>
              </a:p>
              <a:p>
                <a:pPr lvl="3"/>
                <a14:m>
                  <m:oMath xmlns:m="http://schemas.openxmlformats.org/officeDocument/2006/math">
                    <m:sSubSup>
                      <m:sSubSupPr>
                        <m:ctrlPr>
                          <a:rPr lang="en-US" b="0" i="1" smtClean="0">
                            <a:latin typeface="Cambria Math" panose="02040503050406030204" pitchFamily="18" charset="0"/>
                            <a:sym typeface="Wingdings" panose="05000000000000000000" pitchFamily="2" charset="2"/>
                          </a:rPr>
                        </m:ctrlPr>
                      </m:sSubSupPr>
                      <m:e>
                        <m:r>
                          <m:rPr>
                            <m:sty m:val="p"/>
                          </m:rPr>
                          <a:rPr lang="en-US" b="0" i="0" smtClean="0">
                            <a:latin typeface="Cambria Math" panose="02040503050406030204" pitchFamily="18" charset="0"/>
                            <a:sym typeface="Wingdings" panose="05000000000000000000" pitchFamily="2" charset="2"/>
                          </a:rPr>
                          <m:t>w</m:t>
                        </m:r>
                      </m:e>
                      <m:sub>
                        <m:r>
                          <m:rPr>
                            <m:sty m:val="p"/>
                          </m:rPr>
                          <a:rPr lang="en-US" b="0" i="0" smtClean="0">
                            <a:latin typeface="Cambria Math" panose="02040503050406030204" pitchFamily="18" charset="0"/>
                            <a:sym typeface="Wingdings" panose="05000000000000000000" pitchFamily="2" charset="2"/>
                          </a:rPr>
                          <m:t>ij</m:t>
                        </m:r>
                      </m:sub>
                      <m:sup>
                        <m:r>
                          <m:rPr>
                            <m:sty m:val="p"/>
                          </m:rPr>
                          <a:rPr lang="en-US" b="0" i="0" smtClean="0">
                            <a:latin typeface="Cambria Math" panose="02040503050406030204" pitchFamily="18" charset="0"/>
                            <a:sym typeface="Wingdings" panose="05000000000000000000" pitchFamily="2" charset="2"/>
                          </a:rPr>
                          <m:t>l</m:t>
                        </m:r>
                      </m:sup>
                    </m:sSubSup>
                  </m:oMath>
                </a14:m>
                <a:r>
                  <a:rPr lang="en-US" dirty="0">
                    <a:sym typeface="Wingdings" panose="05000000000000000000" pitchFamily="2" charset="2"/>
                  </a:rPr>
                  <a:t>= the weight from the neuron </a:t>
                </a:r>
                <a:r>
                  <a:rPr lang="en-US" dirty="0" err="1">
                    <a:sym typeface="Wingdings" panose="05000000000000000000" pitchFamily="2" charset="2"/>
                  </a:rPr>
                  <a:t>i</a:t>
                </a:r>
                <a:r>
                  <a:rPr lang="en-US" dirty="0">
                    <a:sym typeface="Wingdings" panose="05000000000000000000" pitchFamily="2" charset="2"/>
                  </a:rPr>
                  <a:t>  from the </a:t>
                </a:r>
                <a14:m>
                  <m:oMath xmlns:m="http://schemas.openxmlformats.org/officeDocument/2006/math">
                    <m:r>
                      <m:rPr>
                        <m:sty m:val="p"/>
                      </m:rPr>
                      <a:rPr lang="en-US" b="0" i="0" smtClean="0">
                        <a:latin typeface="Cambria Math" panose="02040503050406030204" pitchFamily="18" charset="0"/>
                        <a:sym typeface="Wingdings" panose="05000000000000000000" pitchFamily="2" charset="2"/>
                      </a:rPr>
                      <m:t>l</m:t>
                    </m:r>
                    <m:r>
                      <a:rPr lang="en-US" b="0" i="0" smtClean="0">
                        <a:latin typeface="Cambria Math" panose="02040503050406030204" pitchFamily="18" charset="0"/>
                        <a:sym typeface="Wingdings" panose="05000000000000000000" pitchFamily="2" charset="2"/>
                      </a:rPr>
                      <m:t>−1</m:t>
                    </m:r>
                  </m:oMath>
                </a14:m>
                <a:r>
                  <a:rPr lang="en-US" dirty="0">
                    <a:sym typeface="Wingdings" panose="05000000000000000000" pitchFamily="2" charset="2"/>
                  </a:rPr>
                  <a:t> layer to the neuron </a:t>
                </a:r>
                <a14:m>
                  <m:oMath xmlns:m="http://schemas.openxmlformats.org/officeDocument/2006/math">
                    <m:r>
                      <m:rPr>
                        <m:sty m:val="p"/>
                      </m:rPr>
                      <a:rPr lang="en-US" b="0" i="0" smtClean="0">
                        <a:latin typeface="Cambria Math" panose="02040503050406030204" pitchFamily="18" charset="0"/>
                        <a:sym typeface="Wingdings" panose="05000000000000000000" pitchFamily="2" charset="2"/>
                      </a:rPr>
                      <m:t>j</m:t>
                    </m:r>
                  </m:oMath>
                </a14:m>
                <a:r>
                  <a:rPr lang="en-US" dirty="0">
                    <a:sym typeface="Wingdings" panose="05000000000000000000" pitchFamily="2" charset="2"/>
                  </a:rPr>
                  <a:t> in the </a:t>
                </a:r>
                <a14:m>
                  <m:oMath xmlns:m="http://schemas.openxmlformats.org/officeDocument/2006/math">
                    <m:r>
                      <m:rPr>
                        <m:sty m:val="p"/>
                      </m:rPr>
                      <a:rPr lang="en-US" b="0" i="0" smtClean="0">
                        <a:latin typeface="Cambria Math" panose="02040503050406030204" pitchFamily="18" charset="0"/>
                        <a:sym typeface="Wingdings" panose="05000000000000000000" pitchFamily="2" charset="2"/>
                      </a:rPr>
                      <m:t>l</m:t>
                    </m:r>
                  </m:oMath>
                </a14:m>
                <a:r>
                  <a:rPr lang="en-US" dirty="0">
                    <a:sym typeface="Wingdings" panose="05000000000000000000" pitchFamily="2" charset="2"/>
                  </a:rPr>
                  <a:t> layer</a:t>
                </a:r>
              </a:p>
              <a:p>
                <a:pPr lvl="3"/>
                <a14:m>
                  <m:oMath xmlns:m="http://schemas.openxmlformats.org/officeDocument/2006/math">
                    <m:r>
                      <m:rPr>
                        <m:sty m:val="p"/>
                      </m:rPr>
                      <a:rPr lang="en-US" b="0" i="0" smtClean="0">
                        <a:latin typeface="Cambria Math" panose="02040503050406030204" pitchFamily="18" charset="0"/>
                        <a:sym typeface="Wingdings" panose="05000000000000000000" pitchFamily="2" charset="2"/>
                      </a:rPr>
                      <m:t>L</m:t>
                    </m:r>
                  </m:oMath>
                </a14:m>
                <a:r>
                  <a:rPr lang="en-US" dirty="0">
                    <a:sym typeface="Wingdings" panose="05000000000000000000" pitchFamily="2" charset="2"/>
                  </a:rPr>
                  <a:t> = the last layer </a:t>
                </a:r>
              </a:p>
              <a:p>
                <a:pPr lvl="3"/>
                <a14:m>
                  <m:oMath xmlns:m="http://schemas.openxmlformats.org/officeDocument/2006/math">
                    <m:sSubSup>
                      <m:sSubSupPr>
                        <m:ctrlPr>
                          <a:rPr lang="en-US" b="0" i="1" smtClean="0">
                            <a:latin typeface="Cambria Math" panose="02040503050406030204" pitchFamily="18" charset="0"/>
                            <a:sym typeface="Wingdings" panose="05000000000000000000" pitchFamily="2" charset="2"/>
                          </a:rPr>
                        </m:ctrlPr>
                      </m:sSubSupPr>
                      <m:e>
                        <m:r>
                          <m:rPr>
                            <m:sty m:val="p"/>
                          </m:rPr>
                          <a:rPr lang="en-US" b="0" i="0" smtClean="0">
                            <a:latin typeface="Cambria Math" panose="02040503050406030204" pitchFamily="18" charset="0"/>
                            <a:sym typeface="Wingdings" panose="05000000000000000000" pitchFamily="2" charset="2"/>
                          </a:rPr>
                          <m:t>y</m:t>
                        </m:r>
                      </m:e>
                      <m:sub>
                        <m:r>
                          <m:rPr>
                            <m:sty m:val="p"/>
                          </m:rPr>
                          <a:rPr lang="en-US" b="0" i="0" smtClean="0">
                            <a:latin typeface="Cambria Math" panose="02040503050406030204" pitchFamily="18" charset="0"/>
                            <a:sym typeface="Wingdings" panose="05000000000000000000" pitchFamily="2" charset="2"/>
                          </a:rPr>
                          <m:t>i</m:t>
                        </m:r>
                      </m:sub>
                      <m:sup>
                        <m:r>
                          <m:rPr>
                            <m:sty m:val="p"/>
                          </m:rPr>
                          <a:rPr lang="en-US" b="0" i="0" smtClean="0">
                            <a:latin typeface="Cambria Math" panose="02040503050406030204" pitchFamily="18" charset="0"/>
                            <a:sym typeface="Wingdings" panose="05000000000000000000" pitchFamily="2" charset="2"/>
                          </a:rPr>
                          <m:t>l</m:t>
                        </m:r>
                      </m:sup>
                    </m:sSubSup>
                  </m:oMath>
                </a14:m>
                <a:r>
                  <a:rPr lang="en-US" dirty="0">
                    <a:sym typeface="Wingdings" panose="05000000000000000000" pitchFamily="2" charset="2"/>
                  </a:rPr>
                  <a:t> = the activation of neuron </a:t>
                </a:r>
                <a14:m>
                  <m:oMath xmlns:m="http://schemas.openxmlformats.org/officeDocument/2006/math">
                    <m:r>
                      <m:rPr>
                        <m:sty m:val="p"/>
                      </m:rPr>
                      <a:rPr lang="en-US" b="0" i="0" smtClean="0">
                        <a:latin typeface="Cambria Math" panose="02040503050406030204" pitchFamily="18" charset="0"/>
                        <a:sym typeface="Wingdings" panose="05000000000000000000" pitchFamily="2" charset="2"/>
                      </a:rPr>
                      <m:t>i</m:t>
                    </m:r>
                  </m:oMath>
                </a14:m>
                <a:r>
                  <a:rPr lang="en-US" dirty="0">
                    <a:sym typeface="Wingdings" panose="05000000000000000000" pitchFamily="2" charset="2"/>
                  </a:rPr>
                  <a:t> from the </a:t>
                </a:r>
                <a14:m>
                  <m:oMath xmlns:m="http://schemas.openxmlformats.org/officeDocument/2006/math">
                    <m:r>
                      <m:rPr>
                        <m:sty m:val="p"/>
                      </m:rPr>
                      <a:rPr lang="en-US" b="0" i="0" smtClean="0">
                        <a:latin typeface="Cambria Math" panose="02040503050406030204" pitchFamily="18" charset="0"/>
                        <a:sym typeface="Wingdings" panose="05000000000000000000" pitchFamily="2" charset="2"/>
                      </a:rPr>
                      <m:t>l</m:t>
                    </m:r>
                  </m:oMath>
                </a14:m>
                <a:r>
                  <a:rPr lang="en-US" dirty="0">
                    <a:sym typeface="Wingdings" panose="05000000000000000000" pitchFamily="2" charset="2"/>
                  </a:rPr>
                  <a:t> layer. </a:t>
                </a:r>
                <a14:m>
                  <m:oMath xmlns:m="http://schemas.openxmlformats.org/officeDocument/2006/math">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𝑦</m:t>
                        </m:r>
                      </m:e>
                      <m:sub>
                        <m:r>
                          <a:rPr lang="en-US" b="0" i="1" smtClean="0">
                            <a:latin typeface="Cambria Math" panose="02040503050406030204" pitchFamily="18" charset="0"/>
                            <a:sym typeface="Wingdings" panose="05000000000000000000" pitchFamily="2" charset="2"/>
                          </a:rPr>
                          <m:t>𝑖</m:t>
                        </m:r>
                      </m:sub>
                      <m:sup>
                        <m:r>
                          <a:rPr lang="en-US" b="0" i="1" smtClean="0">
                            <a:latin typeface="Cambria Math" panose="02040503050406030204" pitchFamily="18" charset="0"/>
                            <a:sym typeface="Wingdings" panose="05000000000000000000" pitchFamily="2" charset="2"/>
                          </a:rPr>
                          <m:t>𝑙</m:t>
                        </m:r>
                      </m:sup>
                    </m:sSubSup>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𝑎</m:t>
                    </m:r>
                    <m:d>
                      <m:dPr>
                        <m:ctrlPr>
                          <a:rPr lang="en-US" b="0" i="1" smtClean="0">
                            <a:latin typeface="Cambria Math" panose="02040503050406030204" pitchFamily="18" charset="0"/>
                            <a:sym typeface="Wingdings" panose="05000000000000000000" pitchFamily="2" charset="2"/>
                          </a:rPr>
                        </m:ctrlPr>
                      </m:dPr>
                      <m:e>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𝑧</m:t>
                            </m:r>
                          </m:e>
                          <m:sub>
                            <m:r>
                              <a:rPr lang="en-US" b="0" i="1" smtClean="0">
                                <a:latin typeface="Cambria Math" panose="02040503050406030204" pitchFamily="18" charset="0"/>
                                <a:sym typeface="Wingdings" panose="05000000000000000000" pitchFamily="2" charset="2"/>
                              </a:rPr>
                              <m:t>𝑖</m:t>
                            </m:r>
                          </m:sub>
                          <m:sup>
                            <m:r>
                              <a:rPr lang="en-US" b="0" i="1" smtClean="0">
                                <a:latin typeface="Cambria Math" panose="02040503050406030204" pitchFamily="18" charset="0"/>
                                <a:sym typeface="Wingdings" panose="05000000000000000000" pitchFamily="2" charset="2"/>
                              </a:rPr>
                              <m:t>𝑙</m:t>
                            </m:r>
                          </m:sup>
                        </m:sSubSup>
                      </m:e>
                    </m:d>
                  </m:oMath>
                </a14:m>
                <a:r>
                  <a:rPr lang="en-US" dirty="0">
                    <a:sym typeface="Wingdings" panose="05000000000000000000" pitchFamily="2" charset="2"/>
                  </a:rPr>
                  <a:t>; a is activation function</a:t>
                </a:r>
              </a:p>
              <a:p>
                <a:pPr lvl="3"/>
                <a14:m>
                  <m:oMath xmlns:m="http://schemas.openxmlformats.org/officeDocument/2006/math">
                    <m:sSubSup>
                      <m:sSubSupPr>
                        <m:ctrlPr>
                          <a:rPr lang="en-US" i="1">
                            <a:latin typeface="Cambria Math" panose="02040503050406030204" pitchFamily="18" charset="0"/>
                            <a:sym typeface="Wingdings" panose="05000000000000000000" pitchFamily="2" charset="2"/>
                          </a:rPr>
                        </m:ctrlPr>
                      </m:sSubSupPr>
                      <m:e>
                        <m:r>
                          <m:rPr>
                            <m:sty m:val="p"/>
                          </m:rPr>
                          <a:rPr lang="en-US" b="0" i="0" smtClean="0">
                            <a:latin typeface="Cambria Math" panose="02040503050406030204" pitchFamily="18" charset="0"/>
                            <a:sym typeface="Wingdings" panose="05000000000000000000" pitchFamily="2" charset="2"/>
                          </a:rPr>
                          <m:t>b</m:t>
                        </m:r>
                      </m:e>
                      <m:sub>
                        <m:r>
                          <m:rPr>
                            <m:sty m:val="p"/>
                          </m:rPr>
                          <a:rPr lang="en-US">
                            <a:latin typeface="Cambria Math" panose="02040503050406030204" pitchFamily="18" charset="0"/>
                            <a:sym typeface="Wingdings" panose="05000000000000000000" pitchFamily="2" charset="2"/>
                          </a:rPr>
                          <m:t>i</m:t>
                        </m:r>
                      </m:sub>
                      <m:sup>
                        <m:r>
                          <m:rPr>
                            <m:sty m:val="p"/>
                          </m:rPr>
                          <a:rPr lang="en-US">
                            <a:latin typeface="Cambria Math" panose="02040503050406030204" pitchFamily="18" charset="0"/>
                            <a:sym typeface="Wingdings" panose="05000000000000000000" pitchFamily="2" charset="2"/>
                          </a:rPr>
                          <m:t>l</m:t>
                        </m:r>
                      </m:sup>
                    </m:sSubSup>
                  </m:oMath>
                </a14:m>
                <a:r>
                  <a:rPr lang="en-US" dirty="0">
                    <a:sym typeface="Wingdings" panose="05000000000000000000" pitchFamily="2" charset="2"/>
                  </a:rPr>
                  <a:t> = the bias of neuron </a:t>
                </a:r>
                <a14:m>
                  <m:oMath xmlns:m="http://schemas.openxmlformats.org/officeDocument/2006/math">
                    <m:r>
                      <m:rPr>
                        <m:sty m:val="p"/>
                      </m:rPr>
                      <a:rPr lang="en-US">
                        <a:latin typeface="Cambria Math" panose="02040503050406030204" pitchFamily="18" charset="0"/>
                        <a:sym typeface="Wingdings" panose="05000000000000000000" pitchFamily="2" charset="2"/>
                      </a:rPr>
                      <m:t>i</m:t>
                    </m:r>
                  </m:oMath>
                </a14:m>
                <a:r>
                  <a:rPr lang="en-US" dirty="0">
                    <a:sym typeface="Wingdings" panose="05000000000000000000" pitchFamily="2" charset="2"/>
                  </a:rPr>
                  <a:t> from the </a:t>
                </a:r>
                <a14:m>
                  <m:oMath xmlns:m="http://schemas.openxmlformats.org/officeDocument/2006/math">
                    <m:r>
                      <m:rPr>
                        <m:sty m:val="p"/>
                      </m:rPr>
                      <a:rPr lang="en-US">
                        <a:latin typeface="Cambria Math" panose="02040503050406030204" pitchFamily="18" charset="0"/>
                        <a:sym typeface="Wingdings" panose="05000000000000000000" pitchFamily="2" charset="2"/>
                      </a:rPr>
                      <m:t>l</m:t>
                    </m:r>
                  </m:oMath>
                </a14:m>
                <a:r>
                  <a:rPr lang="en-US" dirty="0">
                    <a:sym typeface="Wingdings" panose="05000000000000000000" pitchFamily="2" charset="2"/>
                  </a:rPr>
                  <a:t> layer</a:t>
                </a:r>
              </a:p>
              <a:p>
                <a:pPr lvl="3"/>
                <a14:m>
                  <m:oMath xmlns:m="http://schemas.openxmlformats.org/officeDocument/2006/math">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𝑧</m:t>
                        </m:r>
                      </m:e>
                      <m:sub>
                        <m:r>
                          <a:rPr lang="en-US" b="0" i="1" smtClean="0">
                            <a:latin typeface="Cambria Math" panose="02040503050406030204" pitchFamily="18" charset="0"/>
                            <a:sym typeface="Wingdings" panose="05000000000000000000" pitchFamily="2" charset="2"/>
                          </a:rPr>
                          <m:t>𝑖</m:t>
                        </m:r>
                      </m:sub>
                      <m:sup>
                        <m:r>
                          <a:rPr lang="en-US" b="0" i="1" smtClean="0">
                            <a:latin typeface="Cambria Math" panose="02040503050406030204" pitchFamily="18" charset="0"/>
                            <a:sym typeface="Wingdings" panose="05000000000000000000" pitchFamily="2" charset="2"/>
                          </a:rPr>
                          <m:t>𝑙</m:t>
                        </m:r>
                      </m:sup>
                    </m:sSubSup>
                  </m:oMath>
                </a14:m>
                <a:r>
                  <a:rPr lang="en-US" dirty="0">
                    <a:sym typeface="Wingdings" panose="05000000000000000000" pitchFamily="2" charset="2"/>
                  </a:rPr>
                  <a:t>= the net input for the neuron </a:t>
                </a:r>
                <a14:m>
                  <m:oMath xmlns:m="http://schemas.openxmlformats.org/officeDocument/2006/math">
                    <m:r>
                      <a:rPr lang="en-US" b="0" i="1" smtClean="0">
                        <a:latin typeface="Cambria Math" panose="02040503050406030204" pitchFamily="18" charset="0"/>
                        <a:sym typeface="Wingdings" panose="05000000000000000000" pitchFamily="2" charset="2"/>
                      </a:rPr>
                      <m:t>𝑖</m:t>
                    </m:r>
                  </m:oMath>
                </a14:m>
                <a:r>
                  <a:rPr lang="en-US" dirty="0">
                    <a:sym typeface="Wingdings" panose="05000000000000000000" pitchFamily="2" charset="2"/>
                  </a:rPr>
                  <a:t> from the </a:t>
                </a:r>
                <a14:m>
                  <m:oMath xmlns:m="http://schemas.openxmlformats.org/officeDocument/2006/math">
                    <m:r>
                      <a:rPr lang="en-US" b="0" i="1" smtClean="0">
                        <a:latin typeface="Cambria Math" panose="02040503050406030204" pitchFamily="18" charset="0"/>
                        <a:sym typeface="Wingdings" panose="05000000000000000000" pitchFamily="2" charset="2"/>
                      </a:rPr>
                      <m:t>𝑙</m:t>
                    </m:r>
                  </m:oMath>
                </a14:m>
                <a:r>
                  <a:rPr lang="en-US" dirty="0">
                    <a:sym typeface="Wingdings" panose="05000000000000000000" pitchFamily="2" charset="2"/>
                  </a:rPr>
                  <a:t> layer (</a:t>
                </a:r>
                <a14:m>
                  <m:oMath xmlns:m="http://schemas.openxmlformats.org/officeDocument/2006/math">
                    <m:nary>
                      <m:naryPr>
                        <m:chr m:val="∑"/>
                        <m:supHide m:val="on"/>
                        <m:ctrlPr>
                          <a:rPr lang="en-US" b="0" i="1" smtClean="0">
                            <a:latin typeface="Cambria Math" panose="02040503050406030204" pitchFamily="18" charset="0"/>
                            <a:sym typeface="Wingdings" panose="05000000000000000000" pitchFamily="2" charset="2"/>
                          </a:rPr>
                        </m:ctrlPr>
                      </m:naryPr>
                      <m:sub>
                        <m:r>
                          <m:rPr>
                            <m:brk m:alnAt="7"/>
                          </m:rPr>
                          <a:rPr lang="en-US" b="0" i="1" smtClean="0">
                            <a:latin typeface="Cambria Math" panose="02040503050406030204" pitchFamily="18" charset="0"/>
                            <a:sym typeface="Wingdings" panose="05000000000000000000" pitchFamily="2" charset="2"/>
                          </a:rPr>
                          <m:t>𝑗</m:t>
                        </m:r>
                      </m:sub>
                      <m:sup/>
                      <m:e>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𝑤</m:t>
                            </m:r>
                          </m:e>
                          <m:sub>
                            <m:r>
                              <a:rPr lang="en-US" b="0" i="1" smtClean="0">
                                <a:latin typeface="Cambria Math" panose="02040503050406030204" pitchFamily="18" charset="0"/>
                                <a:sym typeface="Wingdings" panose="05000000000000000000" pitchFamily="2" charset="2"/>
                              </a:rPr>
                              <m:t>𝑗𝑖</m:t>
                            </m:r>
                          </m:sub>
                          <m:sup>
                            <m:r>
                              <a:rPr lang="en-US" b="0" i="1" smtClean="0">
                                <a:latin typeface="Cambria Math" panose="02040503050406030204" pitchFamily="18" charset="0"/>
                                <a:sym typeface="Wingdings" panose="05000000000000000000" pitchFamily="2" charset="2"/>
                              </a:rPr>
                              <m:t>𝑙</m:t>
                            </m:r>
                          </m:sup>
                        </m:sSubSup>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𝑦</m:t>
                            </m:r>
                          </m:e>
                          <m:sub>
                            <m:r>
                              <a:rPr lang="en-US" b="0" i="1" smtClean="0">
                                <a:latin typeface="Cambria Math" panose="02040503050406030204" pitchFamily="18" charset="0"/>
                                <a:sym typeface="Wingdings" panose="05000000000000000000" pitchFamily="2" charset="2"/>
                              </a:rPr>
                              <m:t>𝑗</m:t>
                            </m:r>
                          </m:sub>
                          <m:sup>
                            <m:r>
                              <a:rPr lang="en-US" b="0" i="1" smtClean="0">
                                <a:latin typeface="Cambria Math" panose="02040503050406030204" pitchFamily="18" charset="0"/>
                                <a:sym typeface="Wingdings" panose="05000000000000000000" pitchFamily="2" charset="2"/>
                              </a:rPr>
                              <m:t>𝑙</m:t>
                            </m:r>
                            <m:r>
                              <a:rPr lang="en-US" b="0" i="1" smtClean="0">
                                <a:latin typeface="Cambria Math" panose="02040503050406030204" pitchFamily="18" charset="0"/>
                                <a:sym typeface="Wingdings" panose="05000000000000000000" pitchFamily="2" charset="2"/>
                              </a:rPr>
                              <m:t>−1</m:t>
                            </m:r>
                          </m:sup>
                        </m:sSubSup>
                      </m:e>
                    </m:nary>
                    <m:r>
                      <a:rPr lang="en-US" b="0" i="1" smtClean="0">
                        <a:latin typeface="Cambria Math" panose="02040503050406030204" pitchFamily="18" charset="0"/>
                        <a:sym typeface="Wingdings" panose="05000000000000000000" pitchFamily="2" charset="2"/>
                      </a:rPr>
                      <m:t>+</m:t>
                    </m:r>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𝑏</m:t>
                        </m:r>
                      </m:e>
                      <m:sub>
                        <m:r>
                          <a:rPr lang="en-US" b="0" i="1" smtClean="0">
                            <a:latin typeface="Cambria Math" panose="02040503050406030204" pitchFamily="18" charset="0"/>
                            <a:sym typeface="Wingdings" panose="05000000000000000000" pitchFamily="2" charset="2"/>
                          </a:rPr>
                          <m:t>𝑖</m:t>
                        </m:r>
                      </m:sub>
                      <m:sup>
                        <m:r>
                          <a:rPr lang="en-US" b="0" i="1" smtClean="0">
                            <a:latin typeface="Cambria Math" panose="02040503050406030204" pitchFamily="18" charset="0"/>
                            <a:sym typeface="Wingdings" panose="05000000000000000000" pitchFamily="2" charset="2"/>
                          </a:rPr>
                          <m:t>𝑙</m:t>
                        </m:r>
                      </m:sup>
                    </m:sSubSup>
                    <m:r>
                      <a:rPr lang="en-US" b="0" i="1" smtClean="0">
                        <a:latin typeface="Cambria Math" panose="02040503050406030204" pitchFamily="18" charset="0"/>
                        <a:sym typeface="Wingdings" panose="05000000000000000000" pitchFamily="2" charset="2"/>
                      </a:rPr>
                      <m:t>)</m:t>
                    </m:r>
                  </m:oMath>
                </a14:m>
                <a:endParaRPr lang="en-US" dirty="0">
                  <a:sym typeface="Wingdings" panose="05000000000000000000" pitchFamily="2" charset="2"/>
                </a:endParaRPr>
              </a:p>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mc:Choice>
        <mc:Fallback xmlns="">
          <p:sp>
            <p:nvSpPr>
              <p:cNvPr id="2" name="Content Placeholder 1">
                <a:extLst>
                  <a:ext uri="{FF2B5EF4-FFF2-40B4-BE49-F238E27FC236}">
                    <a16:creationId xmlns:a16="http://schemas.microsoft.com/office/drawing/2014/main" id="{5EB246A0-47FE-2F0F-224F-AD62EF4F8D8A}"/>
                  </a:ext>
                </a:extLst>
              </p:cNvPr>
              <p:cNvSpPr>
                <a:spLocks noGrp="1" noRot="1" noChangeAspect="1" noMove="1" noResize="1" noEditPoints="1" noAdjustHandles="1" noChangeArrowheads="1" noChangeShapeType="1" noTextEdit="1"/>
              </p:cNvSpPr>
              <p:nvPr>
                <p:ph idx="1"/>
              </p:nvPr>
            </p:nvSpPr>
            <p:spPr>
              <a:xfrm>
                <a:off x="1522412" y="1691640"/>
                <a:ext cx="9144000" cy="4693920"/>
              </a:xfrm>
              <a:blipFill>
                <a:blip r:embed="rId3"/>
                <a:stretch>
                  <a:fillRect t="-1348"/>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6550EB4B-CD4C-BBE1-F2A5-E3F97DF9E65B}"/>
              </a:ext>
            </a:extLst>
          </p:cNvPr>
          <p:cNvSpPr>
            <a:spLocks noGrp="1"/>
          </p:cNvSpPr>
          <p:nvPr>
            <p:ph type="title"/>
          </p:nvPr>
        </p:nvSpPr>
        <p:spPr/>
        <p:txBody>
          <a:bodyPr/>
          <a:lstStyle/>
          <a:p>
            <a:r>
              <a:rPr lang="en-US" dirty="0"/>
              <a:t>Backpropagation</a:t>
            </a:r>
          </a:p>
        </p:txBody>
      </p:sp>
      <p:sp>
        <p:nvSpPr>
          <p:cNvPr id="5" name="Oval 4">
            <a:extLst>
              <a:ext uri="{FF2B5EF4-FFF2-40B4-BE49-F238E27FC236}">
                <a16:creationId xmlns:a16="http://schemas.microsoft.com/office/drawing/2014/main" id="{FBE71E08-A789-1AB7-0841-98B96967F115}"/>
              </a:ext>
            </a:extLst>
          </p:cNvPr>
          <p:cNvSpPr/>
          <p:nvPr/>
        </p:nvSpPr>
        <p:spPr>
          <a:xfrm>
            <a:off x="1734474" y="430991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1FBDF99-8A0C-0EEF-FA63-8091B3A6D992}"/>
              </a:ext>
            </a:extLst>
          </p:cNvPr>
          <p:cNvSpPr/>
          <p:nvPr/>
        </p:nvSpPr>
        <p:spPr>
          <a:xfrm>
            <a:off x="1734474" y="493106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7A5A06F-DB07-9331-5642-7993AAB2F1F8}"/>
              </a:ext>
            </a:extLst>
          </p:cNvPr>
          <p:cNvSpPr/>
          <p:nvPr/>
        </p:nvSpPr>
        <p:spPr>
          <a:xfrm>
            <a:off x="1734474" y="554816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ECF49D5-DF35-EA6F-0207-65BA3C2B6E60}"/>
              </a:ext>
            </a:extLst>
          </p:cNvPr>
          <p:cNvSpPr/>
          <p:nvPr/>
        </p:nvSpPr>
        <p:spPr>
          <a:xfrm>
            <a:off x="2920334" y="400034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89E0DB9-FF97-F04C-7A42-47F24463EB2C}"/>
              </a:ext>
            </a:extLst>
          </p:cNvPr>
          <p:cNvSpPr/>
          <p:nvPr/>
        </p:nvSpPr>
        <p:spPr>
          <a:xfrm>
            <a:off x="2920334" y="462149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C7E9521-CC57-6FA4-4A46-B47D803B5A96}"/>
              </a:ext>
            </a:extLst>
          </p:cNvPr>
          <p:cNvSpPr/>
          <p:nvPr/>
        </p:nvSpPr>
        <p:spPr>
          <a:xfrm>
            <a:off x="2920334" y="523859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A08BE49F-825E-FCE4-8109-AA87B80FBDA9}"/>
              </a:ext>
            </a:extLst>
          </p:cNvPr>
          <p:cNvSpPr/>
          <p:nvPr/>
        </p:nvSpPr>
        <p:spPr>
          <a:xfrm>
            <a:off x="2920334" y="586451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7299DF-55F3-B575-7E46-2F209B359DE3}"/>
              </a:ext>
            </a:extLst>
          </p:cNvPr>
          <p:cNvSpPr/>
          <p:nvPr/>
        </p:nvSpPr>
        <p:spPr>
          <a:xfrm>
            <a:off x="4106194" y="400034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6A120F6-E6E5-6147-F816-EB96C973FAD4}"/>
              </a:ext>
            </a:extLst>
          </p:cNvPr>
          <p:cNvSpPr/>
          <p:nvPr/>
        </p:nvSpPr>
        <p:spPr>
          <a:xfrm>
            <a:off x="4106194" y="462149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C30FFE1-B9A7-EA31-9C21-86432BB1293F}"/>
              </a:ext>
            </a:extLst>
          </p:cNvPr>
          <p:cNvSpPr/>
          <p:nvPr/>
        </p:nvSpPr>
        <p:spPr>
          <a:xfrm>
            <a:off x="4106194" y="523859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D14119C-15B7-99C0-155C-765FA6A43221}"/>
              </a:ext>
            </a:extLst>
          </p:cNvPr>
          <p:cNvSpPr/>
          <p:nvPr/>
        </p:nvSpPr>
        <p:spPr>
          <a:xfrm>
            <a:off x="4106194" y="5864517"/>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792CD3A0-05D3-EAFE-3218-68E2BAAD09CC}"/>
              </a:ext>
            </a:extLst>
          </p:cNvPr>
          <p:cNvSpPr/>
          <p:nvPr/>
        </p:nvSpPr>
        <p:spPr>
          <a:xfrm>
            <a:off x="5111082" y="463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8A47554-BFEA-A7AC-1878-B7825A1E9C1C}"/>
              </a:ext>
            </a:extLst>
          </p:cNvPr>
          <p:cNvSpPr/>
          <p:nvPr/>
        </p:nvSpPr>
        <p:spPr>
          <a:xfrm>
            <a:off x="5111082" y="525561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191728F2-FF45-7858-3F14-615308F91831}"/>
              </a:ext>
            </a:extLst>
          </p:cNvPr>
          <p:cNvCxnSpPr>
            <a:stCxn id="5" idx="6"/>
            <a:endCxn id="13" idx="2"/>
          </p:cNvCxnSpPr>
          <p:nvPr/>
        </p:nvCxnSpPr>
        <p:spPr>
          <a:xfrm flipV="1">
            <a:off x="2267874" y="4267047"/>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0E2D52A-3A98-54A6-2C6B-DCD48F7B95C7}"/>
              </a:ext>
            </a:extLst>
          </p:cNvPr>
          <p:cNvCxnSpPr>
            <a:stCxn id="5" idx="6"/>
            <a:endCxn id="14" idx="2"/>
          </p:cNvCxnSpPr>
          <p:nvPr/>
        </p:nvCxnSpPr>
        <p:spPr>
          <a:xfrm>
            <a:off x="2267874" y="4576614"/>
            <a:ext cx="652460" cy="3115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6251D75-3AD2-7D69-B837-ABAF60BA0697}"/>
              </a:ext>
            </a:extLst>
          </p:cNvPr>
          <p:cNvCxnSpPr>
            <a:stCxn id="5" idx="6"/>
            <a:endCxn id="16" idx="2"/>
          </p:cNvCxnSpPr>
          <p:nvPr/>
        </p:nvCxnSpPr>
        <p:spPr>
          <a:xfrm>
            <a:off x="2267874" y="4576614"/>
            <a:ext cx="652460" cy="9286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846C0E-AB67-55E1-4618-72D2B4A5D1B1}"/>
              </a:ext>
            </a:extLst>
          </p:cNvPr>
          <p:cNvCxnSpPr>
            <a:stCxn id="5" idx="6"/>
            <a:endCxn id="17" idx="2"/>
          </p:cNvCxnSpPr>
          <p:nvPr/>
        </p:nvCxnSpPr>
        <p:spPr>
          <a:xfrm>
            <a:off x="2267874" y="4576614"/>
            <a:ext cx="652460" cy="15546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29B3C9F-362E-6D56-0577-6EABC5808CA9}"/>
              </a:ext>
            </a:extLst>
          </p:cNvPr>
          <p:cNvCxnSpPr>
            <a:stCxn id="11" idx="6"/>
            <a:endCxn id="14" idx="2"/>
          </p:cNvCxnSpPr>
          <p:nvPr/>
        </p:nvCxnSpPr>
        <p:spPr>
          <a:xfrm flipV="1">
            <a:off x="2267874" y="4888196"/>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F209F6F-2C8C-DA7D-1784-7503096001A8}"/>
              </a:ext>
            </a:extLst>
          </p:cNvPr>
          <p:cNvCxnSpPr>
            <a:stCxn id="11" idx="6"/>
            <a:endCxn id="13" idx="2"/>
          </p:cNvCxnSpPr>
          <p:nvPr/>
        </p:nvCxnSpPr>
        <p:spPr>
          <a:xfrm flipV="1">
            <a:off x="2267874" y="4267047"/>
            <a:ext cx="652460" cy="9307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FAE139A-EB0A-9A0F-8497-CEB6B4A29FCB}"/>
              </a:ext>
            </a:extLst>
          </p:cNvPr>
          <p:cNvCxnSpPr>
            <a:stCxn id="11" idx="6"/>
            <a:endCxn id="16" idx="2"/>
          </p:cNvCxnSpPr>
          <p:nvPr/>
        </p:nvCxnSpPr>
        <p:spPr>
          <a:xfrm>
            <a:off x="2267874" y="5197763"/>
            <a:ext cx="652460" cy="3075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DE3E087-AC6D-138E-AB1A-E31812258145}"/>
              </a:ext>
            </a:extLst>
          </p:cNvPr>
          <p:cNvCxnSpPr>
            <a:stCxn id="11" idx="6"/>
            <a:endCxn id="17" idx="2"/>
          </p:cNvCxnSpPr>
          <p:nvPr/>
        </p:nvCxnSpPr>
        <p:spPr>
          <a:xfrm>
            <a:off x="2267874" y="5197763"/>
            <a:ext cx="652460" cy="9334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2B2748F-567C-E85B-9B6B-7C493C15F7CA}"/>
              </a:ext>
            </a:extLst>
          </p:cNvPr>
          <p:cNvCxnSpPr>
            <a:stCxn id="12" idx="6"/>
            <a:endCxn id="13" idx="2"/>
          </p:cNvCxnSpPr>
          <p:nvPr/>
        </p:nvCxnSpPr>
        <p:spPr>
          <a:xfrm flipV="1">
            <a:off x="2267874" y="4267047"/>
            <a:ext cx="652460" cy="154781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2B9C765-CE3A-30C9-E763-5C7559873E84}"/>
              </a:ext>
            </a:extLst>
          </p:cNvPr>
          <p:cNvCxnSpPr>
            <a:stCxn id="12" idx="6"/>
            <a:endCxn id="14" idx="2"/>
          </p:cNvCxnSpPr>
          <p:nvPr/>
        </p:nvCxnSpPr>
        <p:spPr>
          <a:xfrm flipV="1">
            <a:off x="2267874" y="4888196"/>
            <a:ext cx="652460" cy="9266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69EF597-6BAB-C16D-1CF2-23767EC6595A}"/>
              </a:ext>
            </a:extLst>
          </p:cNvPr>
          <p:cNvCxnSpPr>
            <a:stCxn id="12" idx="6"/>
            <a:endCxn id="16" idx="2"/>
          </p:cNvCxnSpPr>
          <p:nvPr/>
        </p:nvCxnSpPr>
        <p:spPr>
          <a:xfrm flipV="1">
            <a:off x="2267874" y="5505293"/>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65A21F2-26DB-B23F-05B5-B8EBB896C4B4}"/>
              </a:ext>
            </a:extLst>
          </p:cNvPr>
          <p:cNvCxnSpPr>
            <a:stCxn id="12" idx="6"/>
            <a:endCxn id="17" idx="2"/>
          </p:cNvCxnSpPr>
          <p:nvPr/>
        </p:nvCxnSpPr>
        <p:spPr>
          <a:xfrm>
            <a:off x="2267874" y="5814860"/>
            <a:ext cx="652460" cy="31635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E4E6310-4D2C-4CA9-6603-4E5FB6B0EE16}"/>
              </a:ext>
            </a:extLst>
          </p:cNvPr>
          <p:cNvCxnSpPr>
            <a:stCxn id="18" idx="6"/>
            <a:endCxn id="22" idx="2"/>
          </p:cNvCxnSpPr>
          <p:nvPr/>
        </p:nvCxnSpPr>
        <p:spPr>
          <a:xfrm>
            <a:off x="4639594" y="4267047"/>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B014D19-E556-BDFB-4EDF-1275532C8564}"/>
              </a:ext>
            </a:extLst>
          </p:cNvPr>
          <p:cNvCxnSpPr>
            <a:stCxn id="18" idx="6"/>
            <a:endCxn id="23" idx="2"/>
          </p:cNvCxnSpPr>
          <p:nvPr/>
        </p:nvCxnSpPr>
        <p:spPr>
          <a:xfrm>
            <a:off x="4639594" y="4267047"/>
            <a:ext cx="471488" cy="12552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F93097B-EFE3-2FF2-AC83-B640DEBA6A87}"/>
              </a:ext>
            </a:extLst>
          </p:cNvPr>
          <p:cNvCxnSpPr>
            <a:stCxn id="19" idx="6"/>
            <a:endCxn id="22" idx="2"/>
          </p:cNvCxnSpPr>
          <p:nvPr/>
        </p:nvCxnSpPr>
        <p:spPr>
          <a:xfrm>
            <a:off x="4639594" y="4888196"/>
            <a:ext cx="471488" cy="1297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033FA5-D9DA-7EB7-E815-EE79372B720C}"/>
              </a:ext>
            </a:extLst>
          </p:cNvPr>
          <p:cNvCxnSpPr>
            <a:stCxn id="19" idx="6"/>
            <a:endCxn id="23" idx="2"/>
          </p:cNvCxnSpPr>
          <p:nvPr/>
        </p:nvCxnSpPr>
        <p:spPr>
          <a:xfrm>
            <a:off x="4639594" y="4888196"/>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F7F7A94-CB68-0967-C6F6-1903D9973EA3}"/>
              </a:ext>
            </a:extLst>
          </p:cNvPr>
          <p:cNvCxnSpPr>
            <a:stCxn id="20" idx="6"/>
            <a:endCxn id="22" idx="2"/>
          </p:cNvCxnSpPr>
          <p:nvPr/>
        </p:nvCxnSpPr>
        <p:spPr>
          <a:xfrm flipV="1">
            <a:off x="4639594" y="4901169"/>
            <a:ext cx="471488" cy="60412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2F98491-D95F-381B-F462-C802981FC93C}"/>
              </a:ext>
            </a:extLst>
          </p:cNvPr>
          <p:cNvCxnSpPr>
            <a:stCxn id="20" idx="6"/>
            <a:endCxn id="23" idx="2"/>
          </p:cNvCxnSpPr>
          <p:nvPr/>
        </p:nvCxnSpPr>
        <p:spPr>
          <a:xfrm>
            <a:off x="4639594" y="5505293"/>
            <a:ext cx="471488" cy="170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CCB5296-54AE-3437-4616-1596895C2E81}"/>
              </a:ext>
            </a:extLst>
          </p:cNvPr>
          <p:cNvCxnSpPr>
            <a:stCxn id="21" idx="6"/>
          </p:cNvCxnSpPr>
          <p:nvPr/>
        </p:nvCxnSpPr>
        <p:spPr>
          <a:xfrm flipV="1">
            <a:off x="4639594" y="5674718"/>
            <a:ext cx="623888" cy="4564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2FB0249E-1477-C009-1F9B-DFE2536F126C}"/>
              </a:ext>
            </a:extLst>
          </p:cNvPr>
          <p:cNvCxnSpPr>
            <a:stCxn id="21" idx="6"/>
            <a:endCxn id="22" idx="2"/>
          </p:cNvCxnSpPr>
          <p:nvPr/>
        </p:nvCxnSpPr>
        <p:spPr>
          <a:xfrm flipV="1">
            <a:off x="4639594" y="4901169"/>
            <a:ext cx="471488" cy="123004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6577A1B-1B0E-E69C-35FA-C35912588B2C}"/>
              </a:ext>
            </a:extLst>
          </p:cNvPr>
          <p:cNvCxnSpPr>
            <a:stCxn id="13" idx="6"/>
            <a:endCxn id="20" idx="2"/>
          </p:cNvCxnSpPr>
          <p:nvPr/>
        </p:nvCxnSpPr>
        <p:spPr>
          <a:xfrm>
            <a:off x="3453734" y="4267047"/>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ADAB2C4-6679-9EF2-68EE-0C15659542D4}"/>
              </a:ext>
            </a:extLst>
          </p:cNvPr>
          <p:cNvCxnSpPr>
            <a:endCxn id="18" idx="2"/>
          </p:cNvCxnSpPr>
          <p:nvPr/>
        </p:nvCxnSpPr>
        <p:spPr>
          <a:xfrm>
            <a:off x="3453734" y="4267047"/>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3FB3B393-49FB-BD56-2E6B-2A6154997E1A}"/>
              </a:ext>
            </a:extLst>
          </p:cNvPr>
          <p:cNvCxnSpPr>
            <a:stCxn id="13" idx="6"/>
            <a:endCxn id="19" idx="2"/>
          </p:cNvCxnSpPr>
          <p:nvPr/>
        </p:nvCxnSpPr>
        <p:spPr>
          <a:xfrm>
            <a:off x="3453734" y="4267047"/>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D41DDD8A-22C1-5775-DD0D-0F05F56857E3}"/>
              </a:ext>
            </a:extLst>
          </p:cNvPr>
          <p:cNvCxnSpPr>
            <a:stCxn id="13" idx="6"/>
            <a:endCxn id="21" idx="2"/>
          </p:cNvCxnSpPr>
          <p:nvPr/>
        </p:nvCxnSpPr>
        <p:spPr>
          <a:xfrm>
            <a:off x="3453734" y="4267047"/>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126064E-34B7-DA6F-7C10-3C6BCF291A8E}"/>
              </a:ext>
            </a:extLst>
          </p:cNvPr>
          <p:cNvCxnSpPr>
            <a:stCxn id="14" idx="6"/>
            <a:endCxn id="18" idx="2"/>
          </p:cNvCxnSpPr>
          <p:nvPr/>
        </p:nvCxnSpPr>
        <p:spPr>
          <a:xfrm flipV="1">
            <a:off x="3453734" y="4267047"/>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267EB6C-1E71-42DD-ACB8-3E092ED9E7EF}"/>
              </a:ext>
            </a:extLst>
          </p:cNvPr>
          <p:cNvCxnSpPr>
            <a:stCxn id="16" idx="6"/>
            <a:endCxn id="19" idx="2"/>
          </p:cNvCxnSpPr>
          <p:nvPr/>
        </p:nvCxnSpPr>
        <p:spPr>
          <a:xfrm flipV="1">
            <a:off x="3453734" y="4888196"/>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45EE3B6-27CE-34FE-5646-63269B2DA88E}"/>
              </a:ext>
            </a:extLst>
          </p:cNvPr>
          <p:cNvCxnSpPr>
            <a:stCxn id="16" idx="6"/>
            <a:endCxn id="20" idx="2"/>
          </p:cNvCxnSpPr>
          <p:nvPr/>
        </p:nvCxnSpPr>
        <p:spPr>
          <a:xfrm>
            <a:off x="3453734" y="5505293"/>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6CB02F7-3EE9-1A0A-C2F4-BF6909FCFC8B}"/>
              </a:ext>
            </a:extLst>
          </p:cNvPr>
          <p:cNvCxnSpPr>
            <a:stCxn id="16" idx="6"/>
            <a:endCxn id="21" idx="2"/>
          </p:cNvCxnSpPr>
          <p:nvPr/>
        </p:nvCxnSpPr>
        <p:spPr>
          <a:xfrm>
            <a:off x="3453734" y="5505293"/>
            <a:ext cx="652460" cy="625924"/>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827BC25-6EBC-78BD-4F7E-88DDDA18F20B}"/>
              </a:ext>
            </a:extLst>
          </p:cNvPr>
          <p:cNvCxnSpPr>
            <a:stCxn id="14" idx="6"/>
            <a:endCxn id="19" idx="2"/>
          </p:cNvCxnSpPr>
          <p:nvPr/>
        </p:nvCxnSpPr>
        <p:spPr>
          <a:xfrm>
            <a:off x="3453734" y="4888196"/>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C07A2D4-233C-36AB-6928-95EABBACE1AD}"/>
              </a:ext>
            </a:extLst>
          </p:cNvPr>
          <p:cNvCxnSpPr>
            <a:stCxn id="14" idx="6"/>
            <a:endCxn id="20" idx="2"/>
          </p:cNvCxnSpPr>
          <p:nvPr/>
        </p:nvCxnSpPr>
        <p:spPr>
          <a:xfrm>
            <a:off x="3453734" y="4888196"/>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E9A4FB5-D66B-129F-3E22-A3BEEE7E9620}"/>
              </a:ext>
            </a:extLst>
          </p:cNvPr>
          <p:cNvCxnSpPr>
            <a:stCxn id="14" idx="6"/>
            <a:endCxn id="21" idx="2"/>
          </p:cNvCxnSpPr>
          <p:nvPr/>
        </p:nvCxnSpPr>
        <p:spPr>
          <a:xfrm>
            <a:off x="3453734" y="4888196"/>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77E583B-B070-C74B-C1AE-AEB134651DA0}"/>
              </a:ext>
            </a:extLst>
          </p:cNvPr>
          <p:cNvCxnSpPr>
            <a:stCxn id="16" idx="6"/>
            <a:endCxn id="18" idx="2"/>
          </p:cNvCxnSpPr>
          <p:nvPr/>
        </p:nvCxnSpPr>
        <p:spPr>
          <a:xfrm flipV="1">
            <a:off x="3453734" y="4267047"/>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9F7A0906-0727-F3BF-CC91-4EABD1210B87}"/>
              </a:ext>
            </a:extLst>
          </p:cNvPr>
          <p:cNvCxnSpPr>
            <a:stCxn id="17" idx="6"/>
            <a:endCxn id="18" idx="2"/>
          </p:cNvCxnSpPr>
          <p:nvPr/>
        </p:nvCxnSpPr>
        <p:spPr>
          <a:xfrm flipV="1">
            <a:off x="3453734" y="4267047"/>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8B6BB879-4B0F-32AF-C4BB-4394D9F4301D}"/>
              </a:ext>
            </a:extLst>
          </p:cNvPr>
          <p:cNvCxnSpPr>
            <a:stCxn id="17" idx="6"/>
            <a:endCxn id="19" idx="2"/>
          </p:cNvCxnSpPr>
          <p:nvPr/>
        </p:nvCxnSpPr>
        <p:spPr>
          <a:xfrm flipV="1">
            <a:off x="3453734" y="4888196"/>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D23B9B1-FC5B-2B10-FD0C-E84143CD649B}"/>
              </a:ext>
            </a:extLst>
          </p:cNvPr>
          <p:cNvCxnSpPr>
            <a:stCxn id="17" idx="6"/>
            <a:endCxn id="20" idx="2"/>
          </p:cNvCxnSpPr>
          <p:nvPr/>
        </p:nvCxnSpPr>
        <p:spPr>
          <a:xfrm flipV="1">
            <a:off x="3453734" y="5505293"/>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087ED6C8-5467-4351-AFDB-DC52AEC6AB84}"/>
              </a:ext>
            </a:extLst>
          </p:cNvPr>
          <p:cNvCxnSpPr>
            <a:stCxn id="17" idx="6"/>
            <a:endCxn id="21" idx="2"/>
          </p:cNvCxnSpPr>
          <p:nvPr/>
        </p:nvCxnSpPr>
        <p:spPr>
          <a:xfrm>
            <a:off x="3453734" y="6131217"/>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BE3006E1-E735-A180-7FD2-54C3B6DEDF9F}"/>
              </a:ext>
            </a:extLst>
          </p:cNvPr>
          <p:cNvSpPr txBox="1"/>
          <p:nvPr/>
        </p:nvSpPr>
        <p:spPr>
          <a:xfrm>
            <a:off x="1553775" y="4000347"/>
            <a:ext cx="894797" cy="313932"/>
          </a:xfrm>
          <a:prstGeom prst="rect">
            <a:avLst/>
          </a:prstGeom>
          <a:noFill/>
        </p:spPr>
        <p:txBody>
          <a:bodyPr wrap="none" rtlCol="0">
            <a:spAutoFit/>
          </a:bodyPr>
          <a:lstStyle/>
          <a:p>
            <a:pPr>
              <a:lnSpc>
                <a:spcPct val="90000"/>
              </a:lnSpc>
            </a:pPr>
            <a:r>
              <a:rPr lang="en-US" sz="1600" dirty="0"/>
              <a:t>Layer 1</a:t>
            </a:r>
            <a:endParaRPr lang="en-US" sz="2400" dirty="0"/>
          </a:p>
        </p:txBody>
      </p:sp>
      <p:sp>
        <p:nvSpPr>
          <p:cNvPr id="135" name="TextBox 134">
            <a:extLst>
              <a:ext uri="{FF2B5EF4-FFF2-40B4-BE49-F238E27FC236}">
                <a16:creationId xmlns:a16="http://schemas.microsoft.com/office/drawing/2014/main" id="{78EF6754-9F6E-AB36-6761-3A2BEEBDAB83}"/>
              </a:ext>
            </a:extLst>
          </p:cNvPr>
          <p:cNvSpPr txBox="1"/>
          <p:nvPr/>
        </p:nvSpPr>
        <p:spPr>
          <a:xfrm>
            <a:off x="2739909" y="3747958"/>
            <a:ext cx="894797" cy="313932"/>
          </a:xfrm>
          <a:prstGeom prst="rect">
            <a:avLst/>
          </a:prstGeom>
          <a:noFill/>
        </p:spPr>
        <p:txBody>
          <a:bodyPr wrap="none" rtlCol="0">
            <a:spAutoFit/>
          </a:bodyPr>
          <a:lstStyle/>
          <a:p>
            <a:pPr>
              <a:lnSpc>
                <a:spcPct val="90000"/>
              </a:lnSpc>
            </a:pPr>
            <a:r>
              <a:rPr lang="en-US" sz="1600" dirty="0"/>
              <a:t>Layer 2</a:t>
            </a:r>
            <a:endParaRPr lang="en-US" sz="2400" dirty="0"/>
          </a:p>
        </p:txBody>
      </p:sp>
      <p:sp>
        <p:nvSpPr>
          <p:cNvPr id="136" name="TextBox 135">
            <a:extLst>
              <a:ext uri="{FF2B5EF4-FFF2-40B4-BE49-F238E27FC236}">
                <a16:creationId xmlns:a16="http://schemas.microsoft.com/office/drawing/2014/main" id="{27831272-BA0F-A051-077B-A7BDCB385953}"/>
              </a:ext>
            </a:extLst>
          </p:cNvPr>
          <p:cNvSpPr txBox="1"/>
          <p:nvPr/>
        </p:nvSpPr>
        <p:spPr>
          <a:xfrm>
            <a:off x="3925495" y="3743403"/>
            <a:ext cx="894797" cy="313932"/>
          </a:xfrm>
          <a:prstGeom prst="rect">
            <a:avLst/>
          </a:prstGeom>
          <a:noFill/>
        </p:spPr>
        <p:txBody>
          <a:bodyPr wrap="none" rtlCol="0">
            <a:spAutoFit/>
          </a:bodyPr>
          <a:lstStyle/>
          <a:p>
            <a:pPr>
              <a:lnSpc>
                <a:spcPct val="90000"/>
              </a:lnSpc>
            </a:pPr>
            <a:r>
              <a:rPr lang="en-US" sz="1600" dirty="0"/>
              <a:t>Layer 3</a:t>
            </a:r>
            <a:endParaRPr lang="en-US" sz="2400" dirty="0"/>
          </a:p>
        </p:txBody>
      </p:sp>
      <p:sp>
        <p:nvSpPr>
          <p:cNvPr id="137" name="TextBox 136">
            <a:extLst>
              <a:ext uri="{FF2B5EF4-FFF2-40B4-BE49-F238E27FC236}">
                <a16:creationId xmlns:a16="http://schemas.microsoft.com/office/drawing/2014/main" id="{4A4BC611-BD7E-A871-0B18-E91740879586}"/>
              </a:ext>
            </a:extLst>
          </p:cNvPr>
          <p:cNvSpPr txBox="1"/>
          <p:nvPr/>
        </p:nvSpPr>
        <p:spPr>
          <a:xfrm>
            <a:off x="4963996" y="4301954"/>
            <a:ext cx="894797" cy="313932"/>
          </a:xfrm>
          <a:prstGeom prst="rect">
            <a:avLst/>
          </a:prstGeom>
          <a:noFill/>
        </p:spPr>
        <p:txBody>
          <a:bodyPr wrap="none" rtlCol="0">
            <a:spAutoFit/>
          </a:bodyPr>
          <a:lstStyle/>
          <a:p>
            <a:pPr>
              <a:lnSpc>
                <a:spcPct val="90000"/>
              </a:lnSpc>
            </a:pPr>
            <a:r>
              <a:rPr lang="en-US" sz="1600" dirty="0"/>
              <a:t>Layer 4</a:t>
            </a:r>
            <a:endParaRPr lang="en-US" sz="2400" dirty="0"/>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D0CA1854-83BD-5764-6D20-C6A9C2C65EE6}"/>
                  </a:ext>
                </a:extLst>
              </p:cNvPr>
              <p:cNvSpPr txBox="1"/>
              <p:nvPr/>
            </p:nvSpPr>
            <p:spPr>
              <a:xfrm>
                <a:off x="3453734" y="6202440"/>
                <a:ext cx="616130" cy="34753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34</m:t>
                          </m:r>
                        </m:sub>
                        <m:sup>
                          <m:r>
                            <a:rPr lang="en-US" b="0" i="1" smtClean="0">
                              <a:solidFill>
                                <a:srgbClr val="FF0000"/>
                              </a:solidFill>
                              <a:latin typeface="Cambria Math" panose="02040503050406030204" pitchFamily="18" charset="0"/>
                            </a:rPr>
                            <m:t>3</m:t>
                          </m:r>
                        </m:sup>
                      </m:sSubSup>
                    </m:oMath>
                  </m:oMathPara>
                </a14:m>
                <a:endParaRPr lang="en-US" dirty="0">
                  <a:solidFill>
                    <a:srgbClr val="FF0000"/>
                  </a:solidFill>
                </a:endParaRPr>
              </a:p>
            </p:txBody>
          </p:sp>
        </mc:Choice>
        <mc:Fallback xmlns="">
          <p:sp>
            <p:nvSpPr>
              <p:cNvPr id="138" name="TextBox 137">
                <a:extLst>
                  <a:ext uri="{FF2B5EF4-FFF2-40B4-BE49-F238E27FC236}">
                    <a16:creationId xmlns:a16="http://schemas.microsoft.com/office/drawing/2014/main" id="{D0CA1854-83BD-5764-6D20-C6A9C2C65EE6}"/>
                  </a:ext>
                </a:extLst>
              </p:cNvPr>
              <p:cNvSpPr txBox="1">
                <a:spLocks noRot="1" noChangeAspect="1" noMove="1" noResize="1" noEditPoints="1" noAdjustHandles="1" noChangeArrowheads="1" noChangeShapeType="1" noTextEdit="1"/>
              </p:cNvSpPr>
              <p:nvPr/>
            </p:nvSpPr>
            <p:spPr>
              <a:xfrm>
                <a:off x="3453734" y="6202440"/>
                <a:ext cx="616130" cy="347531"/>
              </a:xfrm>
              <a:prstGeom prst="rect">
                <a:avLst/>
              </a:prstGeom>
              <a:blipFill>
                <a:blip r:embed="rId4"/>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Oval 138">
                <a:extLst>
                  <a:ext uri="{FF2B5EF4-FFF2-40B4-BE49-F238E27FC236}">
                    <a16:creationId xmlns:a16="http://schemas.microsoft.com/office/drawing/2014/main" id="{EA35311A-2892-C826-8146-A61661444261}"/>
                  </a:ext>
                </a:extLst>
              </p:cNvPr>
              <p:cNvSpPr/>
              <p:nvPr/>
            </p:nvSpPr>
            <p:spPr>
              <a:xfrm>
                <a:off x="8837612" y="4192220"/>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4</m:t>
                          </m:r>
                        </m:sub>
                        <m:sup>
                          <m:r>
                            <a:rPr lang="en-US" b="0" i="1" smtClean="0">
                              <a:latin typeface="Cambria Math" panose="02040503050406030204" pitchFamily="18" charset="0"/>
                            </a:rPr>
                            <m:t>3</m:t>
                          </m:r>
                        </m:sup>
                      </m:sSubSup>
                    </m:oMath>
                  </m:oMathPara>
                </a14:m>
                <a:endParaRPr lang="en-US" dirty="0"/>
              </a:p>
            </p:txBody>
          </p:sp>
        </mc:Choice>
        <mc:Fallback xmlns="">
          <p:sp>
            <p:nvSpPr>
              <p:cNvPr id="139" name="Oval 138">
                <a:extLst>
                  <a:ext uri="{FF2B5EF4-FFF2-40B4-BE49-F238E27FC236}">
                    <a16:creationId xmlns:a16="http://schemas.microsoft.com/office/drawing/2014/main" id="{EA35311A-2892-C826-8146-A61661444261}"/>
                  </a:ext>
                </a:extLst>
              </p:cNvPr>
              <p:cNvSpPr>
                <a:spLocks noRot="1" noChangeAspect="1" noMove="1" noResize="1" noEditPoints="1" noAdjustHandles="1" noChangeArrowheads="1" noChangeShapeType="1" noTextEdit="1"/>
              </p:cNvSpPr>
              <p:nvPr/>
            </p:nvSpPr>
            <p:spPr>
              <a:xfrm>
                <a:off x="8837612" y="4192220"/>
                <a:ext cx="533400" cy="533400"/>
              </a:xfrm>
              <a:prstGeom prst="ellipse">
                <a:avLst/>
              </a:prstGeom>
              <a:blipFill>
                <a:blip r:embed="rId5"/>
                <a:stretch>
                  <a:fillRect/>
                </a:stretch>
              </a:blipFill>
              <a:ln/>
            </p:spPr>
            <p:txBody>
              <a:bodyPr/>
              <a:lstStyle/>
              <a:p>
                <a:r>
                  <a:rPr lang="en-US">
                    <a:noFill/>
                  </a:rPr>
                  <a:t> </a:t>
                </a:r>
              </a:p>
            </p:txBody>
          </p:sp>
        </mc:Fallback>
      </mc:AlternateContent>
      <p:cxnSp>
        <p:nvCxnSpPr>
          <p:cNvPr id="141" name="Straight Arrow Connector 140">
            <a:extLst>
              <a:ext uri="{FF2B5EF4-FFF2-40B4-BE49-F238E27FC236}">
                <a16:creationId xmlns:a16="http://schemas.microsoft.com/office/drawing/2014/main" id="{8F21C626-1FB7-8351-FF7A-E184A668E18B}"/>
              </a:ext>
            </a:extLst>
          </p:cNvPr>
          <p:cNvCxnSpPr>
            <a:endCxn id="139" idx="4"/>
          </p:cNvCxnSpPr>
          <p:nvPr/>
        </p:nvCxnSpPr>
        <p:spPr>
          <a:xfrm flipV="1">
            <a:off x="7694612" y="4725620"/>
            <a:ext cx="1409700" cy="124741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00DA590-9800-50B9-C8A3-718268A8AEA2}"/>
              </a:ext>
            </a:extLst>
          </p:cNvPr>
          <p:cNvCxnSpPr>
            <a:endCxn id="139" idx="4"/>
          </p:cNvCxnSpPr>
          <p:nvPr/>
        </p:nvCxnSpPr>
        <p:spPr>
          <a:xfrm flipV="1">
            <a:off x="8761412" y="4725620"/>
            <a:ext cx="342900" cy="147682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BEEB68B6-5D76-CA2E-5657-B7B9F2AB17D5}"/>
              </a:ext>
            </a:extLst>
          </p:cNvPr>
          <p:cNvCxnSpPr>
            <a:endCxn id="139" idx="4"/>
          </p:cNvCxnSpPr>
          <p:nvPr/>
        </p:nvCxnSpPr>
        <p:spPr>
          <a:xfrm flipH="1" flipV="1">
            <a:off x="9104312" y="4725620"/>
            <a:ext cx="623888" cy="147682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0B0B369A-0206-B01B-14DD-05E4EB61FC1D}"/>
              </a:ext>
            </a:extLst>
          </p:cNvPr>
          <p:cNvCxnSpPr/>
          <p:nvPr/>
        </p:nvCxnSpPr>
        <p:spPr>
          <a:xfrm flipH="1" flipV="1">
            <a:off x="9104312" y="4732406"/>
            <a:ext cx="1598430" cy="13491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5B256C91-387C-5737-089C-0E60E4024EA3}"/>
                  </a:ext>
                </a:extLst>
              </p:cNvPr>
              <p:cNvSpPr txBox="1"/>
              <p:nvPr/>
            </p:nvSpPr>
            <p:spPr>
              <a:xfrm>
                <a:off x="7919947" y="5022978"/>
                <a:ext cx="610808" cy="345736"/>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14</m:t>
                          </m:r>
                        </m:sub>
                        <m:sup>
                          <m:r>
                            <a:rPr lang="en-US" b="0" i="1" smtClean="0">
                              <a:solidFill>
                                <a:schemeClr val="bg1"/>
                              </a:solidFill>
                              <a:latin typeface="Cambria Math" panose="02040503050406030204" pitchFamily="18" charset="0"/>
                            </a:rPr>
                            <m:t>3</m:t>
                          </m:r>
                        </m:sup>
                      </m:sSubSup>
                    </m:oMath>
                  </m:oMathPara>
                </a14:m>
                <a:endParaRPr lang="en-US" dirty="0">
                  <a:solidFill>
                    <a:schemeClr val="bg1"/>
                  </a:solidFill>
                </a:endParaRPr>
              </a:p>
            </p:txBody>
          </p:sp>
        </mc:Choice>
        <mc:Fallback xmlns="">
          <p:sp>
            <p:nvSpPr>
              <p:cNvPr id="153" name="TextBox 152">
                <a:extLst>
                  <a:ext uri="{FF2B5EF4-FFF2-40B4-BE49-F238E27FC236}">
                    <a16:creationId xmlns:a16="http://schemas.microsoft.com/office/drawing/2014/main" id="{5B256C91-387C-5737-089C-0E60E4024EA3}"/>
                  </a:ext>
                </a:extLst>
              </p:cNvPr>
              <p:cNvSpPr txBox="1">
                <a:spLocks noRot="1" noChangeAspect="1" noMove="1" noResize="1" noEditPoints="1" noAdjustHandles="1" noChangeArrowheads="1" noChangeShapeType="1" noTextEdit="1"/>
              </p:cNvSpPr>
              <p:nvPr/>
            </p:nvSpPr>
            <p:spPr>
              <a:xfrm>
                <a:off x="7919947" y="5022978"/>
                <a:ext cx="610808" cy="345736"/>
              </a:xfrm>
              <a:prstGeom prst="rect">
                <a:avLst/>
              </a:prstGeom>
              <a:blipFill>
                <a:blip r:embed="rId6"/>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8A8574CF-63E7-38E1-510A-9CF818C9433F}"/>
                  </a:ext>
                </a:extLst>
              </p:cNvPr>
              <p:cNvSpPr txBox="1"/>
              <p:nvPr/>
            </p:nvSpPr>
            <p:spPr>
              <a:xfrm>
                <a:off x="8389053" y="5340937"/>
                <a:ext cx="616131" cy="346249"/>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24</m:t>
                          </m:r>
                        </m:sub>
                        <m:sup>
                          <m:r>
                            <a:rPr lang="en-US" b="0" i="1" smtClean="0">
                              <a:solidFill>
                                <a:schemeClr val="bg1"/>
                              </a:solidFill>
                              <a:latin typeface="Cambria Math" panose="02040503050406030204" pitchFamily="18" charset="0"/>
                            </a:rPr>
                            <m:t>3</m:t>
                          </m:r>
                        </m:sup>
                      </m:sSubSup>
                    </m:oMath>
                  </m:oMathPara>
                </a14:m>
                <a:endParaRPr lang="en-US" dirty="0">
                  <a:solidFill>
                    <a:schemeClr val="bg1"/>
                  </a:solidFill>
                </a:endParaRPr>
              </a:p>
            </p:txBody>
          </p:sp>
        </mc:Choice>
        <mc:Fallback xmlns="">
          <p:sp>
            <p:nvSpPr>
              <p:cNvPr id="154" name="TextBox 153">
                <a:extLst>
                  <a:ext uri="{FF2B5EF4-FFF2-40B4-BE49-F238E27FC236}">
                    <a16:creationId xmlns:a16="http://schemas.microsoft.com/office/drawing/2014/main" id="{8A8574CF-63E7-38E1-510A-9CF818C9433F}"/>
                  </a:ext>
                </a:extLst>
              </p:cNvPr>
              <p:cNvSpPr txBox="1">
                <a:spLocks noRot="1" noChangeAspect="1" noMove="1" noResize="1" noEditPoints="1" noAdjustHandles="1" noChangeArrowheads="1" noChangeShapeType="1" noTextEdit="1"/>
              </p:cNvSpPr>
              <p:nvPr/>
            </p:nvSpPr>
            <p:spPr>
              <a:xfrm>
                <a:off x="8389053" y="5340937"/>
                <a:ext cx="616131" cy="346249"/>
              </a:xfrm>
              <a:prstGeom prst="rect">
                <a:avLst/>
              </a:prstGeom>
              <a:blipFill>
                <a:blip r:embed="rId7"/>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6271BE14-5CD8-0B17-D9FA-A3E3F449CE06}"/>
                  </a:ext>
                </a:extLst>
              </p:cNvPr>
              <p:cNvSpPr txBox="1"/>
              <p:nvPr/>
            </p:nvSpPr>
            <p:spPr>
              <a:xfrm>
                <a:off x="9371012" y="5331527"/>
                <a:ext cx="616131" cy="34753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34</m:t>
                          </m:r>
                        </m:sub>
                        <m:sup>
                          <m:r>
                            <a:rPr lang="en-US" b="0" i="1" smtClean="0">
                              <a:solidFill>
                                <a:schemeClr val="bg1"/>
                              </a:solidFill>
                              <a:latin typeface="Cambria Math" panose="02040503050406030204" pitchFamily="18" charset="0"/>
                            </a:rPr>
                            <m:t>3</m:t>
                          </m:r>
                        </m:sup>
                      </m:sSubSup>
                    </m:oMath>
                  </m:oMathPara>
                </a14:m>
                <a:endParaRPr lang="en-US" dirty="0">
                  <a:solidFill>
                    <a:schemeClr val="bg1"/>
                  </a:solidFill>
                </a:endParaRPr>
              </a:p>
            </p:txBody>
          </p:sp>
        </mc:Choice>
        <mc:Fallback xmlns="">
          <p:sp>
            <p:nvSpPr>
              <p:cNvPr id="155" name="TextBox 154">
                <a:extLst>
                  <a:ext uri="{FF2B5EF4-FFF2-40B4-BE49-F238E27FC236}">
                    <a16:creationId xmlns:a16="http://schemas.microsoft.com/office/drawing/2014/main" id="{6271BE14-5CD8-0B17-D9FA-A3E3F449CE06}"/>
                  </a:ext>
                </a:extLst>
              </p:cNvPr>
              <p:cNvSpPr txBox="1">
                <a:spLocks noRot="1" noChangeAspect="1" noMove="1" noResize="1" noEditPoints="1" noAdjustHandles="1" noChangeArrowheads="1" noChangeShapeType="1" noTextEdit="1"/>
              </p:cNvSpPr>
              <p:nvPr/>
            </p:nvSpPr>
            <p:spPr>
              <a:xfrm>
                <a:off x="9371012" y="5331527"/>
                <a:ext cx="616131" cy="3475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75159AE4-EA13-7F93-9CE6-078A769989A5}"/>
                  </a:ext>
                </a:extLst>
              </p:cNvPr>
              <p:cNvSpPr txBox="1"/>
              <p:nvPr/>
            </p:nvSpPr>
            <p:spPr>
              <a:xfrm>
                <a:off x="9679077" y="5000974"/>
                <a:ext cx="609141" cy="345223"/>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44</m:t>
                          </m:r>
                        </m:sub>
                        <m:sup>
                          <m:r>
                            <a:rPr lang="en-US" b="0" i="1" smtClean="0">
                              <a:solidFill>
                                <a:schemeClr val="bg1"/>
                              </a:solidFill>
                              <a:latin typeface="Cambria Math" panose="02040503050406030204" pitchFamily="18" charset="0"/>
                            </a:rPr>
                            <m:t>3</m:t>
                          </m:r>
                        </m:sup>
                      </m:sSubSup>
                    </m:oMath>
                  </m:oMathPara>
                </a14:m>
                <a:endParaRPr lang="en-US" dirty="0">
                  <a:solidFill>
                    <a:schemeClr val="bg1"/>
                  </a:solidFill>
                </a:endParaRPr>
              </a:p>
            </p:txBody>
          </p:sp>
        </mc:Choice>
        <mc:Fallback xmlns="">
          <p:sp>
            <p:nvSpPr>
              <p:cNvPr id="156" name="TextBox 155">
                <a:extLst>
                  <a:ext uri="{FF2B5EF4-FFF2-40B4-BE49-F238E27FC236}">
                    <a16:creationId xmlns:a16="http://schemas.microsoft.com/office/drawing/2014/main" id="{75159AE4-EA13-7F93-9CE6-078A769989A5}"/>
                  </a:ext>
                </a:extLst>
              </p:cNvPr>
              <p:cNvSpPr txBox="1">
                <a:spLocks noRot="1" noChangeAspect="1" noMove="1" noResize="1" noEditPoints="1" noAdjustHandles="1" noChangeArrowheads="1" noChangeShapeType="1" noTextEdit="1"/>
              </p:cNvSpPr>
              <p:nvPr/>
            </p:nvSpPr>
            <p:spPr>
              <a:xfrm>
                <a:off x="9679077" y="5000974"/>
                <a:ext cx="609141" cy="345223"/>
              </a:xfrm>
              <a:prstGeom prst="rect">
                <a:avLst/>
              </a:prstGeom>
              <a:blipFill>
                <a:blip r:embed="rId9"/>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91804C3A-942F-9894-D328-CD29FB00F922}"/>
                  </a:ext>
                </a:extLst>
              </p:cNvPr>
              <p:cNvSpPr txBox="1"/>
              <p:nvPr/>
            </p:nvSpPr>
            <p:spPr>
              <a:xfrm>
                <a:off x="7408893" y="6005607"/>
                <a:ext cx="497252" cy="344518"/>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157" name="TextBox 156">
                <a:extLst>
                  <a:ext uri="{FF2B5EF4-FFF2-40B4-BE49-F238E27FC236}">
                    <a16:creationId xmlns:a16="http://schemas.microsoft.com/office/drawing/2014/main" id="{91804C3A-942F-9894-D328-CD29FB00F922}"/>
                  </a:ext>
                </a:extLst>
              </p:cNvPr>
              <p:cNvSpPr txBox="1">
                <a:spLocks noRot="1" noChangeAspect="1" noMove="1" noResize="1" noEditPoints="1" noAdjustHandles="1" noChangeArrowheads="1" noChangeShapeType="1" noTextEdit="1"/>
              </p:cNvSpPr>
              <p:nvPr/>
            </p:nvSpPr>
            <p:spPr>
              <a:xfrm>
                <a:off x="7408893" y="6005607"/>
                <a:ext cx="497252" cy="344518"/>
              </a:xfrm>
              <a:prstGeom prst="rect">
                <a:avLst/>
              </a:prstGeom>
              <a:blipFill>
                <a:blip r:embed="rId10"/>
                <a:stretch>
                  <a:fillRect b="-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B7E4BE82-7ACF-3A56-4CE7-62F1C36C1F39}"/>
                  </a:ext>
                </a:extLst>
              </p:cNvPr>
              <p:cNvSpPr txBox="1"/>
              <p:nvPr/>
            </p:nvSpPr>
            <p:spPr>
              <a:xfrm>
                <a:off x="8559650" y="6131217"/>
                <a:ext cx="497252" cy="344966"/>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158" name="TextBox 157">
                <a:extLst>
                  <a:ext uri="{FF2B5EF4-FFF2-40B4-BE49-F238E27FC236}">
                    <a16:creationId xmlns:a16="http://schemas.microsoft.com/office/drawing/2014/main" id="{B7E4BE82-7ACF-3A56-4CE7-62F1C36C1F39}"/>
                  </a:ext>
                </a:extLst>
              </p:cNvPr>
              <p:cNvSpPr txBox="1">
                <a:spLocks noRot="1" noChangeAspect="1" noMove="1" noResize="1" noEditPoints="1" noAdjustHandles="1" noChangeArrowheads="1" noChangeShapeType="1" noTextEdit="1"/>
              </p:cNvSpPr>
              <p:nvPr/>
            </p:nvSpPr>
            <p:spPr>
              <a:xfrm>
                <a:off x="8559650" y="6131217"/>
                <a:ext cx="497252" cy="344966"/>
              </a:xfrm>
              <a:prstGeom prst="rect">
                <a:avLst/>
              </a:prstGeom>
              <a:blipFill>
                <a:blip r:embed="rId11"/>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BD424247-84FA-D126-9536-1B0D1BCD339A}"/>
                  </a:ext>
                </a:extLst>
              </p:cNvPr>
              <p:cNvSpPr txBox="1"/>
              <p:nvPr/>
            </p:nvSpPr>
            <p:spPr>
              <a:xfrm>
                <a:off x="9555805" y="6163845"/>
                <a:ext cx="497252" cy="346249"/>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3</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159" name="TextBox 158">
                <a:extLst>
                  <a:ext uri="{FF2B5EF4-FFF2-40B4-BE49-F238E27FC236}">
                    <a16:creationId xmlns:a16="http://schemas.microsoft.com/office/drawing/2014/main" id="{BD424247-84FA-D126-9536-1B0D1BCD339A}"/>
                  </a:ext>
                </a:extLst>
              </p:cNvPr>
              <p:cNvSpPr txBox="1">
                <a:spLocks noRot="1" noChangeAspect="1" noMove="1" noResize="1" noEditPoints="1" noAdjustHandles="1" noChangeArrowheads="1" noChangeShapeType="1" noTextEdit="1"/>
              </p:cNvSpPr>
              <p:nvPr/>
            </p:nvSpPr>
            <p:spPr>
              <a:xfrm>
                <a:off x="9555805" y="6163845"/>
                <a:ext cx="497252" cy="346249"/>
              </a:xfrm>
              <a:prstGeom prst="rect">
                <a:avLst/>
              </a:prstGeom>
              <a:blipFill>
                <a:blip r:embed="rId12"/>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16ED7954-1C10-6303-8421-E9FE19B5A7DF}"/>
                  </a:ext>
                </a:extLst>
              </p:cNvPr>
              <p:cNvSpPr txBox="1"/>
              <p:nvPr/>
            </p:nvSpPr>
            <p:spPr>
              <a:xfrm>
                <a:off x="10519691" y="6116271"/>
                <a:ext cx="497251" cy="34426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4</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160" name="TextBox 159">
                <a:extLst>
                  <a:ext uri="{FF2B5EF4-FFF2-40B4-BE49-F238E27FC236}">
                    <a16:creationId xmlns:a16="http://schemas.microsoft.com/office/drawing/2014/main" id="{16ED7954-1C10-6303-8421-E9FE19B5A7DF}"/>
                  </a:ext>
                </a:extLst>
              </p:cNvPr>
              <p:cNvSpPr txBox="1">
                <a:spLocks noRot="1" noChangeAspect="1" noMove="1" noResize="1" noEditPoints="1" noAdjustHandles="1" noChangeArrowheads="1" noChangeShapeType="1" noTextEdit="1"/>
              </p:cNvSpPr>
              <p:nvPr/>
            </p:nvSpPr>
            <p:spPr>
              <a:xfrm>
                <a:off x="10519691" y="6116271"/>
                <a:ext cx="497251" cy="344261"/>
              </a:xfrm>
              <a:prstGeom prst="rect">
                <a:avLst/>
              </a:prstGeom>
              <a:blipFill>
                <a:blip r:embed="rId13"/>
                <a:stretch>
                  <a:fillRect b="-14286"/>
                </a:stretch>
              </a:blipFill>
            </p:spPr>
            <p:txBody>
              <a:bodyPr/>
              <a:lstStyle/>
              <a:p>
                <a:r>
                  <a:rPr lang="en-US">
                    <a:noFill/>
                  </a:rPr>
                  <a:t> </a:t>
                </a:r>
              </a:p>
            </p:txBody>
          </p:sp>
        </mc:Fallback>
      </mc:AlternateContent>
      <p:cxnSp>
        <p:nvCxnSpPr>
          <p:cNvPr id="161" name="Straight Arrow Connector 160">
            <a:extLst>
              <a:ext uri="{FF2B5EF4-FFF2-40B4-BE49-F238E27FC236}">
                <a16:creationId xmlns:a16="http://schemas.microsoft.com/office/drawing/2014/main" id="{C51356E2-4B0A-6FF2-3FB9-0F68EDA2D07D}"/>
              </a:ext>
            </a:extLst>
          </p:cNvPr>
          <p:cNvCxnSpPr>
            <a:stCxn id="139" idx="0"/>
          </p:cNvCxnSpPr>
          <p:nvPr/>
        </p:nvCxnSpPr>
        <p:spPr>
          <a:xfrm flipV="1">
            <a:off x="9104312" y="3581400"/>
            <a:ext cx="0" cy="61082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EDCDF77E-999F-2FCD-0B1D-2B05B18E3E92}"/>
                  </a:ext>
                </a:extLst>
              </p:cNvPr>
              <p:cNvSpPr txBox="1"/>
              <p:nvPr/>
            </p:nvSpPr>
            <p:spPr>
              <a:xfrm>
                <a:off x="9005578" y="3700272"/>
                <a:ext cx="497251" cy="345223"/>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4</m:t>
                          </m:r>
                        </m:sub>
                        <m:sup>
                          <m:r>
                            <a:rPr lang="en-US" b="0" i="1" smtClean="0">
                              <a:solidFill>
                                <a:schemeClr val="bg1"/>
                              </a:solidFill>
                              <a:latin typeface="Cambria Math" panose="02040503050406030204" pitchFamily="18" charset="0"/>
                            </a:rPr>
                            <m:t>3</m:t>
                          </m:r>
                        </m:sup>
                      </m:sSubSup>
                    </m:oMath>
                  </m:oMathPara>
                </a14:m>
                <a:endParaRPr lang="en-US" dirty="0">
                  <a:solidFill>
                    <a:schemeClr val="bg1"/>
                  </a:solidFill>
                </a:endParaRPr>
              </a:p>
            </p:txBody>
          </p:sp>
        </mc:Choice>
        <mc:Fallback xmlns="">
          <p:sp>
            <p:nvSpPr>
              <p:cNvPr id="164" name="TextBox 163">
                <a:extLst>
                  <a:ext uri="{FF2B5EF4-FFF2-40B4-BE49-F238E27FC236}">
                    <a16:creationId xmlns:a16="http://schemas.microsoft.com/office/drawing/2014/main" id="{EDCDF77E-999F-2FCD-0B1D-2B05B18E3E92}"/>
                  </a:ext>
                </a:extLst>
              </p:cNvPr>
              <p:cNvSpPr txBox="1">
                <a:spLocks noRot="1" noChangeAspect="1" noMove="1" noResize="1" noEditPoints="1" noAdjustHandles="1" noChangeArrowheads="1" noChangeShapeType="1" noTextEdit="1"/>
              </p:cNvSpPr>
              <p:nvPr/>
            </p:nvSpPr>
            <p:spPr>
              <a:xfrm>
                <a:off x="9005578" y="3700272"/>
                <a:ext cx="497251" cy="345223"/>
              </a:xfrm>
              <a:prstGeom prst="rect">
                <a:avLst/>
              </a:prstGeom>
              <a:blipFill>
                <a:blip r:embed="rId14"/>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2102891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39BA6-28FB-615E-DB51-76801849CD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BC7F21-6682-B0F8-0148-DBF8CBC765FD}"/>
              </a:ext>
            </a:extLst>
          </p:cNvPr>
          <p:cNvSpPr>
            <a:spLocks noGrp="1"/>
          </p:cNvSpPr>
          <p:nvPr>
            <p:ph type="title"/>
          </p:nvPr>
        </p:nvSpPr>
        <p:spPr/>
        <p:txBody>
          <a:bodyPr/>
          <a:lstStyle/>
          <a:p>
            <a:r>
              <a:rPr lang="en-US" dirty="0"/>
              <a:t>The Problem With Quadratic Cost</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87EC842-1975-39DE-2E35-B7A46F1072A6}"/>
                  </a:ext>
                </a:extLst>
              </p:cNvPr>
              <p:cNvSpPr>
                <a:spLocks noGrp="1"/>
              </p:cNvSpPr>
              <p:nvPr>
                <p:ph sz="half" idx="2"/>
              </p:nvPr>
            </p:nvSpPr>
            <p:spPr>
              <a:xfrm>
                <a:off x="1473298" y="1762863"/>
                <a:ext cx="10107514" cy="4485537"/>
              </a:xfrm>
            </p:spPr>
            <p:txBody>
              <a:bodyPr>
                <a:noAutofit/>
              </a:bodyPr>
              <a:lstStyle/>
              <a:p>
                <a:pPr marL="301752" lvl="1" indent="0">
                  <a:buNone/>
                </a:pPr>
                <a:r>
                  <a:rPr lang="en-US" dirty="0"/>
                  <a:t>On the last course we have derived the update equation for a linear classifier (Adeline) when trained using gradient descent and the Mean Square Error as the cost function:</a:t>
                </a:r>
              </a:p>
              <a:p>
                <a:pPr marL="548640" lvl="2" indent="0">
                  <a:buNone/>
                </a:pPr>
                <a:r>
                  <a:rPr lang="en-US" sz="2000" dirty="0"/>
                  <a:t>		adjust w: </a:t>
                </a: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𝜂</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𝑑𝐶</m:t>
                        </m:r>
                      </m:num>
                      <m:den>
                        <m:r>
                          <a:rPr lang="en-US" sz="2000" b="0" i="1" smtClean="0">
                            <a:latin typeface="Cambria Math" panose="02040503050406030204" pitchFamily="18" charset="0"/>
                          </a:rPr>
                          <m:t>𝑑𝑤</m:t>
                        </m:r>
                      </m:den>
                    </m:f>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𝜂</m:t>
                        </m:r>
                      </m:num>
                      <m:den>
                        <m:r>
                          <a:rPr lang="en-US" sz="2000" b="0" i="1" smtClean="0">
                            <a:latin typeface="Cambria Math" panose="02040503050406030204" pitchFamily="18" charset="0"/>
                          </a:rPr>
                          <m:t>𝑛</m:t>
                        </m:r>
                      </m:den>
                    </m:f>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𝑥</m:t>
                        </m:r>
                      </m:sub>
                      <m:sup/>
                      <m:e>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𝑥</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𝑥</m:t>
                                </m:r>
                              </m:sub>
                            </m:sSub>
                          </m:e>
                        </m:d>
                        <m:r>
                          <a:rPr lang="en-US" sz="2000" b="0" i="1" smtClean="0">
                            <a:latin typeface="Cambria Math" panose="02040503050406030204" pitchFamily="18" charset="0"/>
                          </a:rPr>
                          <m:t>𝑥</m:t>
                        </m:r>
                        <m:r>
                          <m:rPr>
                            <m:nor/>
                          </m:rPr>
                          <a:rPr lang="en-US" sz="2000" dirty="0"/>
                          <m:t> </m:t>
                        </m:r>
                      </m:e>
                    </m:nary>
                  </m:oMath>
                </a14:m>
                <a:r>
                  <a:rPr lang="en-US" sz="2000" dirty="0"/>
                  <a:t>		</a:t>
                </a:r>
              </a:p>
              <a:p>
                <a:pPr marL="548640" lvl="2" indent="0">
                  <a:buNone/>
                </a:pPr>
                <a:r>
                  <a:rPr lang="en-US" sz="2000" dirty="0"/>
                  <a:t>		adjust b: </a:t>
                </a: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𝜂</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𝑑𝐶</m:t>
                        </m:r>
                      </m:num>
                      <m:den>
                        <m:r>
                          <a:rPr lang="en-US" sz="2000" b="0" i="1" smtClean="0">
                            <a:latin typeface="Cambria Math" panose="02040503050406030204" pitchFamily="18" charset="0"/>
                          </a:rPr>
                          <m:t>𝑑𝑏</m:t>
                        </m:r>
                      </m:den>
                    </m:f>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𝜂</m:t>
                        </m:r>
                      </m:num>
                      <m:den>
                        <m:r>
                          <a:rPr lang="en-US" sz="2000" i="1">
                            <a:latin typeface="Cambria Math" panose="02040503050406030204" pitchFamily="18" charset="0"/>
                          </a:rPr>
                          <m:t>𝑛</m:t>
                        </m:r>
                      </m:den>
                    </m:f>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𝑥</m:t>
                        </m:r>
                      </m:sub>
                      <m:sup/>
                      <m:e>
                        <m:r>
                          <a:rPr lang="en-US" sz="2000" i="1">
                            <a:latin typeface="Cambria Math" panose="02040503050406030204" pitchFamily="18" charset="0"/>
                          </a:rPr>
                          <m:t>𝜂</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𝑥</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𝑥</m:t>
                            </m:r>
                          </m:sub>
                        </m:sSub>
                        <m:r>
                          <a:rPr lang="en-US" sz="2000" i="1">
                            <a:latin typeface="Cambria Math" panose="02040503050406030204" pitchFamily="18" charset="0"/>
                          </a:rPr>
                          <m:t>)</m:t>
                        </m:r>
                        <m:r>
                          <m:rPr>
                            <m:nor/>
                          </m:rPr>
                          <a:rPr lang="en-US" sz="2000" dirty="0"/>
                          <m:t> </m:t>
                        </m:r>
                      </m:e>
                    </m:nary>
                  </m:oMath>
                </a14:m>
                <a:endParaRPr lang="en-US" sz="2000" dirty="0"/>
              </a:p>
              <a:p>
                <a:pPr marL="301752" lvl="1" indent="0">
                  <a:buNone/>
                </a:pPr>
                <a:endParaRPr lang="en-US" dirty="0"/>
              </a:p>
              <a:p>
                <a:pPr marL="301752" lvl="1" indent="0">
                  <a:buNone/>
                </a:pPr>
                <a:endParaRPr lang="en-US" dirty="0"/>
              </a:p>
            </p:txBody>
          </p:sp>
        </mc:Choice>
        <mc:Fallback xmlns="">
          <p:sp>
            <p:nvSpPr>
              <p:cNvPr id="9" name="Content Placeholder 8">
                <a:extLst>
                  <a:ext uri="{FF2B5EF4-FFF2-40B4-BE49-F238E27FC236}">
                    <a16:creationId xmlns:a16="http://schemas.microsoft.com/office/drawing/2014/main" id="{887EC842-1975-39DE-2E35-B7A46F1072A6}"/>
                  </a:ext>
                </a:extLst>
              </p:cNvPr>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2"/>
                <a:stretch>
                  <a:fillRect t="-1690" r="-12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51FBFEF1-7BE7-7D4A-F9C3-B54A85192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1612" y="3810000"/>
            <a:ext cx="6705600" cy="262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168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p:cNvSpPr>
            <a:spLocks noGrp="1"/>
          </p:cNvSpPr>
          <p:nvPr>
            <p:ph type="title"/>
          </p:nvPr>
        </p:nvSpPr>
        <p:spPr/>
        <p:txBody>
          <a:bodyPr/>
          <a:lstStyle/>
          <a:p>
            <a:r>
              <a:rPr lang="en-US" dirty="0"/>
              <a:t>Backpropagation</a:t>
            </a:r>
          </a:p>
        </p:txBody>
      </p:sp>
      <p:sp>
        <p:nvSpPr>
          <p:cNvPr id="73" name="Content Placeholder 1"/>
          <p:cNvSpPr txBox="1">
            <a:spLocks/>
          </p:cNvSpPr>
          <p:nvPr/>
        </p:nvSpPr>
        <p:spPr>
          <a:xfrm>
            <a:off x="1098552" y="1706402"/>
            <a:ext cx="9144000" cy="469392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lvl="2"/>
            <a:r>
              <a:rPr lang="en-US" dirty="0">
                <a:sym typeface="Wingdings" panose="05000000000000000000" pitchFamily="2" charset="2"/>
              </a:rPr>
              <a:t>There are 2 main stages in backpropagation:</a:t>
            </a:r>
          </a:p>
          <a:p>
            <a:pPr lvl="3"/>
            <a:r>
              <a:rPr lang="en-US" dirty="0">
                <a:sym typeface="Wingdings" panose="05000000000000000000" pitchFamily="2" charset="2"/>
              </a:rPr>
              <a:t>Forward Step </a:t>
            </a:r>
          </a:p>
          <a:p>
            <a:pPr lvl="3"/>
            <a:r>
              <a:rPr lang="en-US" dirty="0">
                <a:sym typeface="Wingdings" panose="05000000000000000000" pitchFamily="2" charset="2"/>
              </a:rPr>
              <a:t>Backward Step</a:t>
            </a:r>
          </a:p>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4" name="Oval 3">
            <a:extLst>
              <a:ext uri="{FF2B5EF4-FFF2-40B4-BE49-F238E27FC236}">
                <a16:creationId xmlns:a16="http://schemas.microsoft.com/office/drawing/2014/main" id="{F5C976C3-1BE9-9D45-A8E2-8D145D453F3A}"/>
              </a:ext>
            </a:extLst>
          </p:cNvPr>
          <p:cNvSpPr/>
          <p:nvPr/>
        </p:nvSpPr>
        <p:spPr>
          <a:xfrm>
            <a:off x="4198720" y="373856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6F88A1B-0DF3-C8F2-2EB6-7B5C414825D0}"/>
              </a:ext>
            </a:extLst>
          </p:cNvPr>
          <p:cNvSpPr/>
          <p:nvPr/>
        </p:nvSpPr>
        <p:spPr>
          <a:xfrm>
            <a:off x="4198720" y="435971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35A9476-A15D-7875-1C33-01F2C139BA3F}"/>
              </a:ext>
            </a:extLst>
          </p:cNvPr>
          <p:cNvSpPr/>
          <p:nvPr/>
        </p:nvSpPr>
        <p:spPr>
          <a:xfrm>
            <a:off x="4198720" y="497681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7A6A4C1-9680-6D03-1073-A6343AA307E9}"/>
              </a:ext>
            </a:extLst>
          </p:cNvPr>
          <p:cNvSpPr/>
          <p:nvPr/>
        </p:nvSpPr>
        <p:spPr>
          <a:xfrm>
            <a:off x="5384580" y="34290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D65F526-F02B-C03F-FEC4-1846B33E71BE}"/>
              </a:ext>
            </a:extLst>
          </p:cNvPr>
          <p:cNvSpPr/>
          <p:nvPr/>
        </p:nvSpPr>
        <p:spPr>
          <a:xfrm>
            <a:off x="5384580" y="405014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C3C874F-726D-D1EE-D075-C4C27FCED2F0}"/>
              </a:ext>
            </a:extLst>
          </p:cNvPr>
          <p:cNvSpPr/>
          <p:nvPr/>
        </p:nvSpPr>
        <p:spPr>
          <a:xfrm>
            <a:off x="5384580" y="466724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5F60D76-6B4C-8089-0E71-A36F24DAA6A5}"/>
              </a:ext>
            </a:extLst>
          </p:cNvPr>
          <p:cNvSpPr/>
          <p:nvPr/>
        </p:nvSpPr>
        <p:spPr>
          <a:xfrm>
            <a:off x="5384580" y="529317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D9CE0C0-9D50-86F9-1209-8DFAE308FFA8}"/>
              </a:ext>
            </a:extLst>
          </p:cNvPr>
          <p:cNvSpPr/>
          <p:nvPr/>
        </p:nvSpPr>
        <p:spPr>
          <a:xfrm>
            <a:off x="6570440" y="34290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C1B76F7-7AAA-DB08-A3C4-0505C8E62233}"/>
              </a:ext>
            </a:extLst>
          </p:cNvPr>
          <p:cNvSpPr/>
          <p:nvPr/>
        </p:nvSpPr>
        <p:spPr>
          <a:xfrm>
            <a:off x="6570440" y="405014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E9B16F6-7644-4CE1-8975-F67A0BCED74F}"/>
              </a:ext>
            </a:extLst>
          </p:cNvPr>
          <p:cNvSpPr/>
          <p:nvPr/>
        </p:nvSpPr>
        <p:spPr>
          <a:xfrm>
            <a:off x="6570440" y="466724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AFDDD96-DD87-26D2-AE1B-030C39A04652}"/>
              </a:ext>
            </a:extLst>
          </p:cNvPr>
          <p:cNvSpPr/>
          <p:nvPr/>
        </p:nvSpPr>
        <p:spPr>
          <a:xfrm>
            <a:off x="6570440" y="5293170"/>
            <a:ext cx="533400" cy="533400"/>
          </a:xfrm>
          <a:prstGeom prst="ellipse">
            <a:avLst/>
          </a:prstGeom>
          <a:ln>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34BEC812-1C74-85F4-5E1F-721DDB95113F}"/>
              </a:ext>
            </a:extLst>
          </p:cNvPr>
          <p:cNvSpPr/>
          <p:nvPr/>
        </p:nvSpPr>
        <p:spPr>
          <a:xfrm>
            <a:off x="7575328" y="406312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5A65A24-6613-4766-59CD-98F340BCD894}"/>
              </a:ext>
            </a:extLst>
          </p:cNvPr>
          <p:cNvSpPr/>
          <p:nvPr/>
        </p:nvSpPr>
        <p:spPr>
          <a:xfrm>
            <a:off x="7575328" y="468427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B616B405-041F-598A-A5B1-33050B65B68A}"/>
              </a:ext>
            </a:extLst>
          </p:cNvPr>
          <p:cNvCxnSpPr>
            <a:stCxn id="4" idx="6"/>
            <a:endCxn id="9" idx="2"/>
          </p:cNvCxnSpPr>
          <p:nvPr/>
        </p:nvCxnSpPr>
        <p:spPr>
          <a:xfrm flipV="1">
            <a:off x="4732120" y="3695700"/>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F060C0F-351B-FD9B-8C65-D3E39C079B3E}"/>
              </a:ext>
            </a:extLst>
          </p:cNvPr>
          <p:cNvCxnSpPr>
            <a:stCxn id="4" idx="6"/>
            <a:endCxn id="10" idx="2"/>
          </p:cNvCxnSpPr>
          <p:nvPr/>
        </p:nvCxnSpPr>
        <p:spPr>
          <a:xfrm>
            <a:off x="4732120" y="4005267"/>
            <a:ext cx="652460" cy="3115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ABE9C80-62DB-5387-719E-65BDB48F585C}"/>
              </a:ext>
            </a:extLst>
          </p:cNvPr>
          <p:cNvCxnSpPr>
            <a:stCxn id="4" idx="6"/>
            <a:endCxn id="15" idx="2"/>
          </p:cNvCxnSpPr>
          <p:nvPr/>
        </p:nvCxnSpPr>
        <p:spPr>
          <a:xfrm>
            <a:off x="4732120" y="4005267"/>
            <a:ext cx="652460" cy="9286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87C73AA-161C-5461-E6E7-D9D9297F215C}"/>
              </a:ext>
            </a:extLst>
          </p:cNvPr>
          <p:cNvCxnSpPr>
            <a:stCxn id="4" idx="6"/>
            <a:endCxn id="25" idx="2"/>
          </p:cNvCxnSpPr>
          <p:nvPr/>
        </p:nvCxnSpPr>
        <p:spPr>
          <a:xfrm>
            <a:off x="4732120" y="4005267"/>
            <a:ext cx="652460" cy="15546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DCB918D-6FE5-1A25-3283-801DCB509145}"/>
              </a:ext>
            </a:extLst>
          </p:cNvPr>
          <p:cNvCxnSpPr>
            <a:stCxn id="6" idx="6"/>
            <a:endCxn id="10" idx="2"/>
          </p:cNvCxnSpPr>
          <p:nvPr/>
        </p:nvCxnSpPr>
        <p:spPr>
          <a:xfrm flipV="1">
            <a:off x="4732120" y="4316849"/>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7307588-5F4C-0F09-BF01-1E963E65E138}"/>
              </a:ext>
            </a:extLst>
          </p:cNvPr>
          <p:cNvCxnSpPr>
            <a:stCxn id="6" idx="6"/>
            <a:endCxn id="9" idx="2"/>
          </p:cNvCxnSpPr>
          <p:nvPr/>
        </p:nvCxnSpPr>
        <p:spPr>
          <a:xfrm flipV="1">
            <a:off x="4732120" y="3695700"/>
            <a:ext cx="652460" cy="9307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C54C545-F7CA-5183-B4A3-42A8C24841F0}"/>
              </a:ext>
            </a:extLst>
          </p:cNvPr>
          <p:cNvCxnSpPr>
            <a:stCxn id="6" idx="6"/>
            <a:endCxn id="15" idx="2"/>
          </p:cNvCxnSpPr>
          <p:nvPr/>
        </p:nvCxnSpPr>
        <p:spPr>
          <a:xfrm>
            <a:off x="4732120" y="4626416"/>
            <a:ext cx="652460" cy="3075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B7734D2-D36A-88E8-4E9D-A095D61A5BCC}"/>
              </a:ext>
            </a:extLst>
          </p:cNvPr>
          <p:cNvCxnSpPr>
            <a:stCxn id="6" idx="6"/>
            <a:endCxn id="25" idx="2"/>
          </p:cNvCxnSpPr>
          <p:nvPr/>
        </p:nvCxnSpPr>
        <p:spPr>
          <a:xfrm>
            <a:off x="4732120" y="4626416"/>
            <a:ext cx="652460" cy="9334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204F751-9745-52B8-7872-058B4A591EA6}"/>
              </a:ext>
            </a:extLst>
          </p:cNvPr>
          <p:cNvCxnSpPr>
            <a:stCxn id="8" idx="6"/>
            <a:endCxn id="9" idx="2"/>
          </p:cNvCxnSpPr>
          <p:nvPr/>
        </p:nvCxnSpPr>
        <p:spPr>
          <a:xfrm flipV="1">
            <a:off x="4732120" y="3695700"/>
            <a:ext cx="652460" cy="154781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B58ADDC-9446-E959-FB98-AFD6C8ACF763}"/>
              </a:ext>
            </a:extLst>
          </p:cNvPr>
          <p:cNvCxnSpPr>
            <a:stCxn id="8" idx="6"/>
            <a:endCxn id="10" idx="2"/>
          </p:cNvCxnSpPr>
          <p:nvPr/>
        </p:nvCxnSpPr>
        <p:spPr>
          <a:xfrm flipV="1">
            <a:off x="4732120" y="4316849"/>
            <a:ext cx="652460" cy="9266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BB5026-03DD-65D9-1929-A4CCE145AADA}"/>
              </a:ext>
            </a:extLst>
          </p:cNvPr>
          <p:cNvCxnSpPr>
            <a:stCxn id="8" idx="6"/>
            <a:endCxn id="15" idx="2"/>
          </p:cNvCxnSpPr>
          <p:nvPr/>
        </p:nvCxnSpPr>
        <p:spPr>
          <a:xfrm flipV="1">
            <a:off x="4732120" y="4933946"/>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432D30C-FEED-6107-65C9-D9BCF138ED21}"/>
              </a:ext>
            </a:extLst>
          </p:cNvPr>
          <p:cNvCxnSpPr>
            <a:stCxn id="8" idx="6"/>
            <a:endCxn id="25" idx="2"/>
          </p:cNvCxnSpPr>
          <p:nvPr/>
        </p:nvCxnSpPr>
        <p:spPr>
          <a:xfrm>
            <a:off x="4732120" y="5243513"/>
            <a:ext cx="652460" cy="31635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7460E7F-7B79-C878-86E7-E83A894A1FA2}"/>
              </a:ext>
            </a:extLst>
          </p:cNvPr>
          <p:cNvCxnSpPr>
            <a:stCxn id="26" idx="6"/>
            <a:endCxn id="32" idx="2"/>
          </p:cNvCxnSpPr>
          <p:nvPr/>
        </p:nvCxnSpPr>
        <p:spPr>
          <a:xfrm>
            <a:off x="7103840" y="3695700"/>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3F0436E-7AF8-CAAE-0CB7-032B82C7504D}"/>
              </a:ext>
            </a:extLst>
          </p:cNvPr>
          <p:cNvCxnSpPr>
            <a:stCxn id="26" idx="6"/>
            <a:endCxn id="34" idx="2"/>
          </p:cNvCxnSpPr>
          <p:nvPr/>
        </p:nvCxnSpPr>
        <p:spPr>
          <a:xfrm>
            <a:off x="7103840" y="3695700"/>
            <a:ext cx="471488" cy="12552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CA2920B-797E-19D3-F7DA-AEF543291953}"/>
              </a:ext>
            </a:extLst>
          </p:cNvPr>
          <p:cNvCxnSpPr>
            <a:stCxn id="28" idx="6"/>
            <a:endCxn id="32" idx="2"/>
          </p:cNvCxnSpPr>
          <p:nvPr/>
        </p:nvCxnSpPr>
        <p:spPr>
          <a:xfrm>
            <a:off x="7103840" y="4316849"/>
            <a:ext cx="471488" cy="1297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6C36D07-D16C-8DCD-2858-BF271EAFE98F}"/>
              </a:ext>
            </a:extLst>
          </p:cNvPr>
          <p:cNvCxnSpPr>
            <a:stCxn id="28" idx="6"/>
            <a:endCxn id="34" idx="2"/>
          </p:cNvCxnSpPr>
          <p:nvPr/>
        </p:nvCxnSpPr>
        <p:spPr>
          <a:xfrm>
            <a:off x="7103840" y="4316849"/>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F0B455D-4D57-4DDD-3DFE-BE3274A904EF}"/>
              </a:ext>
            </a:extLst>
          </p:cNvPr>
          <p:cNvCxnSpPr>
            <a:stCxn id="29" idx="6"/>
            <a:endCxn id="32" idx="2"/>
          </p:cNvCxnSpPr>
          <p:nvPr/>
        </p:nvCxnSpPr>
        <p:spPr>
          <a:xfrm flipV="1">
            <a:off x="7103840" y="4329822"/>
            <a:ext cx="471488" cy="60412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1551627-4EFA-385E-4CDD-E160D139B35C}"/>
              </a:ext>
            </a:extLst>
          </p:cNvPr>
          <p:cNvCxnSpPr>
            <a:stCxn id="29" idx="6"/>
            <a:endCxn id="34" idx="2"/>
          </p:cNvCxnSpPr>
          <p:nvPr/>
        </p:nvCxnSpPr>
        <p:spPr>
          <a:xfrm>
            <a:off x="7103840" y="4933946"/>
            <a:ext cx="471488" cy="170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B42111B-D28B-AAC5-96AB-04D65AAE5796}"/>
              </a:ext>
            </a:extLst>
          </p:cNvPr>
          <p:cNvCxnSpPr>
            <a:cxnSpLocks/>
            <a:stCxn id="31" idx="6"/>
            <a:endCxn id="34" idx="2"/>
          </p:cNvCxnSpPr>
          <p:nvPr/>
        </p:nvCxnSpPr>
        <p:spPr>
          <a:xfrm flipV="1">
            <a:off x="7103840" y="4950971"/>
            <a:ext cx="471488" cy="6088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44534D5-01FF-CCC4-038E-0D0949F59C7E}"/>
              </a:ext>
            </a:extLst>
          </p:cNvPr>
          <p:cNvCxnSpPr>
            <a:stCxn id="31" idx="6"/>
            <a:endCxn id="32" idx="2"/>
          </p:cNvCxnSpPr>
          <p:nvPr/>
        </p:nvCxnSpPr>
        <p:spPr>
          <a:xfrm flipV="1">
            <a:off x="7103840" y="4329822"/>
            <a:ext cx="471488" cy="123004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F5BC9C3-0388-398B-389C-F36EB5B1E6F9}"/>
              </a:ext>
            </a:extLst>
          </p:cNvPr>
          <p:cNvCxnSpPr>
            <a:stCxn id="9" idx="6"/>
            <a:endCxn id="29" idx="2"/>
          </p:cNvCxnSpPr>
          <p:nvPr/>
        </p:nvCxnSpPr>
        <p:spPr>
          <a:xfrm>
            <a:off x="5917980" y="3695700"/>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B48C9C4-6B65-2838-8E21-E2845C6F51EF}"/>
              </a:ext>
            </a:extLst>
          </p:cNvPr>
          <p:cNvCxnSpPr>
            <a:endCxn id="26" idx="2"/>
          </p:cNvCxnSpPr>
          <p:nvPr/>
        </p:nvCxnSpPr>
        <p:spPr>
          <a:xfrm>
            <a:off x="5917980" y="3695700"/>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F59DD8E-1FC3-D837-B2AD-3999C880CE26}"/>
              </a:ext>
            </a:extLst>
          </p:cNvPr>
          <p:cNvCxnSpPr>
            <a:stCxn id="9" idx="6"/>
            <a:endCxn id="28" idx="2"/>
          </p:cNvCxnSpPr>
          <p:nvPr/>
        </p:nvCxnSpPr>
        <p:spPr>
          <a:xfrm>
            <a:off x="5917980" y="3695700"/>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E12157E-F520-45A0-F203-F6F04AD840DC}"/>
              </a:ext>
            </a:extLst>
          </p:cNvPr>
          <p:cNvCxnSpPr>
            <a:stCxn id="9" idx="6"/>
            <a:endCxn id="31" idx="2"/>
          </p:cNvCxnSpPr>
          <p:nvPr/>
        </p:nvCxnSpPr>
        <p:spPr>
          <a:xfrm>
            <a:off x="5917980" y="3695700"/>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0FC0F1A-E9EE-9770-E619-840EA90EF771}"/>
              </a:ext>
            </a:extLst>
          </p:cNvPr>
          <p:cNvCxnSpPr>
            <a:stCxn id="10" idx="6"/>
            <a:endCxn id="26" idx="2"/>
          </p:cNvCxnSpPr>
          <p:nvPr/>
        </p:nvCxnSpPr>
        <p:spPr>
          <a:xfrm flipV="1">
            <a:off x="5917980" y="3695700"/>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7DEA1AA-B61B-D2F0-37CC-78239C8F53C4}"/>
              </a:ext>
            </a:extLst>
          </p:cNvPr>
          <p:cNvCxnSpPr>
            <a:stCxn id="15" idx="6"/>
            <a:endCxn id="28" idx="2"/>
          </p:cNvCxnSpPr>
          <p:nvPr/>
        </p:nvCxnSpPr>
        <p:spPr>
          <a:xfrm flipV="1">
            <a:off x="5917980" y="4316849"/>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6565122-C935-658F-ACDC-7F5190A36832}"/>
              </a:ext>
            </a:extLst>
          </p:cNvPr>
          <p:cNvCxnSpPr>
            <a:stCxn id="15" idx="6"/>
            <a:endCxn id="29" idx="2"/>
          </p:cNvCxnSpPr>
          <p:nvPr/>
        </p:nvCxnSpPr>
        <p:spPr>
          <a:xfrm>
            <a:off x="5917980" y="4933946"/>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C04869E-DD2A-5956-9650-E216F3A69E5D}"/>
              </a:ext>
            </a:extLst>
          </p:cNvPr>
          <p:cNvCxnSpPr>
            <a:stCxn id="10" idx="6"/>
            <a:endCxn id="28" idx="2"/>
          </p:cNvCxnSpPr>
          <p:nvPr/>
        </p:nvCxnSpPr>
        <p:spPr>
          <a:xfrm>
            <a:off x="5917980" y="4316849"/>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3940219-6C80-4320-3F66-3F68B8C761D8}"/>
              </a:ext>
            </a:extLst>
          </p:cNvPr>
          <p:cNvCxnSpPr>
            <a:stCxn id="10" idx="6"/>
            <a:endCxn id="29" idx="2"/>
          </p:cNvCxnSpPr>
          <p:nvPr/>
        </p:nvCxnSpPr>
        <p:spPr>
          <a:xfrm>
            <a:off x="5917980" y="4316849"/>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1F38162-AFC4-6AFA-FF35-8B3517BDD097}"/>
              </a:ext>
            </a:extLst>
          </p:cNvPr>
          <p:cNvCxnSpPr>
            <a:stCxn id="10" idx="6"/>
            <a:endCxn id="31" idx="2"/>
          </p:cNvCxnSpPr>
          <p:nvPr/>
        </p:nvCxnSpPr>
        <p:spPr>
          <a:xfrm>
            <a:off x="5917980" y="4316849"/>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D3909FE-2997-C152-40D5-61746F6A585F}"/>
              </a:ext>
            </a:extLst>
          </p:cNvPr>
          <p:cNvCxnSpPr>
            <a:stCxn id="15" idx="6"/>
            <a:endCxn id="26" idx="2"/>
          </p:cNvCxnSpPr>
          <p:nvPr/>
        </p:nvCxnSpPr>
        <p:spPr>
          <a:xfrm flipV="1">
            <a:off x="5917980" y="3695700"/>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D1BD164-D2AC-9CC7-BD3A-A6B5955CB8DD}"/>
              </a:ext>
            </a:extLst>
          </p:cNvPr>
          <p:cNvCxnSpPr>
            <a:stCxn id="25" idx="6"/>
            <a:endCxn id="26" idx="2"/>
          </p:cNvCxnSpPr>
          <p:nvPr/>
        </p:nvCxnSpPr>
        <p:spPr>
          <a:xfrm flipV="1">
            <a:off x="5917980" y="3695700"/>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BFCF3FA-D218-996B-4393-4860907E4555}"/>
              </a:ext>
            </a:extLst>
          </p:cNvPr>
          <p:cNvCxnSpPr>
            <a:stCxn id="25" idx="6"/>
            <a:endCxn id="28" idx="2"/>
          </p:cNvCxnSpPr>
          <p:nvPr/>
        </p:nvCxnSpPr>
        <p:spPr>
          <a:xfrm flipV="1">
            <a:off x="5917980" y="4316849"/>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7EEA182-5EE0-BC97-705C-26D061A16BA5}"/>
              </a:ext>
            </a:extLst>
          </p:cNvPr>
          <p:cNvCxnSpPr>
            <a:stCxn id="25" idx="6"/>
            <a:endCxn id="29" idx="2"/>
          </p:cNvCxnSpPr>
          <p:nvPr/>
        </p:nvCxnSpPr>
        <p:spPr>
          <a:xfrm flipV="1">
            <a:off x="5917980" y="4933946"/>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7A0D99D-2137-3471-E396-00021B564B28}"/>
              </a:ext>
            </a:extLst>
          </p:cNvPr>
          <p:cNvCxnSpPr>
            <a:stCxn id="25" idx="6"/>
            <a:endCxn id="31" idx="2"/>
          </p:cNvCxnSpPr>
          <p:nvPr/>
        </p:nvCxnSpPr>
        <p:spPr>
          <a:xfrm>
            <a:off x="5917980" y="5559870"/>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51B0B2C-10B1-38A3-D613-34BE1C8F8A97}"/>
              </a:ext>
            </a:extLst>
          </p:cNvPr>
          <p:cNvSpPr txBox="1"/>
          <p:nvPr/>
        </p:nvSpPr>
        <p:spPr>
          <a:xfrm>
            <a:off x="4018021" y="3429000"/>
            <a:ext cx="894797" cy="646331"/>
          </a:xfrm>
          <a:prstGeom prst="rect">
            <a:avLst/>
          </a:prstGeom>
          <a:noFill/>
        </p:spPr>
        <p:txBody>
          <a:bodyPr wrap="none" rtlCol="0">
            <a:spAutoFit/>
          </a:bodyPr>
          <a:lstStyle/>
          <a:p>
            <a:pPr>
              <a:lnSpc>
                <a:spcPct val="90000"/>
              </a:lnSpc>
            </a:pPr>
            <a:r>
              <a:rPr lang="en-US" sz="1600" dirty="0"/>
              <a:t>Layer 1</a:t>
            </a:r>
          </a:p>
          <a:p>
            <a:pPr>
              <a:lnSpc>
                <a:spcPct val="90000"/>
              </a:lnSpc>
            </a:pPr>
            <a:endParaRPr lang="en-US" sz="2400" dirty="0"/>
          </a:p>
        </p:txBody>
      </p:sp>
      <p:sp>
        <p:nvSpPr>
          <p:cNvPr id="95" name="TextBox 94">
            <a:extLst>
              <a:ext uri="{FF2B5EF4-FFF2-40B4-BE49-F238E27FC236}">
                <a16:creationId xmlns:a16="http://schemas.microsoft.com/office/drawing/2014/main" id="{B13196AB-ABE7-0C13-2C92-CF6E4CCD09B4}"/>
              </a:ext>
            </a:extLst>
          </p:cNvPr>
          <p:cNvSpPr txBox="1"/>
          <p:nvPr/>
        </p:nvSpPr>
        <p:spPr>
          <a:xfrm>
            <a:off x="5204155" y="3176611"/>
            <a:ext cx="894797" cy="313932"/>
          </a:xfrm>
          <a:prstGeom prst="rect">
            <a:avLst/>
          </a:prstGeom>
          <a:noFill/>
        </p:spPr>
        <p:txBody>
          <a:bodyPr wrap="none" rtlCol="0">
            <a:spAutoFit/>
          </a:bodyPr>
          <a:lstStyle/>
          <a:p>
            <a:pPr>
              <a:lnSpc>
                <a:spcPct val="90000"/>
              </a:lnSpc>
            </a:pPr>
            <a:r>
              <a:rPr lang="en-US" sz="1600" dirty="0"/>
              <a:t>Layer 2</a:t>
            </a:r>
            <a:endParaRPr lang="en-US" sz="2400" dirty="0"/>
          </a:p>
        </p:txBody>
      </p:sp>
      <p:sp>
        <p:nvSpPr>
          <p:cNvPr id="96" name="TextBox 95">
            <a:extLst>
              <a:ext uri="{FF2B5EF4-FFF2-40B4-BE49-F238E27FC236}">
                <a16:creationId xmlns:a16="http://schemas.microsoft.com/office/drawing/2014/main" id="{A2DE7365-99DE-A851-068B-DE47172BEF6A}"/>
              </a:ext>
            </a:extLst>
          </p:cNvPr>
          <p:cNvSpPr txBox="1"/>
          <p:nvPr/>
        </p:nvSpPr>
        <p:spPr>
          <a:xfrm>
            <a:off x="6389741" y="3172056"/>
            <a:ext cx="894797" cy="313932"/>
          </a:xfrm>
          <a:prstGeom prst="rect">
            <a:avLst/>
          </a:prstGeom>
          <a:noFill/>
        </p:spPr>
        <p:txBody>
          <a:bodyPr wrap="none" rtlCol="0">
            <a:spAutoFit/>
          </a:bodyPr>
          <a:lstStyle/>
          <a:p>
            <a:pPr>
              <a:lnSpc>
                <a:spcPct val="90000"/>
              </a:lnSpc>
            </a:pPr>
            <a:r>
              <a:rPr lang="en-US" sz="1600" dirty="0"/>
              <a:t>Layer 3</a:t>
            </a:r>
            <a:endParaRPr lang="en-US" sz="2400" dirty="0"/>
          </a:p>
        </p:txBody>
      </p:sp>
      <p:sp>
        <p:nvSpPr>
          <p:cNvPr id="98" name="TextBox 97">
            <a:extLst>
              <a:ext uri="{FF2B5EF4-FFF2-40B4-BE49-F238E27FC236}">
                <a16:creationId xmlns:a16="http://schemas.microsoft.com/office/drawing/2014/main" id="{B723AF0B-F505-5374-C937-8C344A08B67C}"/>
              </a:ext>
            </a:extLst>
          </p:cNvPr>
          <p:cNvSpPr txBox="1"/>
          <p:nvPr/>
        </p:nvSpPr>
        <p:spPr>
          <a:xfrm>
            <a:off x="7428242" y="3730607"/>
            <a:ext cx="894797" cy="313932"/>
          </a:xfrm>
          <a:prstGeom prst="rect">
            <a:avLst/>
          </a:prstGeom>
          <a:noFill/>
        </p:spPr>
        <p:txBody>
          <a:bodyPr wrap="none" rtlCol="0">
            <a:spAutoFit/>
          </a:bodyPr>
          <a:lstStyle/>
          <a:p>
            <a:pPr>
              <a:lnSpc>
                <a:spcPct val="90000"/>
              </a:lnSpc>
            </a:pPr>
            <a:r>
              <a:rPr lang="en-US" sz="1600" dirty="0"/>
              <a:t>Layer 4</a:t>
            </a:r>
            <a:endParaRPr lang="en-US" sz="2400" dirty="0"/>
          </a:p>
        </p:txBody>
      </p:sp>
      <p:cxnSp>
        <p:nvCxnSpPr>
          <p:cNvPr id="101" name="Straight Arrow Connector 100">
            <a:extLst>
              <a:ext uri="{FF2B5EF4-FFF2-40B4-BE49-F238E27FC236}">
                <a16:creationId xmlns:a16="http://schemas.microsoft.com/office/drawing/2014/main" id="{DCF10465-AE8C-E4DD-52C1-0585268EA95D}"/>
              </a:ext>
            </a:extLst>
          </p:cNvPr>
          <p:cNvCxnSpPr>
            <a:cxnSpLocks/>
            <a:stCxn id="15" idx="6"/>
            <a:endCxn id="31" idx="2"/>
          </p:cNvCxnSpPr>
          <p:nvPr/>
        </p:nvCxnSpPr>
        <p:spPr>
          <a:xfrm>
            <a:off x="5917980" y="4933946"/>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0" name="Arc 119">
            <a:extLst>
              <a:ext uri="{FF2B5EF4-FFF2-40B4-BE49-F238E27FC236}">
                <a16:creationId xmlns:a16="http://schemas.microsoft.com/office/drawing/2014/main" id="{DF329B44-5C2B-49A9-0533-D64783B93037}"/>
              </a:ext>
            </a:extLst>
          </p:cNvPr>
          <p:cNvSpPr/>
          <p:nvPr/>
        </p:nvSpPr>
        <p:spPr>
          <a:xfrm>
            <a:off x="4498537" y="2476142"/>
            <a:ext cx="3348475" cy="1638658"/>
          </a:xfrm>
          <a:prstGeom prst="arc">
            <a:avLst>
              <a:gd name="adj1" fmla="val 10959040"/>
              <a:gd name="adj2" fmla="val 0"/>
            </a:avLst>
          </a:prstGeom>
          <a:ln w="25400">
            <a:solidFill>
              <a:schemeClr val="bg1"/>
            </a:solidFill>
            <a:miter lim="800000"/>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1" name="Arc 120">
            <a:extLst>
              <a:ext uri="{FF2B5EF4-FFF2-40B4-BE49-F238E27FC236}">
                <a16:creationId xmlns:a16="http://schemas.microsoft.com/office/drawing/2014/main" id="{630331F6-687B-3594-D9D8-BB205359678F}"/>
              </a:ext>
            </a:extLst>
          </p:cNvPr>
          <p:cNvSpPr/>
          <p:nvPr/>
        </p:nvSpPr>
        <p:spPr>
          <a:xfrm rot="10800000">
            <a:off x="4613991" y="4984301"/>
            <a:ext cx="3348475" cy="1492698"/>
          </a:xfrm>
          <a:prstGeom prst="arc">
            <a:avLst>
              <a:gd name="adj1" fmla="val 10959040"/>
              <a:gd name="adj2" fmla="val 0"/>
            </a:avLst>
          </a:prstGeom>
          <a:ln w="25400">
            <a:solidFill>
              <a:schemeClr val="bg1"/>
            </a:solidFill>
            <a:miter lim="800000"/>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3" name="TextBox 122">
            <a:extLst>
              <a:ext uri="{FF2B5EF4-FFF2-40B4-BE49-F238E27FC236}">
                <a16:creationId xmlns:a16="http://schemas.microsoft.com/office/drawing/2014/main" id="{218F21BE-525E-9F81-A2BC-CE3A3979606F}"/>
              </a:ext>
            </a:extLst>
          </p:cNvPr>
          <p:cNvSpPr txBox="1"/>
          <p:nvPr/>
        </p:nvSpPr>
        <p:spPr>
          <a:xfrm>
            <a:off x="5513016" y="2574964"/>
            <a:ext cx="1550424" cy="313932"/>
          </a:xfrm>
          <a:prstGeom prst="rect">
            <a:avLst/>
          </a:prstGeom>
          <a:noFill/>
        </p:spPr>
        <p:txBody>
          <a:bodyPr wrap="none" rtlCol="0">
            <a:spAutoFit/>
          </a:bodyPr>
          <a:lstStyle/>
          <a:p>
            <a:pPr>
              <a:lnSpc>
                <a:spcPct val="90000"/>
              </a:lnSpc>
            </a:pPr>
            <a:r>
              <a:rPr lang="en-US" sz="1600" dirty="0"/>
              <a:t>Forward Step </a:t>
            </a:r>
            <a:endParaRPr lang="en-US" sz="2400" dirty="0"/>
          </a:p>
        </p:txBody>
      </p:sp>
      <p:sp>
        <p:nvSpPr>
          <p:cNvPr id="126" name="TextBox 125">
            <a:extLst>
              <a:ext uri="{FF2B5EF4-FFF2-40B4-BE49-F238E27FC236}">
                <a16:creationId xmlns:a16="http://schemas.microsoft.com/office/drawing/2014/main" id="{3DA3B4AC-793A-2E84-FDB9-51980540E15A}"/>
              </a:ext>
            </a:extLst>
          </p:cNvPr>
          <p:cNvSpPr txBox="1"/>
          <p:nvPr/>
        </p:nvSpPr>
        <p:spPr>
          <a:xfrm>
            <a:off x="5614529" y="6093878"/>
            <a:ext cx="1747594" cy="313932"/>
          </a:xfrm>
          <a:prstGeom prst="rect">
            <a:avLst/>
          </a:prstGeom>
          <a:noFill/>
        </p:spPr>
        <p:txBody>
          <a:bodyPr wrap="none" rtlCol="0">
            <a:spAutoFit/>
          </a:bodyPr>
          <a:lstStyle/>
          <a:p>
            <a:pPr>
              <a:lnSpc>
                <a:spcPct val="90000"/>
              </a:lnSpc>
            </a:pPr>
            <a:r>
              <a:rPr lang="en-US" sz="1600" dirty="0"/>
              <a:t>Backward Step </a:t>
            </a:r>
            <a:endParaRPr lang="en-US" sz="2400" dirty="0"/>
          </a:p>
        </p:txBody>
      </p:sp>
    </p:spTree>
    <p:extLst>
      <p:ext uri="{BB962C8B-B14F-4D97-AF65-F5344CB8AC3E}">
        <p14:creationId xmlns:p14="http://schemas.microsoft.com/office/powerpoint/2010/main" val="330410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47E1C-F912-A8EF-4BF9-1505CC64C65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1E1969-B16B-60C4-147A-9D9AE9DC84C1}"/>
              </a:ext>
            </a:extLst>
          </p:cNvPr>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a:extLst>
              <a:ext uri="{FF2B5EF4-FFF2-40B4-BE49-F238E27FC236}">
                <a16:creationId xmlns:a16="http://schemas.microsoft.com/office/drawing/2014/main" id="{DAFB878C-7661-16FC-BA31-135316E4835F}"/>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Content Placeholder 1">
                <a:extLst>
                  <a:ext uri="{FF2B5EF4-FFF2-40B4-BE49-F238E27FC236}">
                    <a16:creationId xmlns:a16="http://schemas.microsoft.com/office/drawing/2014/main" id="{1EB6E80A-BADA-76C5-98ED-EC0F616BEA94}"/>
                  </a:ext>
                </a:extLst>
              </p:cNvPr>
              <p:cNvSpPr txBox="1">
                <a:spLocks/>
              </p:cNvSpPr>
              <p:nvPr/>
            </p:nvSpPr>
            <p:spPr>
              <a:xfrm>
                <a:off x="1098552" y="1706402"/>
                <a:ext cx="6024783" cy="469392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lvl="2"/>
                <a:r>
                  <a:rPr lang="en-US" dirty="0">
                    <a:sym typeface="Wingdings" panose="05000000000000000000" pitchFamily="2" charset="2"/>
                  </a:rPr>
                  <a:t>Forward step:</a:t>
                </a:r>
              </a:p>
              <a:p>
                <a:pPr marL="548640" lvl="2" indent="0">
                  <a:buNone/>
                </a:pPr>
                <a:endParaRPr lang="en-US" dirty="0">
                  <a:sym typeface="Wingdings" panose="05000000000000000000" pitchFamily="2" charset="2"/>
                </a:endParaRPr>
              </a:p>
              <a:p>
                <a:pPr lvl="2">
                  <a:buFont typeface="Arial" panose="020B0604020202020204" pitchFamily="34" charset="0"/>
                  <a:buChar char="•"/>
                </a:pPr>
                <a:r>
                  <a:rPr lang="en-US" dirty="0">
                    <a:sym typeface="Wingdings" panose="05000000000000000000" pitchFamily="2" charset="2"/>
                  </a:rPr>
                  <a:t>Each layer is being processed in sequential order from input -&gt; hidden -&gt; output</a:t>
                </a:r>
                <a:br>
                  <a:rPr lang="en-US" dirty="0">
                    <a:sym typeface="Wingdings" panose="05000000000000000000" pitchFamily="2" charset="2"/>
                  </a:rPr>
                </a:br>
                <a:endParaRPr lang="en-US" dirty="0">
                  <a:sym typeface="Wingdings" panose="05000000000000000000" pitchFamily="2" charset="2"/>
                </a:endParaRPr>
              </a:p>
              <a:p>
                <a:pPr lvl="2">
                  <a:buFont typeface="Arial" panose="020B0604020202020204" pitchFamily="34" charset="0"/>
                  <a:buChar char="•"/>
                </a:pPr>
                <a:r>
                  <a:rPr lang="en-US" dirty="0">
                    <a:sym typeface="Wingdings" panose="05000000000000000000" pitchFamily="2" charset="2"/>
                  </a:rPr>
                  <a:t>Each neuron in the layer computes the weighed sum of the input </a:t>
                </a:r>
                <a14:m>
                  <m:oMath xmlns:m="http://schemas.openxmlformats.org/officeDocument/2006/math">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𝑧</m:t>
                        </m:r>
                      </m:e>
                      <m:sub>
                        <m:r>
                          <a:rPr lang="en-US" b="0" i="1" smtClean="0">
                            <a:latin typeface="Cambria Math" panose="02040503050406030204" pitchFamily="18" charset="0"/>
                            <a:sym typeface="Wingdings" panose="05000000000000000000" pitchFamily="2" charset="2"/>
                          </a:rPr>
                          <m:t>𝑖</m:t>
                        </m:r>
                      </m:sub>
                      <m:sup>
                        <m:r>
                          <a:rPr lang="en-US" b="0" i="1" smtClean="0">
                            <a:latin typeface="Cambria Math" panose="02040503050406030204" pitchFamily="18" charset="0"/>
                            <a:sym typeface="Wingdings" panose="05000000000000000000" pitchFamily="2" charset="2"/>
                          </a:rPr>
                          <m:t>𝑙</m:t>
                        </m:r>
                      </m:sup>
                    </m:sSubSup>
                    <m:r>
                      <a:rPr lang="en-US" b="0" i="1" smtClean="0">
                        <a:latin typeface="Cambria Math" panose="02040503050406030204" pitchFamily="18" charset="0"/>
                        <a:sym typeface="Wingdings" panose="05000000000000000000" pitchFamily="2" charset="2"/>
                      </a:rPr>
                      <m:t> </m:t>
                    </m:r>
                  </m:oMath>
                </a14:m>
                <a:r>
                  <a:rPr lang="en-US" dirty="0">
                    <a:sym typeface="Wingdings" panose="05000000000000000000" pitchFamily="2" charset="2"/>
                  </a:rPr>
                  <a:t> and the output after applying the activation function </a:t>
                </a:r>
                <a14:m>
                  <m:oMath xmlns:m="http://schemas.openxmlformats.org/officeDocument/2006/math">
                    <m:sSubSup>
                      <m:sSubSupPr>
                        <m:ctrlPr>
                          <a:rPr lang="en-US" i="1">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𝑦</m:t>
                        </m:r>
                      </m:e>
                      <m:sub>
                        <m:r>
                          <a:rPr lang="en-US" i="1">
                            <a:latin typeface="Cambria Math" panose="02040503050406030204" pitchFamily="18" charset="0"/>
                            <a:sym typeface="Wingdings" panose="05000000000000000000" pitchFamily="2" charset="2"/>
                          </a:rPr>
                          <m:t>𝑖</m:t>
                        </m:r>
                      </m:sub>
                      <m:sup>
                        <m:r>
                          <a:rPr lang="en-US" i="1">
                            <a:latin typeface="Cambria Math" panose="02040503050406030204" pitchFamily="18" charset="0"/>
                            <a:sym typeface="Wingdings" panose="05000000000000000000" pitchFamily="2" charset="2"/>
                          </a:rPr>
                          <m:t>𝑙</m:t>
                        </m:r>
                      </m:sup>
                    </m:sSubSup>
                    <m:r>
                      <a:rPr lang="en-US" i="1">
                        <a:latin typeface="Cambria Math" panose="02040503050406030204" pitchFamily="18" charset="0"/>
                        <a:sym typeface="Wingdings" panose="05000000000000000000" pitchFamily="2" charset="2"/>
                      </a:rPr>
                      <m:t> </m:t>
                    </m:r>
                  </m:oMath>
                </a14:m>
                <a:endParaRPr lang="en-US" dirty="0">
                  <a:sym typeface="Wingdings" panose="05000000000000000000" pitchFamily="2" charset="2"/>
                </a:endParaRPr>
              </a:p>
              <a:p>
                <a:pPr lvl="2">
                  <a:buFont typeface="Arial" panose="020B0604020202020204" pitchFamily="34" charset="0"/>
                  <a:buChar char="•"/>
                </a:pPr>
                <a:endParaRPr lang="en-US" dirty="0">
                  <a:sym typeface="Wingdings" panose="05000000000000000000" pitchFamily="2" charset="2"/>
                </a:endParaRPr>
              </a:p>
              <a:p>
                <a:pPr lvl="2">
                  <a:buFont typeface="Arial" panose="020B0604020202020204" pitchFamily="34" charset="0"/>
                  <a:buChar char="•"/>
                </a:pPr>
                <a:r>
                  <a:rPr lang="en-US" dirty="0">
                    <a:sym typeface="Wingdings" panose="05000000000000000000" pitchFamily="2" charset="2"/>
                  </a:rPr>
                  <a:t>The output of one layer is the input for the next layer. </a:t>
                </a:r>
              </a:p>
              <a:p>
                <a:pPr lvl="2">
                  <a:buFont typeface="Arial" panose="020B0604020202020204" pitchFamily="34" charset="0"/>
                  <a:buChar char="•"/>
                </a:pPr>
                <a:endParaRPr lang="en-US" dirty="0">
                  <a:sym typeface="Wingdings" panose="05000000000000000000" pitchFamily="2" charset="2"/>
                </a:endParaRPr>
              </a:p>
              <a:p>
                <a:pPr lvl="2">
                  <a:buFont typeface="Arial" panose="020B0604020202020204" pitchFamily="34" charset="0"/>
                  <a:buChar char="•"/>
                </a:pPr>
                <a:r>
                  <a:rPr lang="en-US" dirty="0">
                    <a:sym typeface="Wingdings" panose="05000000000000000000" pitchFamily="2" charset="2"/>
                  </a:rPr>
                  <a:t>For each layer we store </a:t>
                </a:r>
                <a14:m>
                  <m:oMath xmlns:m="http://schemas.openxmlformats.org/officeDocument/2006/math">
                    <m:sSubSup>
                      <m:sSubSupPr>
                        <m:ctrlPr>
                          <a:rPr lang="en-US" b="0" i="1" smtClean="0">
                            <a:latin typeface="Cambria Math" panose="02040503050406030204" pitchFamily="18" charset="0"/>
                            <a:sym typeface="Wingdings" panose="05000000000000000000" pitchFamily="2" charset="2"/>
                          </a:rPr>
                        </m:ctrlPr>
                      </m:sSubSupPr>
                      <m:e>
                        <m:r>
                          <a:rPr lang="en-US" b="0" i="1" smtClean="0">
                            <a:latin typeface="Cambria Math" panose="02040503050406030204" pitchFamily="18" charset="0"/>
                            <a:sym typeface="Wingdings" panose="05000000000000000000" pitchFamily="2" charset="2"/>
                          </a:rPr>
                          <m:t>𝑦</m:t>
                        </m:r>
                      </m:e>
                      <m:sub>
                        <m:r>
                          <a:rPr lang="en-US" b="0" i="1" smtClean="0">
                            <a:latin typeface="Cambria Math" panose="02040503050406030204" pitchFamily="18" charset="0"/>
                            <a:sym typeface="Wingdings" panose="05000000000000000000" pitchFamily="2" charset="2"/>
                          </a:rPr>
                          <m:t>𝑖</m:t>
                        </m:r>
                      </m:sub>
                      <m:sup>
                        <m:r>
                          <a:rPr lang="en-US" b="0" i="1" smtClean="0">
                            <a:latin typeface="Cambria Math" panose="02040503050406030204" pitchFamily="18" charset="0"/>
                            <a:sym typeface="Wingdings" panose="05000000000000000000" pitchFamily="2" charset="2"/>
                          </a:rPr>
                          <m:t>𝑙</m:t>
                        </m:r>
                      </m:sup>
                    </m:sSubSup>
                    <m:r>
                      <a:rPr lang="en-US" b="0" i="1" smtClean="0">
                        <a:latin typeface="Cambria Math" panose="02040503050406030204" pitchFamily="18" charset="0"/>
                        <a:sym typeface="Wingdings" panose="05000000000000000000" pitchFamily="2" charset="2"/>
                      </a:rPr>
                      <m:t> </m:t>
                    </m:r>
                  </m:oMath>
                </a14:m>
                <a:r>
                  <a:rPr lang="en-US" dirty="0">
                    <a:sym typeface="Wingdings" panose="05000000000000000000" pitchFamily="2" charset="2"/>
                  </a:rPr>
                  <a:t>. We will need them during backward step</a:t>
                </a:r>
              </a:p>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mc:Choice>
        <mc:Fallback xmlns="">
          <p:sp>
            <p:nvSpPr>
              <p:cNvPr id="73" name="Content Placeholder 1">
                <a:extLst>
                  <a:ext uri="{FF2B5EF4-FFF2-40B4-BE49-F238E27FC236}">
                    <a16:creationId xmlns:a16="http://schemas.microsoft.com/office/drawing/2014/main" id="{1EB6E80A-BADA-76C5-98ED-EC0F616BEA94}"/>
                  </a:ext>
                </a:extLst>
              </p:cNvPr>
              <p:cNvSpPr txBox="1">
                <a:spLocks noRot="1" noChangeAspect="1" noMove="1" noResize="1" noEditPoints="1" noAdjustHandles="1" noChangeArrowheads="1" noChangeShapeType="1" noTextEdit="1"/>
              </p:cNvSpPr>
              <p:nvPr/>
            </p:nvSpPr>
            <p:spPr>
              <a:xfrm>
                <a:off x="1098552" y="1706402"/>
                <a:ext cx="6024783" cy="4693920"/>
              </a:xfrm>
              <a:prstGeom prst="rect">
                <a:avLst/>
              </a:prstGeom>
              <a:blipFill>
                <a:blip r:embed="rId3"/>
                <a:stretch>
                  <a:fillRect t="-1348"/>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3DE89BF7-48B3-05EE-6EF0-F412883076B4}"/>
              </a:ext>
            </a:extLst>
          </p:cNvPr>
          <p:cNvSpPr/>
          <p:nvPr/>
        </p:nvSpPr>
        <p:spPr>
          <a:xfrm>
            <a:off x="7242395" y="347222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9BF5CA9-67C5-D1E9-6C01-FB701D8D24E2}"/>
              </a:ext>
            </a:extLst>
          </p:cNvPr>
          <p:cNvSpPr/>
          <p:nvPr/>
        </p:nvSpPr>
        <p:spPr>
          <a:xfrm>
            <a:off x="7242395" y="409337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524E30F-C25A-B741-1B52-08812C1CC974}"/>
              </a:ext>
            </a:extLst>
          </p:cNvPr>
          <p:cNvSpPr/>
          <p:nvPr/>
        </p:nvSpPr>
        <p:spPr>
          <a:xfrm>
            <a:off x="7242395" y="471047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4BF9BB0-FC22-FD73-F3A4-E39466B9738A}"/>
              </a:ext>
            </a:extLst>
          </p:cNvPr>
          <p:cNvSpPr/>
          <p:nvPr/>
        </p:nvSpPr>
        <p:spPr>
          <a:xfrm>
            <a:off x="8428255" y="31626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FF12402-7F38-D1A6-DB19-C7606568BF92}"/>
              </a:ext>
            </a:extLst>
          </p:cNvPr>
          <p:cNvSpPr/>
          <p:nvPr/>
        </p:nvSpPr>
        <p:spPr>
          <a:xfrm>
            <a:off x="8428255" y="378380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D27429D-B78A-5A01-F5CB-0E503CA4B709}"/>
              </a:ext>
            </a:extLst>
          </p:cNvPr>
          <p:cNvSpPr/>
          <p:nvPr/>
        </p:nvSpPr>
        <p:spPr>
          <a:xfrm>
            <a:off x="8428255" y="440090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925FC4A-4619-81BE-4A7D-57D6BC67AD67}"/>
              </a:ext>
            </a:extLst>
          </p:cNvPr>
          <p:cNvSpPr/>
          <p:nvPr/>
        </p:nvSpPr>
        <p:spPr>
          <a:xfrm>
            <a:off x="8428255" y="502682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CB7EDEA-EB3A-23DB-9035-4CB8DF1E4A01}"/>
              </a:ext>
            </a:extLst>
          </p:cNvPr>
          <p:cNvSpPr/>
          <p:nvPr/>
        </p:nvSpPr>
        <p:spPr>
          <a:xfrm>
            <a:off x="9614115" y="31626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3D037EB-12F5-7F30-C0D5-D941D00C4DAD}"/>
              </a:ext>
            </a:extLst>
          </p:cNvPr>
          <p:cNvSpPr/>
          <p:nvPr/>
        </p:nvSpPr>
        <p:spPr>
          <a:xfrm>
            <a:off x="9614115" y="378380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17A1C3-C6CC-A1A3-8F9A-1A29958EB3CE}"/>
              </a:ext>
            </a:extLst>
          </p:cNvPr>
          <p:cNvSpPr/>
          <p:nvPr/>
        </p:nvSpPr>
        <p:spPr>
          <a:xfrm>
            <a:off x="9614115" y="440090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19D0947-4F8D-31B2-D44C-0A16264FBF0E}"/>
              </a:ext>
            </a:extLst>
          </p:cNvPr>
          <p:cNvSpPr/>
          <p:nvPr/>
        </p:nvSpPr>
        <p:spPr>
          <a:xfrm>
            <a:off x="9614115" y="5026828"/>
            <a:ext cx="533400" cy="533400"/>
          </a:xfrm>
          <a:prstGeom prst="ellipse">
            <a:avLst/>
          </a:prstGeom>
          <a:ln>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AD7B2A52-64D2-9D11-3F5C-403EB47D5441}"/>
              </a:ext>
            </a:extLst>
          </p:cNvPr>
          <p:cNvSpPr/>
          <p:nvPr/>
        </p:nvSpPr>
        <p:spPr>
          <a:xfrm>
            <a:off x="10619003" y="379678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FB5E8BE-B61C-3E1A-445C-EE07A1785249}"/>
              </a:ext>
            </a:extLst>
          </p:cNvPr>
          <p:cNvSpPr/>
          <p:nvPr/>
        </p:nvSpPr>
        <p:spPr>
          <a:xfrm>
            <a:off x="10619003" y="441792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CEDC7D9F-6031-4ADE-912B-EF7AE875D6FE}"/>
              </a:ext>
            </a:extLst>
          </p:cNvPr>
          <p:cNvCxnSpPr>
            <a:stCxn id="4" idx="6"/>
            <a:endCxn id="9" idx="2"/>
          </p:cNvCxnSpPr>
          <p:nvPr/>
        </p:nvCxnSpPr>
        <p:spPr>
          <a:xfrm flipV="1">
            <a:off x="7775795" y="3429358"/>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893123E-B8D3-092B-E245-601C91D15B80}"/>
              </a:ext>
            </a:extLst>
          </p:cNvPr>
          <p:cNvCxnSpPr>
            <a:stCxn id="4" idx="6"/>
            <a:endCxn id="10" idx="2"/>
          </p:cNvCxnSpPr>
          <p:nvPr/>
        </p:nvCxnSpPr>
        <p:spPr>
          <a:xfrm>
            <a:off x="7775795" y="3738925"/>
            <a:ext cx="652460" cy="3115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E9C91B8-5BC2-E030-A619-E109029D629A}"/>
              </a:ext>
            </a:extLst>
          </p:cNvPr>
          <p:cNvCxnSpPr>
            <a:stCxn id="4" idx="6"/>
            <a:endCxn id="15" idx="2"/>
          </p:cNvCxnSpPr>
          <p:nvPr/>
        </p:nvCxnSpPr>
        <p:spPr>
          <a:xfrm>
            <a:off x="7775795" y="3738925"/>
            <a:ext cx="652460" cy="9286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F8FC5D6-D845-9CF6-A099-3C3705803F07}"/>
              </a:ext>
            </a:extLst>
          </p:cNvPr>
          <p:cNvCxnSpPr>
            <a:stCxn id="4" idx="6"/>
            <a:endCxn id="25" idx="2"/>
          </p:cNvCxnSpPr>
          <p:nvPr/>
        </p:nvCxnSpPr>
        <p:spPr>
          <a:xfrm>
            <a:off x="7775795" y="3738925"/>
            <a:ext cx="652460" cy="15546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19AAA8-6C94-F967-2406-D98E4784E054}"/>
              </a:ext>
            </a:extLst>
          </p:cNvPr>
          <p:cNvCxnSpPr>
            <a:stCxn id="6" idx="6"/>
            <a:endCxn id="10" idx="2"/>
          </p:cNvCxnSpPr>
          <p:nvPr/>
        </p:nvCxnSpPr>
        <p:spPr>
          <a:xfrm flipV="1">
            <a:off x="7775795" y="4050507"/>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C78CC35-8841-2901-8D9E-E01459C94CBA}"/>
              </a:ext>
            </a:extLst>
          </p:cNvPr>
          <p:cNvCxnSpPr>
            <a:stCxn id="6" idx="6"/>
            <a:endCxn id="9" idx="2"/>
          </p:cNvCxnSpPr>
          <p:nvPr/>
        </p:nvCxnSpPr>
        <p:spPr>
          <a:xfrm flipV="1">
            <a:off x="7775795" y="3429358"/>
            <a:ext cx="652460" cy="9307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88A5833-951B-F700-E70E-31C4FE9AFE82}"/>
              </a:ext>
            </a:extLst>
          </p:cNvPr>
          <p:cNvCxnSpPr>
            <a:stCxn id="6" idx="6"/>
            <a:endCxn id="15" idx="2"/>
          </p:cNvCxnSpPr>
          <p:nvPr/>
        </p:nvCxnSpPr>
        <p:spPr>
          <a:xfrm>
            <a:off x="7775795" y="4360074"/>
            <a:ext cx="652460" cy="3075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B72EBE5-CCF2-A178-B89B-FE09B0FF111F}"/>
              </a:ext>
            </a:extLst>
          </p:cNvPr>
          <p:cNvCxnSpPr>
            <a:stCxn id="6" idx="6"/>
            <a:endCxn id="25" idx="2"/>
          </p:cNvCxnSpPr>
          <p:nvPr/>
        </p:nvCxnSpPr>
        <p:spPr>
          <a:xfrm>
            <a:off x="7775795" y="4360074"/>
            <a:ext cx="652460" cy="9334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F35DDF5-87FC-1971-099C-1863B90F0E13}"/>
              </a:ext>
            </a:extLst>
          </p:cNvPr>
          <p:cNvCxnSpPr>
            <a:stCxn id="8" idx="6"/>
            <a:endCxn id="9" idx="2"/>
          </p:cNvCxnSpPr>
          <p:nvPr/>
        </p:nvCxnSpPr>
        <p:spPr>
          <a:xfrm flipV="1">
            <a:off x="7775795" y="3429358"/>
            <a:ext cx="652460" cy="154781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1D934CE-C0C6-9694-90B2-C1ECAFB6F67C}"/>
              </a:ext>
            </a:extLst>
          </p:cNvPr>
          <p:cNvCxnSpPr>
            <a:stCxn id="8" idx="6"/>
            <a:endCxn id="10" idx="2"/>
          </p:cNvCxnSpPr>
          <p:nvPr/>
        </p:nvCxnSpPr>
        <p:spPr>
          <a:xfrm flipV="1">
            <a:off x="7775795" y="4050507"/>
            <a:ext cx="652460" cy="9266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5CEF397-36E8-AC73-B084-EF6B5955FABB}"/>
              </a:ext>
            </a:extLst>
          </p:cNvPr>
          <p:cNvCxnSpPr>
            <a:stCxn id="8" idx="6"/>
            <a:endCxn id="15" idx="2"/>
          </p:cNvCxnSpPr>
          <p:nvPr/>
        </p:nvCxnSpPr>
        <p:spPr>
          <a:xfrm flipV="1">
            <a:off x="7775795" y="4667604"/>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DCF0D5E-EA62-BB33-60A5-32426BA9B7C1}"/>
              </a:ext>
            </a:extLst>
          </p:cNvPr>
          <p:cNvCxnSpPr>
            <a:stCxn id="8" idx="6"/>
            <a:endCxn id="25" idx="2"/>
          </p:cNvCxnSpPr>
          <p:nvPr/>
        </p:nvCxnSpPr>
        <p:spPr>
          <a:xfrm>
            <a:off x="7775795" y="4977171"/>
            <a:ext cx="652460" cy="31635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9A8D296-C743-DC83-1DBE-7016160A6410}"/>
              </a:ext>
            </a:extLst>
          </p:cNvPr>
          <p:cNvCxnSpPr>
            <a:stCxn id="26" idx="6"/>
            <a:endCxn id="32" idx="2"/>
          </p:cNvCxnSpPr>
          <p:nvPr/>
        </p:nvCxnSpPr>
        <p:spPr>
          <a:xfrm>
            <a:off x="10147515" y="3429358"/>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FB85739-09F7-CE89-F282-641CAD952264}"/>
              </a:ext>
            </a:extLst>
          </p:cNvPr>
          <p:cNvCxnSpPr>
            <a:stCxn id="26" idx="6"/>
            <a:endCxn id="34" idx="2"/>
          </p:cNvCxnSpPr>
          <p:nvPr/>
        </p:nvCxnSpPr>
        <p:spPr>
          <a:xfrm>
            <a:off x="10147515" y="3429358"/>
            <a:ext cx="471488" cy="12552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5BB950D-40D1-3579-F60D-EA05C6D2AB28}"/>
              </a:ext>
            </a:extLst>
          </p:cNvPr>
          <p:cNvCxnSpPr>
            <a:stCxn id="28" idx="6"/>
            <a:endCxn id="32" idx="2"/>
          </p:cNvCxnSpPr>
          <p:nvPr/>
        </p:nvCxnSpPr>
        <p:spPr>
          <a:xfrm>
            <a:off x="10147515" y="4050507"/>
            <a:ext cx="471488" cy="1297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7F30CA1-9394-8BE2-80A0-FDAC0748F8F3}"/>
              </a:ext>
            </a:extLst>
          </p:cNvPr>
          <p:cNvCxnSpPr>
            <a:stCxn id="28" idx="6"/>
            <a:endCxn id="34" idx="2"/>
          </p:cNvCxnSpPr>
          <p:nvPr/>
        </p:nvCxnSpPr>
        <p:spPr>
          <a:xfrm>
            <a:off x="10147515" y="4050507"/>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3873548-D37B-8CD5-B650-7986ED6CA374}"/>
              </a:ext>
            </a:extLst>
          </p:cNvPr>
          <p:cNvCxnSpPr>
            <a:stCxn id="29" idx="6"/>
            <a:endCxn id="32" idx="2"/>
          </p:cNvCxnSpPr>
          <p:nvPr/>
        </p:nvCxnSpPr>
        <p:spPr>
          <a:xfrm flipV="1">
            <a:off x="10147515" y="4063480"/>
            <a:ext cx="471488" cy="60412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212FF6B-10A2-6DCE-1A85-72147E24A942}"/>
              </a:ext>
            </a:extLst>
          </p:cNvPr>
          <p:cNvCxnSpPr>
            <a:stCxn id="29" idx="6"/>
            <a:endCxn id="34" idx="2"/>
          </p:cNvCxnSpPr>
          <p:nvPr/>
        </p:nvCxnSpPr>
        <p:spPr>
          <a:xfrm>
            <a:off x="10147515" y="4667604"/>
            <a:ext cx="471488" cy="170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FA8994D7-83E0-FC5D-A2D5-95DABE06F0C4}"/>
              </a:ext>
            </a:extLst>
          </p:cNvPr>
          <p:cNvCxnSpPr>
            <a:cxnSpLocks/>
            <a:stCxn id="31" idx="6"/>
            <a:endCxn id="34" idx="2"/>
          </p:cNvCxnSpPr>
          <p:nvPr/>
        </p:nvCxnSpPr>
        <p:spPr>
          <a:xfrm flipV="1">
            <a:off x="10147515" y="4684629"/>
            <a:ext cx="471488" cy="6088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CD85819-58B5-4225-0E30-6E934F4B6D76}"/>
              </a:ext>
            </a:extLst>
          </p:cNvPr>
          <p:cNvCxnSpPr>
            <a:stCxn id="31" idx="6"/>
            <a:endCxn id="32" idx="2"/>
          </p:cNvCxnSpPr>
          <p:nvPr/>
        </p:nvCxnSpPr>
        <p:spPr>
          <a:xfrm flipV="1">
            <a:off x="10147515" y="4063480"/>
            <a:ext cx="471488" cy="123004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E22B598-12C2-A01A-C6CD-4555E51E20FC}"/>
              </a:ext>
            </a:extLst>
          </p:cNvPr>
          <p:cNvCxnSpPr>
            <a:stCxn id="9" idx="6"/>
            <a:endCxn id="29" idx="2"/>
          </p:cNvCxnSpPr>
          <p:nvPr/>
        </p:nvCxnSpPr>
        <p:spPr>
          <a:xfrm>
            <a:off x="8961655" y="3429358"/>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F7D53A-BFDD-5055-FC03-7303354B1561}"/>
              </a:ext>
            </a:extLst>
          </p:cNvPr>
          <p:cNvCxnSpPr>
            <a:endCxn id="26" idx="2"/>
          </p:cNvCxnSpPr>
          <p:nvPr/>
        </p:nvCxnSpPr>
        <p:spPr>
          <a:xfrm>
            <a:off x="8961655" y="3429358"/>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10778EA-A6AF-6FD4-300D-27C862A0A2E3}"/>
              </a:ext>
            </a:extLst>
          </p:cNvPr>
          <p:cNvCxnSpPr>
            <a:stCxn id="9" idx="6"/>
            <a:endCxn id="28" idx="2"/>
          </p:cNvCxnSpPr>
          <p:nvPr/>
        </p:nvCxnSpPr>
        <p:spPr>
          <a:xfrm>
            <a:off x="8961655" y="3429358"/>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C6A0B71-8AEB-2DFF-7878-6E008806C589}"/>
              </a:ext>
            </a:extLst>
          </p:cNvPr>
          <p:cNvCxnSpPr>
            <a:stCxn id="9" idx="6"/>
            <a:endCxn id="31" idx="2"/>
          </p:cNvCxnSpPr>
          <p:nvPr/>
        </p:nvCxnSpPr>
        <p:spPr>
          <a:xfrm>
            <a:off x="8961655" y="3429358"/>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B41A47-02AC-0AF1-CE34-B2C1E4A610E4}"/>
              </a:ext>
            </a:extLst>
          </p:cNvPr>
          <p:cNvCxnSpPr>
            <a:stCxn id="10" idx="6"/>
            <a:endCxn id="26" idx="2"/>
          </p:cNvCxnSpPr>
          <p:nvPr/>
        </p:nvCxnSpPr>
        <p:spPr>
          <a:xfrm flipV="1">
            <a:off x="8961655" y="3429358"/>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56B5CA79-E2C5-B867-9307-82FB89E31A64}"/>
              </a:ext>
            </a:extLst>
          </p:cNvPr>
          <p:cNvCxnSpPr>
            <a:stCxn id="15" idx="6"/>
            <a:endCxn id="28" idx="2"/>
          </p:cNvCxnSpPr>
          <p:nvPr/>
        </p:nvCxnSpPr>
        <p:spPr>
          <a:xfrm flipV="1">
            <a:off x="8961655" y="4050507"/>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B5A27DC5-5FDB-4C15-003C-F8D933EDF16F}"/>
              </a:ext>
            </a:extLst>
          </p:cNvPr>
          <p:cNvCxnSpPr>
            <a:stCxn id="15" idx="6"/>
            <a:endCxn id="29" idx="2"/>
          </p:cNvCxnSpPr>
          <p:nvPr/>
        </p:nvCxnSpPr>
        <p:spPr>
          <a:xfrm>
            <a:off x="8961655" y="4667604"/>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C46F4D6-B7FD-AA8E-8120-D378A8602DC7}"/>
              </a:ext>
            </a:extLst>
          </p:cNvPr>
          <p:cNvCxnSpPr>
            <a:stCxn id="10" idx="6"/>
            <a:endCxn id="28" idx="2"/>
          </p:cNvCxnSpPr>
          <p:nvPr/>
        </p:nvCxnSpPr>
        <p:spPr>
          <a:xfrm>
            <a:off x="8961655" y="4050507"/>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CA41D3C-D272-8EDF-D279-DD71655B5A18}"/>
              </a:ext>
            </a:extLst>
          </p:cNvPr>
          <p:cNvCxnSpPr>
            <a:stCxn id="10" idx="6"/>
            <a:endCxn id="29" idx="2"/>
          </p:cNvCxnSpPr>
          <p:nvPr/>
        </p:nvCxnSpPr>
        <p:spPr>
          <a:xfrm>
            <a:off x="8961655" y="4050507"/>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55D06BF-CB99-39DD-397D-81DAE9854DFB}"/>
              </a:ext>
            </a:extLst>
          </p:cNvPr>
          <p:cNvCxnSpPr>
            <a:stCxn id="10" idx="6"/>
            <a:endCxn id="31" idx="2"/>
          </p:cNvCxnSpPr>
          <p:nvPr/>
        </p:nvCxnSpPr>
        <p:spPr>
          <a:xfrm>
            <a:off x="8961655" y="4050507"/>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152970D-5F25-DFBE-33A3-E09962791D4B}"/>
              </a:ext>
            </a:extLst>
          </p:cNvPr>
          <p:cNvCxnSpPr>
            <a:stCxn id="15" idx="6"/>
            <a:endCxn id="26" idx="2"/>
          </p:cNvCxnSpPr>
          <p:nvPr/>
        </p:nvCxnSpPr>
        <p:spPr>
          <a:xfrm flipV="1">
            <a:off x="8961655" y="3429358"/>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7A8C289-5C5A-45BD-1FA7-F7E46DD31966}"/>
              </a:ext>
            </a:extLst>
          </p:cNvPr>
          <p:cNvCxnSpPr>
            <a:stCxn id="25" idx="6"/>
            <a:endCxn id="26" idx="2"/>
          </p:cNvCxnSpPr>
          <p:nvPr/>
        </p:nvCxnSpPr>
        <p:spPr>
          <a:xfrm flipV="1">
            <a:off x="8961655" y="3429358"/>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889F7B1-DDEE-6F5C-BC10-14153E510B0D}"/>
              </a:ext>
            </a:extLst>
          </p:cNvPr>
          <p:cNvCxnSpPr>
            <a:stCxn id="25" idx="6"/>
            <a:endCxn id="28" idx="2"/>
          </p:cNvCxnSpPr>
          <p:nvPr/>
        </p:nvCxnSpPr>
        <p:spPr>
          <a:xfrm flipV="1">
            <a:off x="8961655" y="4050507"/>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A538BD8-4152-6269-CAA3-19B534BCC0C3}"/>
              </a:ext>
            </a:extLst>
          </p:cNvPr>
          <p:cNvCxnSpPr>
            <a:stCxn id="25" idx="6"/>
            <a:endCxn id="29" idx="2"/>
          </p:cNvCxnSpPr>
          <p:nvPr/>
        </p:nvCxnSpPr>
        <p:spPr>
          <a:xfrm flipV="1">
            <a:off x="8961655" y="4667604"/>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5839F54-A495-6669-1F1F-BF851612488C}"/>
              </a:ext>
            </a:extLst>
          </p:cNvPr>
          <p:cNvCxnSpPr>
            <a:stCxn id="25" idx="6"/>
            <a:endCxn id="31" idx="2"/>
          </p:cNvCxnSpPr>
          <p:nvPr/>
        </p:nvCxnSpPr>
        <p:spPr>
          <a:xfrm>
            <a:off x="8961655" y="5293528"/>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C9FFC5BC-01CE-A910-02FE-3CEDB353E509}"/>
              </a:ext>
            </a:extLst>
          </p:cNvPr>
          <p:cNvSpPr txBox="1"/>
          <p:nvPr/>
        </p:nvSpPr>
        <p:spPr>
          <a:xfrm>
            <a:off x="7061696" y="3162658"/>
            <a:ext cx="894797" cy="646331"/>
          </a:xfrm>
          <a:prstGeom prst="rect">
            <a:avLst/>
          </a:prstGeom>
          <a:noFill/>
        </p:spPr>
        <p:txBody>
          <a:bodyPr wrap="none" rtlCol="0">
            <a:spAutoFit/>
          </a:bodyPr>
          <a:lstStyle/>
          <a:p>
            <a:pPr>
              <a:lnSpc>
                <a:spcPct val="90000"/>
              </a:lnSpc>
            </a:pPr>
            <a:r>
              <a:rPr lang="en-US" sz="1600" dirty="0"/>
              <a:t>Layer 1</a:t>
            </a:r>
          </a:p>
          <a:p>
            <a:pPr>
              <a:lnSpc>
                <a:spcPct val="90000"/>
              </a:lnSpc>
            </a:pPr>
            <a:endParaRPr lang="en-US" sz="2400" dirty="0"/>
          </a:p>
        </p:txBody>
      </p:sp>
      <p:sp>
        <p:nvSpPr>
          <p:cNvPr id="95" name="TextBox 94">
            <a:extLst>
              <a:ext uri="{FF2B5EF4-FFF2-40B4-BE49-F238E27FC236}">
                <a16:creationId xmlns:a16="http://schemas.microsoft.com/office/drawing/2014/main" id="{8AE9C63F-F7AE-A028-7DF4-4CEF94848D01}"/>
              </a:ext>
            </a:extLst>
          </p:cNvPr>
          <p:cNvSpPr txBox="1"/>
          <p:nvPr/>
        </p:nvSpPr>
        <p:spPr>
          <a:xfrm>
            <a:off x="8247830" y="2910269"/>
            <a:ext cx="894797" cy="313932"/>
          </a:xfrm>
          <a:prstGeom prst="rect">
            <a:avLst/>
          </a:prstGeom>
          <a:noFill/>
        </p:spPr>
        <p:txBody>
          <a:bodyPr wrap="none" rtlCol="0">
            <a:spAutoFit/>
          </a:bodyPr>
          <a:lstStyle/>
          <a:p>
            <a:pPr>
              <a:lnSpc>
                <a:spcPct val="90000"/>
              </a:lnSpc>
            </a:pPr>
            <a:r>
              <a:rPr lang="en-US" sz="1600" dirty="0"/>
              <a:t>Layer 2</a:t>
            </a:r>
            <a:endParaRPr lang="en-US" sz="2400" dirty="0"/>
          </a:p>
        </p:txBody>
      </p:sp>
      <p:sp>
        <p:nvSpPr>
          <p:cNvPr id="96" name="TextBox 95">
            <a:extLst>
              <a:ext uri="{FF2B5EF4-FFF2-40B4-BE49-F238E27FC236}">
                <a16:creationId xmlns:a16="http://schemas.microsoft.com/office/drawing/2014/main" id="{C833523E-A43F-9256-9575-AA020A94F2CE}"/>
              </a:ext>
            </a:extLst>
          </p:cNvPr>
          <p:cNvSpPr txBox="1"/>
          <p:nvPr/>
        </p:nvSpPr>
        <p:spPr>
          <a:xfrm>
            <a:off x="9433416" y="2905714"/>
            <a:ext cx="894797" cy="313932"/>
          </a:xfrm>
          <a:prstGeom prst="rect">
            <a:avLst/>
          </a:prstGeom>
          <a:noFill/>
        </p:spPr>
        <p:txBody>
          <a:bodyPr wrap="none" rtlCol="0">
            <a:spAutoFit/>
          </a:bodyPr>
          <a:lstStyle/>
          <a:p>
            <a:pPr>
              <a:lnSpc>
                <a:spcPct val="90000"/>
              </a:lnSpc>
            </a:pPr>
            <a:r>
              <a:rPr lang="en-US" sz="1600" dirty="0"/>
              <a:t>Layer 3</a:t>
            </a:r>
            <a:endParaRPr lang="en-US" sz="2400" dirty="0"/>
          </a:p>
        </p:txBody>
      </p:sp>
      <p:sp>
        <p:nvSpPr>
          <p:cNvPr id="98" name="TextBox 97">
            <a:extLst>
              <a:ext uri="{FF2B5EF4-FFF2-40B4-BE49-F238E27FC236}">
                <a16:creationId xmlns:a16="http://schemas.microsoft.com/office/drawing/2014/main" id="{0DF5F6DC-8D6E-C44F-3B84-9F4FE2F97F26}"/>
              </a:ext>
            </a:extLst>
          </p:cNvPr>
          <p:cNvSpPr txBox="1"/>
          <p:nvPr/>
        </p:nvSpPr>
        <p:spPr>
          <a:xfrm>
            <a:off x="10471917" y="3464265"/>
            <a:ext cx="894797" cy="313932"/>
          </a:xfrm>
          <a:prstGeom prst="rect">
            <a:avLst/>
          </a:prstGeom>
          <a:noFill/>
        </p:spPr>
        <p:txBody>
          <a:bodyPr wrap="none" rtlCol="0">
            <a:spAutoFit/>
          </a:bodyPr>
          <a:lstStyle/>
          <a:p>
            <a:pPr>
              <a:lnSpc>
                <a:spcPct val="90000"/>
              </a:lnSpc>
            </a:pPr>
            <a:r>
              <a:rPr lang="en-US" sz="1600" dirty="0"/>
              <a:t>Layer 4</a:t>
            </a:r>
            <a:endParaRPr lang="en-US" sz="2400" dirty="0"/>
          </a:p>
        </p:txBody>
      </p:sp>
      <p:cxnSp>
        <p:nvCxnSpPr>
          <p:cNvPr id="101" name="Straight Arrow Connector 100">
            <a:extLst>
              <a:ext uri="{FF2B5EF4-FFF2-40B4-BE49-F238E27FC236}">
                <a16:creationId xmlns:a16="http://schemas.microsoft.com/office/drawing/2014/main" id="{475BD97A-30D3-2EF0-6D95-2B79228862B4}"/>
              </a:ext>
            </a:extLst>
          </p:cNvPr>
          <p:cNvCxnSpPr>
            <a:cxnSpLocks/>
            <a:stCxn id="15" idx="6"/>
            <a:endCxn id="31" idx="2"/>
          </p:cNvCxnSpPr>
          <p:nvPr/>
        </p:nvCxnSpPr>
        <p:spPr>
          <a:xfrm>
            <a:off x="8961655" y="4667604"/>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0" name="Arc 119">
            <a:extLst>
              <a:ext uri="{FF2B5EF4-FFF2-40B4-BE49-F238E27FC236}">
                <a16:creationId xmlns:a16="http://schemas.microsoft.com/office/drawing/2014/main" id="{3A966F4F-A267-A30E-5A56-AC8FB3D77F83}"/>
              </a:ext>
            </a:extLst>
          </p:cNvPr>
          <p:cNvSpPr/>
          <p:nvPr/>
        </p:nvSpPr>
        <p:spPr>
          <a:xfrm>
            <a:off x="7542212" y="2209800"/>
            <a:ext cx="3348475" cy="1638658"/>
          </a:xfrm>
          <a:prstGeom prst="arc">
            <a:avLst>
              <a:gd name="adj1" fmla="val 10959040"/>
              <a:gd name="adj2" fmla="val 0"/>
            </a:avLst>
          </a:prstGeom>
          <a:ln w="25400">
            <a:solidFill>
              <a:schemeClr val="bg1"/>
            </a:solidFill>
            <a:miter lim="800000"/>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3" name="TextBox 122">
            <a:extLst>
              <a:ext uri="{FF2B5EF4-FFF2-40B4-BE49-F238E27FC236}">
                <a16:creationId xmlns:a16="http://schemas.microsoft.com/office/drawing/2014/main" id="{11E05E22-E73F-08AD-3FDE-00D3AEF7AC9A}"/>
              </a:ext>
            </a:extLst>
          </p:cNvPr>
          <p:cNvSpPr txBox="1"/>
          <p:nvPr/>
        </p:nvSpPr>
        <p:spPr>
          <a:xfrm>
            <a:off x="8556691" y="2308622"/>
            <a:ext cx="1550424" cy="313932"/>
          </a:xfrm>
          <a:prstGeom prst="rect">
            <a:avLst/>
          </a:prstGeom>
          <a:noFill/>
        </p:spPr>
        <p:txBody>
          <a:bodyPr wrap="none" rtlCol="0">
            <a:spAutoFit/>
          </a:bodyPr>
          <a:lstStyle/>
          <a:p>
            <a:pPr>
              <a:lnSpc>
                <a:spcPct val="90000"/>
              </a:lnSpc>
            </a:pPr>
            <a:r>
              <a:rPr lang="en-US" sz="1600" dirty="0"/>
              <a:t>Forward Step </a:t>
            </a:r>
            <a:endParaRPr lang="en-US" sz="2400" dirty="0"/>
          </a:p>
        </p:txBody>
      </p:sp>
    </p:spTree>
    <p:extLst>
      <p:ext uri="{BB962C8B-B14F-4D97-AF65-F5344CB8AC3E}">
        <p14:creationId xmlns:p14="http://schemas.microsoft.com/office/powerpoint/2010/main" val="34808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FEF4F-129B-7206-AB61-5652E2F216F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5042BC-B8DA-9323-7C30-E3C3E076FD95}"/>
              </a:ext>
            </a:extLst>
          </p:cNvPr>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a:extLst>
              <a:ext uri="{FF2B5EF4-FFF2-40B4-BE49-F238E27FC236}">
                <a16:creationId xmlns:a16="http://schemas.microsoft.com/office/drawing/2014/main" id="{F1B439AC-4359-1888-7A40-E7D8FE34D208}"/>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Content Placeholder 1">
                <a:extLst>
                  <a:ext uri="{FF2B5EF4-FFF2-40B4-BE49-F238E27FC236}">
                    <a16:creationId xmlns:a16="http://schemas.microsoft.com/office/drawing/2014/main" id="{E595E306-2C06-C051-E370-DBF4017FA5BA}"/>
                  </a:ext>
                </a:extLst>
              </p:cNvPr>
              <p:cNvSpPr txBox="1">
                <a:spLocks/>
              </p:cNvSpPr>
              <p:nvPr/>
            </p:nvSpPr>
            <p:spPr>
              <a:xfrm>
                <a:off x="1098552" y="1706402"/>
                <a:ext cx="6024783" cy="4693920"/>
              </a:xfrm>
              <a:prstGeom prst="rect">
                <a:avLst/>
              </a:prstGeom>
            </p:spPr>
            <p:txBody>
              <a:bodyPr vert="horz" lIns="91440" tIns="45720" rIns="91440" bIns="45720" rtlCol="0">
                <a:normAutofit lnSpcReduction="10000"/>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lvl="2"/>
                <a:r>
                  <a:rPr lang="en-US" dirty="0">
                    <a:sym typeface="Wingdings" panose="05000000000000000000" pitchFamily="2" charset="2"/>
                  </a:rPr>
                  <a:t>Backward step:</a:t>
                </a:r>
              </a:p>
              <a:p>
                <a:pPr marL="548640" lvl="2" indent="0">
                  <a:buNone/>
                </a:pPr>
                <a:endParaRPr lang="en-US" dirty="0">
                  <a:sym typeface="Wingdings" panose="05000000000000000000" pitchFamily="2" charset="2"/>
                </a:endParaRPr>
              </a:p>
              <a:p>
                <a:pPr lvl="2">
                  <a:buFont typeface="Arial" panose="020B0604020202020204" pitchFamily="34" charset="0"/>
                  <a:buChar char="•"/>
                </a:pPr>
                <a:r>
                  <a:rPr lang="en-US" dirty="0">
                    <a:sym typeface="Wingdings" panose="05000000000000000000" pitchFamily="2" charset="2"/>
                  </a:rPr>
                  <a:t>We first compute the error at the final layer: </a:t>
                </a:r>
                <a14:m>
                  <m:oMath xmlns:m="http://schemas.openxmlformats.org/officeDocument/2006/math">
                    <m:sSubSup>
                      <m:sSubSupPr>
                        <m:ctrlPr>
                          <a:rPr lang="en-US" sz="1800" b="0" i="1" smtClean="0">
                            <a:solidFill>
                              <a:schemeClr val="bg1"/>
                            </a:solidFill>
                            <a:latin typeface="Cambria Math" panose="02040503050406030204" pitchFamily="18" charset="0"/>
                            <a:sym typeface="Wingdings" panose="05000000000000000000" pitchFamily="2" charset="2"/>
                          </a:rPr>
                        </m:ctrlPr>
                      </m:sSubSupPr>
                      <m:e>
                        <m:r>
                          <a:rPr lang="en-US" sz="1800" b="0" i="1" smtClean="0">
                            <a:solidFill>
                              <a:schemeClr val="bg1"/>
                            </a:solidFill>
                            <a:latin typeface="Cambria Math" panose="02040503050406030204" pitchFamily="18" charset="0"/>
                            <a:sym typeface="Wingdings" panose="05000000000000000000" pitchFamily="2" charset="2"/>
                          </a:rPr>
                          <m:t>𝛿</m:t>
                        </m:r>
                      </m:e>
                      <m:sub>
                        <m:r>
                          <a:rPr lang="en-US" sz="1800" b="0" i="1" smtClean="0">
                            <a:solidFill>
                              <a:schemeClr val="bg1"/>
                            </a:solidFill>
                            <a:latin typeface="Cambria Math" panose="02040503050406030204" pitchFamily="18" charset="0"/>
                            <a:sym typeface="Wingdings" panose="05000000000000000000" pitchFamily="2" charset="2"/>
                          </a:rPr>
                          <m:t>𝑖</m:t>
                        </m:r>
                      </m:sub>
                      <m:sup>
                        <m:r>
                          <a:rPr lang="en-US" sz="1800" b="0" i="1" smtClean="0">
                            <a:solidFill>
                              <a:schemeClr val="bg1"/>
                            </a:solidFill>
                            <a:latin typeface="Cambria Math" panose="02040503050406030204" pitchFamily="18" charset="0"/>
                            <a:sym typeface="Wingdings" panose="05000000000000000000" pitchFamily="2" charset="2"/>
                          </a:rPr>
                          <m:t>𝐿</m:t>
                        </m:r>
                      </m:sup>
                    </m:sSubSup>
                  </m:oMath>
                </a14:m>
                <a:r>
                  <a:rPr lang="en-US" dirty="0">
                    <a:sym typeface="Wingdings" panose="05000000000000000000" pitchFamily="2" charset="2"/>
                  </a:rPr>
                  <a:t> </a:t>
                </a:r>
                <a:br>
                  <a:rPr lang="en-US" dirty="0">
                    <a:sym typeface="Wingdings" panose="05000000000000000000" pitchFamily="2" charset="2"/>
                  </a:rPr>
                </a:br>
                <a:endParaRPr lang="en-US" dirty="0">
                  <a:sym typeface="Wingdings" panose="05000000000000000000" pitchFamily="2" charset="2"/>
                </a:endParaRPr>
              </a:p>
              <a:p>
                <a:pPr lvl="2">
                  <a:buFont typeface="Arial" panose="020B0604020202020204" pitchFamily="34" charset="0"/>
                  <a:buChar char="•"/>
                </a:pPr>
                <a:r>
                  <a:rPr lang="en-US" dirty="0">
                    <a:sym typeface="Wingdings" panose="05000000000000000000" pitchFamily="2" charset="2"/>
                  </a:rPr>
                  <a:t>We perform the following operations at each layer, from output -&gt; hidden -&gt; input</a:t>
                </a:r>
              </a:p>
              <a:p>
                <a:pPr lvl="3">
                  <a:buFont typeface="Arial" panose="020B0604020202020204" pitchFamily="34" charset="0"/>
                  <a:buChar char="•"/>
                </a:pPr>
                <a:r>
                  <a:rPr lang="en-US" dirty="0">
                    <a:sym typeface="Wingdings" panose="05000000000000000000" pitchFamily="2" charset="2"/>
                  </a:rPr>
                  <a:t>Propagate the error</a:t>
                </a:r>
                <a:r>
                  <a:rPr lang="en-US" sz="1600" b="0" dirty="0">
                    <a:solidFill>
                      <a:schemeClr val="bg1"/>
                    </a:solidFill>
                    <a:sym typeface="Wingdings" panose="05000000000000000000" pitchFamily="2" charset="2"/>
                  </a:rPr>
                  <a:t> from current layer </a:t>
                </a:r>
                <a14:m>
                  <m:oMath xmlns:m="http://schemas.openxmlformats.org/officeDocument/2006/math">
                    <m:sSubSup>
                      <m:sSubSupPr>
                        <m:ctrlPr>
                          <a:rPr lang="en-US" sz="1600" b="0" i="1" smtClean="0">
                            <a:solidFill>
                              <a:schemeClr val="bg1"/>
                            </a:solidFill>
                            <a:latin typeface="Cambria Math" panose="02040503050406030204" pitchFamily="18" charset="0"/>
                            <a:sym typeface="Wingdings" panose="05000000000000000000" pitchFamily="2" charset="2"/>
                          </a:rPr>
                        </m:ctrlPr>
                      </m:sSubSupPr>
                      <m:e>
                        <m:r>
                          <a:rPr lang="en-US" sz="1600" b="0" i="1" smtClean="0">
                            <a:solidFill>
                              <a:schemeClr val="bg1"/>
                            </a:solidFill>
                            <a:latin typeface="Cambria Math" panose="02040503050406030204" pitchFamily="18" charset="0"/>
                            <a:sym typeface="Wingdings" panose="05000000000000000000" pitchFamily="2" charset="2"/>
                          </a:rPr>
                          <m:t>𝛿</m:t>
                        </m:r>
                      </m:e>
                      <m:sub>
                        <m:r>
                          <a:rPr lang="en-US" sz="1600" b="0" i="1" smtClean="0">
                            <a:solidFill>
                              <a:schemeClr val="bg1"/>
                            </a:solidFill>
                            <a:latin typeface="Cambria Math" panose="02040503050406030204" pitchFamily="18" charset="0"/>
                            <a:sym typeface="Wingdings" panose="05000000000000000000" pitchFamily="2" charset="2"/>
                          </a:rPr>
                          <m:t>𝑖</m:t>
                        </m:r>
                      </m:sub>
                      <m:sup>
                        <m:r>
                          <a:rPr lang="en-US" sz="1600" b="0" i="1" smtClean="0">
                            <a:solidFill>
                              <a:schemeClr val="bg1"/>
                            </a:solidFill>
                            <a:latin typeface="Cambria Math" panose="02040503050406030204" pitchFamily="18" charset="0"/>
                            <a:sym typeface="Wingdings" panose="05000000000000000000" pitchFamily="2" charset="2"/>
                          </a:rPr>
                          <m:t>𝑙</m:t>
                        </m:r>
                      </m:sup>
                    </m:sSubSup>
                  </m:oMath>
                </a14:m>
                <a:r>
                  <a:rPr lang="en-US" dirty="0">
                    <a:sym typeface="Wingdings" panose="05000000000000000000" pitchFamily="2" charset="2"/>
                  </a:rPr>
                  <a:t> to the layer below</a:t>
                </a:r>
              </a:p>
              <a:p>
                <a:pPr lvl="3">
                  <a:buFont typeface="Arial" panose="020B0604020202020204" pitchFamily="34" charset="0"/>
                  <a:buChar char="•"/>
                </a:pPr>
                <a:r>
                  <a:rPr lang="en-US" dirty="0">
                    <a:sym typeface="Wingdings" panose="05000000000000000000" pitchFamily="2" charset="2"/>
                  </a:rPr>
                  <a:t>Use the error to compute the gradients for the weights at the current layer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𝑙</m:t>
                            </m:r>
                          </m:sup>
                        </m:sSup>
                      </m:den>
                    </m:f>
                  </m:oMath>
                </a14:m>
                <a:endParaRPr lang="en-US" dirty="0">
                  <a:sym typeface="Wingdings" panose="05000000000000000000" pitchFamily="2" charset="2"/>
                </a:endParaRPr>
              </a:p>
              <a:p>
                <a:pPr lvl="3">
                  <a:buFont typeface="Arial" panose="020B0604020202020204" pitchFamily="34" charset="0"/>
                  <a:buChar char="•"/>
                </a:pPr>
                <a:r>
                  <a:rPr lang="en-US" dirty="0">
                    <a:sym typeface="Wingdings" panose="05000000000000000000" pitchFamily="2" charset="2"/>
                  </a:rPr>
                  <a:t>Update the weights using the computed gradient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𝑙</m:t>
                        </m:r>
                      </m:sup>
                    </m:sSup>
                  </m:oMath>
                </a14:m>
                <a:endParaRPr lang="en-US" dirty="0">
                  <a:sym typeface="Wingdings" panose="05000000000000000000" pitchFamily="2" charset="2"/>
                </a:endParaRPr>
              </a:p>
              <a:p>
                <a:pPr lvl="2">
                  <a:buFont typeface="Arial" panose="020B0604020202020204" pitchFamily="34" charset="0"/>
                  <a:buChar char="•"/>
                </a:pPr>
                <a:endParaRPr lang="en-US" dirty="0">
                  <a:sym typeface="Wingdings" panose="05000000000000000000" pitchFamily="2" charset="2"/>
                </a:endParaRPr>
              </a:p>
              <a:p>
                <a:pPr lvl="2">
                  <a:buFont typeface="Arial" panose="020B0604020202020204" pitchFamily="34" charset="0"/>
                  <a:buChar char="•"/>
                </a:pPr>
                <a:r>
                  <a:rPr lang="en-US" dirty="0">
                    <a:sym typeface="Wingdings" panose="05000000000000000000" pitchFamily="2" charset="2"/>
                  </a:rPr>
                  <a:t>It is important to perform the steps in this order. Do not update weights before propagating the error</a:t>
                </a:r>
              </a:p>
              <a:p>
                <a:pPr lvl="7"/>
                <a:endParaRPr lang="en-US" dirty="0">
                  <a:sym typeface="Wingdings" panose="05000000000000000000" pitchFamily="2" charset="2"/>
                </a:endParaRPr>
              </a:p>
              <a:p>
                <a:pPr lvl="2"/>
                <a:endParaRPr lang="en-US" dirty="0"/>
              </a:p>
            </p:txBody>
          </p:sp>
        </mc:Choice>
        <mc:Fallback xmlns="">
          <p:sp>
            <p:nvSpPr>
              <p:cNvPr id="73" name="Content Placeholder 1">
                <a:extLst>
                  <a:ext uri="{FF2B5EF4-FFF2-40B4-BE49-F238E27FC236}">
                    <a16:creationId xmlns:a16="http://schemas.microsoft.com/office/drawing/2014/main" id="{E595E306-2C06-C051-E370-DBF4017FA5BA}"/>
                  </a:ext>
                </a:extLst>
              </p:cNvPr>
              <p:cNvSpPr txBox="1">
                <a:spLocks noRot="1" noChangeAspect="1" noMove="1" noResize="1" noEditPoints="1" noAdjustHandles="1" noChangeArrowheads="1" noChangeShapeType="1" noTextEdit="1"/>
              </p:cNvSpPr>
              <p:nvPr/>
            </p:nvSpPr>
            <p:spPr>
              <a:xfrm>
                <a:off x="1098552" y="1706402"/>
                <a:ext cx="6024783" cy="4693920"/>
              </a:xfrm>
              <a:prstGeom prst="rect">
                <a:avLst/>
              </a:prstGeom>
              <a:blipFill>
                <a:blip r:embed="rId3"/>
                <a:stretch>
                  <a:fillRect t="-1887" r="-420"/>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3F81FB3A-5368-EB9A-6087-C00A7B925ADE}"/>
              </a:ext>
            </a:extLst>
          </p:cNvPr>
          <p:cNvSpPr/>
          <p:nvPr/>
        </p:nvSpPr>
        <p:spPr>
          <a:xfrm>
            <a:off x="7242395" y="347222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775BA33-5DDB-693D-5234-CB1CC99A378D}"/>
              </a:ext>
            </a:extLst>
          </p:cNvPr>
          <p:cNvSpPr/>
          <p:nvPr/>
        </p:nvSpPr>
        <p:spPr>
          <a:xfrm>
            <a:off x="7242395" y="409337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FBA8DD1-785B-3A2F-E1F4-FBCF58100DC0}"/>
              </a:ext>
            </a:extLst>
          </p:cNvPr>
          <p:cNvSpPr/>
          <p:nvPr/>
        </p:nvSpPr>
        <p:spPr>
          <a:xfrm>
            <a:off x="7242395" y="471047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D6903BD-38B9-0A63-9A6D-D4FDFFD1B742}"/>
              </a:ext>
            </a:extLst>
          </p:cNvPr>
          <p:cNvSpPr/>
          <p:nvPr/>
        </p:nvSpPr>
        <p:spPr>
          <a:xfrm>
            <a:off x="8428255" y="31626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57EEF10-79AA-9B0E-7E13-96C8DD1A8C5C}"/>
              </a:ext>
            </a:extLst>
          </p:cNvPr>
          <p:cNvSpPr/>
          <p:nvPr/>
        </p:nvSpPr>
        <p:spPr>
          <a:xfrm>
            <a:off x="8428255" y="378380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51F1F12-7797-8F20-A4D4-12DC001E5DD2}"/>
              </a:ext>
            </a:extLst>
          </p:cNvPr>
          <p:cNvSpPr/>
          <p:nvPr/>
        </p:nvSpPr>
        <p:spPr>
          <a:xfrm>
            <a:off x="8428255" y="440090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51D7F69-BB33-02C7-CC47-6A0D603F02EE}"/>
              </a:ext>
            </a:extLst>
          </p:cNvPr>
          <p:cNvSpPr/>
          <p:nvPr/>
        </p:nvSpPr>
        <p:spPr>
          <a:xfrm>
            <a:off x="8428255" y="502682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9548B67-B535-4CBE-6E2D-D508CA663737}"/>
              </a:ext>
            </a:extLst>
          </p:cNvPr>
          <p:cNvSpPr/>
          <p:nvPr/>
        </p:nvSpPr>
        <p:spPr>
          <a:xfrm>
            <a:off x="9614115" y="316265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188BF6D-E6A0-0A77-2C41-B51BF468CB20}"/>
              </a:ext>
            </a:extLst>
          </p:cNvPr>
          <p:cNvSpPr/>
          <p:nvPr/>
        </p:nvSpPr>
        <p:spPr>
          <a:xfrm>
            <a:off x="9614115" y="378380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873784A-5341-DB2B-30D3-6B3371C02976}"/>
              </a:ext>
            </a:extLst>
          </p:cNvPr>
          <p:cNvSpPr/>
          <p:nvPr/>
        </p:nvSpPr>
        <p:spPr>
          <a:xfrm>
            <a:off x="9614115" y="440090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7EEDB86-BA70-E790-6758-E42781BBC2E1}"/>
              </a:ext>
            </a:extLst>
          </p:cNvPr>
          <p:cNvSpPr/>
          <p:nvPr/>
        </p:nvSpPr>
        <p:spPr>
          <a:xfrm>
            <a:off x="9614115" y="5026828"/>
            <a:ext cx="533400" cy="533400"/>
          </a:xfrm>
          <a:prstGeom prst="ellipse">
            <a:avLst/>
          </a:prstGeom>
          <a:ln>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600633DD-A8F1-A871-0947-E535AB41AFBE}"/>
              </a:ext>
            </a:extLst>
          </p:cNvPr>
          <p:cNvSpPr/>
          <p:nvPr/>
        </p:nvSpPr>
        <p:spPr>
          <a:xfrm>
            <a:off x="10619003" y="379678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8ED26025-0E41-E656-499C-B4584BFC5D8C}"/>
              </a:ext>
            </a:extLst>
          </p:cNvPr>
          <p:cNvSpPr/>
          <p:nvPr/>
        </p:nvSpPr>
        <p:spPr>
          <a:xfrm>
            <a:off x="10619003" y="441792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379E2716-9374-E762-767E-93F424B856BB}"/>
              </a:ext>
            </a:extLst>
          </p:cNvPr>
          <p:cNvCxnSpPr>
            <a:stCxn id="4" idx="6"/>
            <a:endCxn id="9" idx="2"/>
          </p:cNvCxnSpPr>
          <p:nvPr/>
        </p:nvCxnSpPr>
        <p:spPr>
          <a:xfrm flipV="1">
            <a:off x="7775795" y="3429358"/>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9C32ED2-020B-3D68-625E-5088D8A6F7D3}"/>
              </a:ext>
            </a:extLst>
          </p:cNvPr>
          <p:cNvCxnSpPr>
            <a:stCxn id="4" idx="6"/>
            <a:endCxn id="10" idx="2"/>
          </p:cNvCxnSpPr>
          <p:nvPr/>
        </p:nvCxnSpPr>
        <p:spPr>
          <a:xfrm>
            <a:off x="7775795" y="3738925"/>
            <a:ext cx="652460" cy="3115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45F9F3B-F959-A6A7-2C5B-3F68A0E768D8}"/>
              </a:ext>
            </a:extLst>
          </p:cNvPr>
          <p:cNvCxnSpPr>
            <a:stCxn id="4" idx="6"/>
            <a:endCxn id="15" idx="2"/>
          </p:cNvCxnSpPr>
          <p:nvPr/>
        </p:nvCxnSpPr>
        <p:spPr>
          <a:xfrm>
            <a:off x="7775795" y="3738925"/>
            <a:ext cx="652460" cy="9286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94D3904-56EF-96F8-4E3E-B9BC7CC3C48C}"/>
              </a:ext>
            </a:extLst>
          </p:cNvPr>
          <p:cNvCxnSpPr>
            <a:stCxn id="4" idx="6"/>
            <a:endCxn id="25" idx="2"/>
          </p:cNvCxnSpPr>
          <p:nvPr/>
        </p:nvCxnSpPr>
        <p:spPr>
          <a:xfrm>
            <a:off x="7775795" y="3738925"/>
            <a:ext cx="652460" cy="15546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31E5C6D-B86D-5BEA-FA06-843B4F40B66B}"/>
              </a:ext>
            </a:extLst>
          </p:cNvPr>
          <p:cNvCxnSpPr>
            <a:stCxn id="6" idx="6"/>
            <a:endCxn id="10" idx="2"/>
          </p:cNvCxnSpPr>
          <p:nvPr/>
        </p:nvCxnSpPr>
        <p:spPr>
          <a:xfrm flipV="1">
            <a:off x="7775795" y="4050507"/>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0E0B12-8F4D-991D-35F6-210F96DC44AD}"/>
              </a:ext>
            </a:extLst>
          </p:cNvPr>
          <p:cNvCxnSpPr>
            <a:stCxn id="6" idx="6"/>
            <a:endCxn id="9" idx="2"/>
          </p:cNvCxnSpPr>
          <p:nvPr/>
        </p:nvCxnSpPr>
        <p:spPr>
          <a:xfrm flipV="1">
            <a:off x="7775795" y="3429358"/>
            <a:ext cx="652460" cy="9307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27ACFD-82E4-47C4-B3EE-5810595AF8D4}"/>
              </a:ext>
            </a:extLst>
          </p:cNvPr>
          <p:cNvCxnSpPr>
            <a:stCxn id="6" idx="6"/>
            <a:endCxn id="15" idx="2"/>
          </p:cNvCxnSpPr>
          <p:nvPr/>
        </p:nvCxnSpPr>
        <p:spPr>
          <a:xfrm>
            <a:off x="7775795" y="4360074"/>
            <a:ext cx="652460" cy="3075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B65061B-2C96-FDDB-A994-D57B1BA47FFE}"/>
              </a:ext>
            </a:extLst>
          </p:cNvPr>
          <p:cNvCxnSpPr>
            <a:stCxn id="6" idx="6"/>
            <a:endCxn id="25" idx="2"/>
          </p:cNvCxnSpPr>
          <p:nvPr/>
        </p:nvCxnSpPr>
        <p:spPr>
          <a:xfrm>
            <a:off x="7775795" y="4360074"/>
            <a:ext cx="652460" cy="9334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B7C0CD6-1504-7AAF-BF3A-644B5D8894D4}"/>
              </a:ext>
            </a:extLst>
          </p:cNvPr>
          <p:cNvCxnSpPr>
            <a:stCxn id="8" idx="6"/>
            <a:endCxn id="9" idx="2"/>
          </p:cNvCxnSpPr>
          <p:nvPr/>
        </p:nvCxnSpPr>
        <p:spPr>
          <a:xfrm flipV="1">
            <a:off x="7775795" y="3429358"/>
            <a:ext cx="652460" cy="154781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C49A2D9-C34C-87A9-B1D9-9A6DBD15C068}"/>
              </a:ext>
            </a:extLst>
          </p:cNvPr>
          <p:cNvCxnSpPr>
            <a:stCxn id="8" idx="6"/>
            <a:endCxn id="10" idx="2"/>
          </p:cNvCxnSpPr>
          <p:nvPr/>
        </p:nvCxnSpPr>
        <p:spPr>
          <a:xfrm flipV="1">
            <a:off x="7775795" y="4050507"/>
            <a:ext cx="652460" cy="9266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EBBCC096-DC6C-53D3-98EB-C3B8B54AA612}"/>
              </a:ext>
            </a:extLst>
          </p:cNvPr>
          <p:cNvCxnSpPr>
            <a:stCxn id="8" idx="6"/>
            <a:endCxn id="15" idx="2"/>
          </p:cNvCxnSpPr>
          <p:nvPr/>
        </p:nvCxnSpPr>
        <p:spPr>
          <a:xfrm flipV="1">
            <a:off x="7775795" y="4667604"/>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A3204FA-BED5-1F1B-ABA3-EB53668AED0B}"/>
              </a:ext>
            </a:extLst>
          </p:cNvPr>
          <p:cNvCxnSpPr>
            <a:stCxn id="8" idx="6"/>
            <a:endCxn id="25" idx="2"/>
          </p:cNvCxnSpPr>
          <p:nvPr/>
        </p:nvCxnSpPr>
        <p:spPr>
          <a:xfrm>
            <a:off x="7775795" y="4977171"/>
            <a:ext cx="652460" cy="31635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0632E1F-36AD-3122-1FEA-FA81E73E2228}"/>
              </a:ext>
            </a:extLst>
          </p:cNvPr>
          <p:cNvCxnSpPr>
            <a:stCxn id="26" idx="6"/>
            <a:endCxn id="32" idx="2"/>
          </p:cNvCxnSpPr>
          <p:nvPr/>
        </p:nvCxnSpPr>
        <p:spPr>
          <a:xfrm>
            <a:off x="10147515" y="3429358"/>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C5228BA-737D-F2B3-6694-F764B69D8F76}"/>
              </a:ext>
            </a:extLst>
          </p:cNvPr>
          <p:cNvCxnSpPr>
            <a:stCxn id="26" idx="6"/>
            <a:endCxn id="34" idx="2"/>
          </p:cNvCxnSpPr>
          <p:nvPr/>
        </p:nvCxnSpPr>
        <p:spPr>
          <a:xfrm>
            <a:off x="10147515" y="3429358"/>
            <a:ext cx="471488" cy="125527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8BDD092-F5D0-8FBA-824E-4EDDB6168278}"/>
              </a:ext>
            </a:extLst>
          </p:cNvPr>
          <p:cNvCxnSpPr>
            <a:stCxn id="28" idx="6"/>
            <a:endCxn id="32" idx="2"/>
          </p:cNvCxnSpPr>
          <p:nvPr/>
        </p:nvCxnSpPr>
        <p:spPr>
          <a:xfrm>
            <a:off x="10147515" y="4050507"/>
            <a:ext cx="471488" cy="1297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D3FD21C-57A7-1970-8070-3D7B043592BB}"/>
              </a:ext>
            </a:extLst>
          </p:cNvPr>
          <p:cNvCxnSpPr>
            <a:stCxn id="28" idx="6"/>
            <a:endCxn id="34" idx="2"/>
          </p:cNvCxnSpPr>
          <p:nvPr/>
        </p:nvCxnSpPr>
        <p:spPr>
          <a:xfrm>
            <a:off x="10147515" y="4050507"/>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B621292-D0D9-0681-C706-C7A4A607452D}"/>
              </a:ext>
            </a:extLst>
          </p:cNvPr>
          <p:cNvCxnSpPr>
            <a:stCxn id="29" idx="6"/>
            <a:endCxn id="32" idx="2"/>
          </p:cNvCxnSpPr>
          <p:nvPr/>
        </p:nvCxnSpPr>
        <p:spPr>
          <a:xfrm flipV="1">
            <a:off x="10147515" y="4063480"/>
            <a:ext cx="471488" cy="60412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FF0C5F09-AA8C-0000-B8C8-16C54EE5D106}"/>
              </a:ext>
            </a:extLst>
          </p:cNvPr>
          <p:cNvCxnSpPr>
            <a:stCxn id="29" idx="6"/>
            <a:endCxn id="34" idx="2"/>
          </p:cNvCxnSpPr>
          <p:nvPr/>
        </p:nvCxnSpPr>
        <p:spPr>
          <a:xfrm>
            <a:off x="10147515" y="4667604"/>
            <a:ext cx="471488" cy="1702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0C7196C-7B2D-0758-3FC5-73DD2CBF9515}"/>
              </a:ext>
            </a:extLst>
          </p:cNvPr>
          <p:cNvCxnSpPr>
            <a:cxnSpLocks/>
            <a:stCxn id="31" idx="6"/>
            <a:endCxn id="34" idx="2"/>
          </p:cNvCxnSpPr>
          <p:nvPr/>
        </p:nvCxnSpPr>
        <p:spPr>
          <a:xfrm flipV="1">
            <a:off x="10147515" y="4684629"/>
            <a:ext cx="471488" cy="6088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BBBE57-9F0A-7261-BB9C-DF20D5108D96}"/>
              </a:ext>
            </a:extLst>
          </p:cNvPr>
          <p:cNvCxnSpPr>
            <a:stCxn id="31" idx="6"/>
            <a:endCxn id="32" idx="2"/>
          </p:cNvCxnSpPr>
          <p:nvPr/>
        </p:nvCxnSpPr>
        <p:spPr>
          <a:xfrm flipV="1">
            <a:off x="10147515" y="4063480"/>
            <a:ext cx="471488" cy="123004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3398C3D-D4F3-F1FB-4388-EFB01F681A60}"/>
              </a:ext>
            </a:extLst>
          </p:cNvPr>
          <p:cNvCxnSpPr>
            <a:stCxn id="9" idx="6"/>
            <a:endCxn id="29" idx="2"/>
          </p:cNvCxnSpPr>
          <p:nvPr/>
        </p:nvCxnSpPr>
        <p:spPr>
          <a:xfrm>
            <a:off x="8961655" y="3429358"/>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C298586-3620-1CB6-94CD-EF8FF40D292B}"/>
              </a:ext>
            </a:extLst>
          </p:cNvPr>
          <p:cNvCxnSpPr>
            <a:endCxn id="26" idx="2"/>
          </p:cNvCxnSpPr>
          <p:nvPr/>
        </p:nvCxnSpPr>
        <p:spPr>
          <a:xfrm>
            <a:off x="8961655" y="3429358"/>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7CE11D7-7C51-EDF4-F362-FA5C506F953C}"/>
              </a:ext>
            </a:extLst>
          </p:cNvPr>
          <p:cNvCxnSpPr>
            <a:stCxn id="9" idx="6"/>
            <a:endCxn id="28" idx="2"/>
          </p:cNvCxnSpPr>
          <p:nvPr/>
        </p:nvCxnSpPr>
        <p:spPr>
          <a:xfrm>
            <a:off x="8961655" y="3429358"/>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0C65A8D-5460-B482-CCFD-6E6BF731012A}"/>
              </a:ext>
            </a:extLst>
          </p:cNvPr>
          <p:cNvCxnSpPr>
            <a:stCxn id="9" idx="6"/>
            <a:endCxn id="31" idx="2"/>
          </p:cNvCxnSpPr>
          <p:nvPr/>
        </p:nvCxnSpPr>
        <p:spPr>
          <a:xfrm>
            <a:off x="8961655" y="3429358"/>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D69103D7-6A02-88D8-FE8B-3A94D8B08244}"/>
              </a:ext>
            </a:extLst>
          </p:cNvPr>
          <p:cNvCxnSpPr>
            <a:stCxn id="10" idx="6"/>
            <a:endCxn id="26" idx="2"/>
          </p:cNvCxnSpPr>
          <p:nvPr/>
        </p:nvCxnSpPr>
        <p:spPr>
          <a:xfrm flipV="1">
            <a:off x="8961655" y="3429358"/>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BB86EA2-C009-61B8-AA1C-0DCF3D610E95}"/>
              </a:ext>
            </a:extLst>
          </p:cNvPr>
          <p:cNvCxnSpPr>
            <a:stCxn id="15" idx="6"/>
            <a:endCxn id="28" idx="2"/>
          </p:cNvCxnSpPr>
          <p:nvPr/>
        </p:nvCxnSpPr>
        <p:spPr>
          <a:xfrm flipV="1">
            <a:off x="8961655" y="4050507"/>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B38A00B-E5A8-0E76-3D1B-238A38DB9A2E}"/>
              </a:ext>
            </a:extLst>
          </p:cNvPr>
          <p:cNvCxnSpPr>
            <a:stCxn id="15" idx="6"/>
            <a:endCxn id="29" idx="2"/>
          </p:cNvCxnSpPr>
          <p:nvPr/>
        </p:nvCxnSpPr>
        <p:spPr>
          <a:xfrm>
            <a:off x="8961655" y="4667604"/>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8797198-171B-A0FE-F40D-BE1F7615ECEF}"/>
              </a:ext>
            </a:extLst>
          </p:cNvPr>
          <p:cNvCxnSpPr>
            <a:stCxn id="10" idx="6"/>
            <a:endCxn id="28" idx="2"/>
          </p:cNvCxnSpPr>
          <p:nvPr/>
        </p:nvCxnSpPr>
        <p:spPr>
          <a:xfrm>
            <a:off x="8961655" y="4050507"/>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79C784F-7539-4CF1-B943-621CB44011E1}"/>
              </a:ext>
            </a:extLst>
          </p:cNvPr>
          <p:cNvCxnSpPr>
            <a:stCxn id="10" idx="6"/>
            <a:endCxn id="29" idx="2"/>
          </p:cNvCxnSpPr>
          <p:nvPr/>
        </p:nvCxnSpPr>
        <p:spPr>
          <a:xfrm>
            <a:off x="8961655" y="4050507"/>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F341AB0-3E0E-E92A-5D49-932DCC987D0D}"/>
              </a:ext>
            </a:extLst>
          </p:cNvPr>
          <p:cNvCxnSpPr>
            <a:stCxn id="10" idx="6"/>
            <a:endCxn id="31" idx="2"/>
          </p:cNvCxnSpPr>
          <p:nvPr/>
        </p:nvCxnSpPr>
        <p:spPr>
          <a:xfrm>
            <a:off x="8961655" y="4050507"/>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4983965-FF10-56EF-971B-DE3B29CF536A}"/>
              </a:ext>
            </a:extLst>
          </p:cNvPr>
          <p:cNvCxnSpPr>
            <a:stCxn id="15" idx="6"/>
            <a:endCxn id="26" idx="2"/>
          </p:cNvCxnSpPr>
          <p:nvPr/>
        </p:nvCxnSpPr>
        <p:spPr>
          <a:xfrm flipV="1">
            <a:off x="8961655" y="3429358"/>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6E5DF9C-E30F-5ACD-484C-FE03490C38C0}"/>
              </a:ext>
            </a:extLst>
          </p:cNvPr>
          <p:cNvCxnSpPr>
            <a:stCxn id="25" idx="6"/>
            <a:endCxn id="26" idx="2"/>
          </p:cNvCxnSpPr>
          <p:nvPr/>
        </p:nvCxnSpPr>
        <p:spPr>
          <a:xfrm flipV="1">
            <a:off x="8961655" y="3429358"/>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A12500A-5AE8-4679-9B47-914AC1A776EA}"/>
              </a:ext>
            </a:extLst>
          </p:cNvPr>
          <p:cNvCxnSpPr>
            <a:stCxn id="25" idx="6"/>
            <a:endCxn id="28" idx="2"/>
          </p:cNvCxnSpPr>
          <p:nvPr/>
        </p:nvCxnSpPr>
        <p:spPr>
          <a:xfrm flipV="1">
            <a:off x="8961655" y="4050507"/>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F7CB61A3-893B-64E5-8F15-95816078E0A7}"/>
              </a:ext>
            </a:extLst>
          </p:cNvPr>
          <p:cNvCxnSpPr>
            <a:stCxn id="25" idx="6"/>
            <a:endCxn id="29" idx="2"/>
          </p:cNvCxnSpPr>
          <p:nvPr/>
        </p:nvCxnSpPr>
        <p:spPr>
          <a:xfrm flipV="1">
            <a:off x="8961655" y="4667604"/>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FC3174C-9D31-25E1-FF5B-971F47D50E5E}"/>
              </a:ext>
            </a:extLst>
          </p:cNvPr>
          <p:cNvCxnSpPr>
            <a:stCxn id="25" idx="6"/>
            <a:endCxn id="31" idx="2"/>
          </p:cNvCxnSpPr>
          <p:nvPr/>
        </p:nvCxnSpPr>
        <p:spPr>
          <a:xfrm>
            <a:off x="8961655" y="5293528"/>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43B1905-3205-788D-9505-C51A864FCB11}"/>
              </a:ext>
            </a:extLst>
          </p:cNvPr>
          <p:cNvSpPr txBox="1"/>
          <p:nvPr/>
        </p:nvSpPr>
        <p:spPr>
          <a:xfrm>
            <a:off x="7061696" y="3162658"/>
            <a:ext cx="894797" cy="646331"/>
          </a:xfrm>
          <a:prstGeom prst="rect">
            <a:avLst/>
          </a:prstGeom>
          <a:noFill/>
        </p:spPr>
        <p:txBody>
          <a:bodyPr wrap="none" rtlCol="0">
            <a:spAutoFit/>
          </a:bodyPr>
          <a:lstStyle/>
          <a:p>
            <a:pPr>
              <a:lnSpc>
                <a:spcPct val="90000"/>
              </a:lnSpc>
            </a:pPr>
            <a:r>
              <a:rPr lang="en-US" sz="1600" dirty="0"/>
              <a:t>Layer 1</a:t>
            </a:r>
          </a:p>
          <a:p>
            <a:pPr>
              <a:lnSpc>
                <a:spcPct val="90000"/>
              </a:lnSpc>
            </a:pPr>
            <a:endParaRPr lang="en-US" sz="2400" dirty="0"/>
          </a:p>
        </p:txBody>
      </p:sp>
      <p:sp>
        <p:nvSpPr>
          <p:cNvPr id="95" name="TextBox 94">
            <a:extLst>
              <a:ext uri="{FF2B5EF4-FFF2-40B4-BE49-F238E27FC236}">
                <a16:creationId xmlns:a16="http://schemas.microsoft.com/office/drawing/2014/main" id="{24CBA59B-0213-0F0A-7174-F97999CC9A54}"/>
              </a:ext>
            </a:extLst>
          </p:cNvPr>
          <p:cNvSpPr txBox="1"/>
          <p:nvPr/>
        </p:nvSpPr>
        <p:spPr>
          <a:xfrm>
            <a:off x="8247830" y="2910269"/>
            <a:ext cx="894797" cy="313932"/>
          </a:xfrm>
          <a:prstGeom prst="rect">
            <a:avLst/>
          </a:prstGeom>
          <a:noFill/>
        </p:spPr>
        <p:txBody>
          <a:bodyPr wrap="none" rtlCol="0">
            <a:spAutoFit/>
          </a:bodyPr>
          <a:lstStyle/>
          <a:p>
            <a:pPr>
              <a:lnSpc>
                <a:spcPct val="90000"/>
              </a:lnSpc>
            </a:pPr>
            <a:r>
              <a:rPr lang="en-US" sz="1600" dirty="0"/>
              <a:t>Layer 2</a:t>
            </a:r>
            <a:endParaRPr lang="en-US" sz="2400" dirty="0"/>
          </a:p>
        </p:txBody>
      </p:sp>
      <p:sp>
        <p:nvSpPr>
          <p:cNvPr id="96" name="TextBox 95">
            <a:extLst>
              <a:ext uri="{FF2B5EF4-FFF2-40B4-BE49-F238E27FC236}">
                <a16:creationId xmlns:a16="http://schemas.microsoft.com/office/drawing/2014/main" id="{C9822F92-DAFF-B351-37D0-58DEC0A92669}"/>
              </a:ext>
            </a:extLst>
          </p:cNvPr>
          <p:cNvSpPr txBox="1"/>
          <p:nvPr/>
        </p:nvSpPr>
        <p:spPr>
          <a:xfrm>
            <a:off x="9433416" y="2905714"/>
            <a:ext cx="894797" cy="313932"/>
          </a:xfrm>
          <a:prstGeom prst="rect">
            <a:avLst/>
          </a:prstGeom>
          <a:noFill/>
        </p:spPr>
        <p:txBody>
          <a:bodyPr wrap="none" rtlCol="0">
            <a:spAutoFit/>
          </a:bodyPr>
          <a:lstStyle/>
          <a:p>
            <a:pPr>
              <a:lnSpc>
                <a:spcPct val="90000"/>
              </a:lnSpc>
            </a:pPr>
            <a:r>
              <a:rPr lang="en-US" sz="1600" dirty="0"/>
              <a:t>Layer 3</a:t>
            </a:r>
            <a:endParaRPr lang="en-US" sz="2400" dirty="0"/>
          </a:p>
        </p:txBody>
      </p:sp>
      <p:sp>
        <p:nvSpPr>
          <p:cNvPr id="98" name="TextBox 97">
            <a:extLst>
              <a:ext uri="{FF2B5EF4-FFF2-40B4-BE49-F238E27FC236}">
                <a16:creationId xmlns:a16="http://schemas.microsoft.com/office/drawing/2014/main" id="{B9AC8BE3-0153-2532-2B3D-4038C3D08FB5}"/>
              </a:ext>
            </a:extLst>
          </p:cNvPr>
          <p:cNvSpPr txBox="1"/>
          <p:nvPr/>
        </p:nvSpPr>
        <p:spPr>
          <a:xfrm>
            <a:off x="10471917" y="3464265"/>
            <a:ext cx="894797" cy="313932"/>
          </a:xfrm>
          <a:prstGeom prst="rect">
            <a:avLst/>
          </a:prstGeom>
          <a:noFill/>
        </p:spPr>
        <p:txBody>
          <a:bodyPr wrap="none" rtlCol="0">
            <a:spAutoFit/>
          </a:bodyPr>
          <a:lstStyle/>
          <a:p>
            <a:pPr>
              <a:lnSpc>
                <a:spcPct val="90000"/>
              </a:lnSpc>
            </a:pPr>
            <a:r>
              <a:rPr lang="en-US" sz="1600" dirty="0"/>
              <a:t>Layer 4</a:t>
            </a:r>
            <a:endParaRPr lang="en-US" sz="2400" dirty="0"/>
          </a:p>
        </p:txBody>
      </p:sp>
      <p:cxnSp>
        <p:nvCxnSpPr>
          <p:cNvPr id="101" name="Straight Arrow Connector 100">
            <a:extLst>
              <a:ext uri="{FF2B5EF4-FFF2-40B4-BE49-F238E27FC236}">
                <a16:creationId xmlns:a16="http://schemas.microsoft.com/office/drawing/2014/main" id="{55D749BB-1B0F-B0DC-97CB-FF1637E023C5}"/>
              </a:ext>
            </a:extLst>
          </p:cNvPr>
          <p:cNvCxnSpPr>
            <a:cxnSpLocks/>
            <a:stCxn id="15" idx="6"/>
            <a:endCxn id="31" idx="2"/>
          </p:cNvCxnSpPr>
          <p:nvPr/>
        </p:nvCxnSpPr>
        <p:spPr>
          <a:xfrm>
            <a:off x="8961655" y="4667604"/>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5CB03D36-345B-8144-9F81-AF7C84C08855}"/>
              </a:ext>
            </a:extLst>
          </p:cNvPr>
          <p:cNvSpPr/>
          <p:nvPr/>
        </p:nvSpPr>
        <p:spPr>
          <a:xfrm rot="10800000">
            <a:off x="7547195" y="4680402"/>
            <a:ext cx="3348475" cy="1492698"/>
          </a:xfrm>
          <a:prstGeom prst="arc">
            <a:avLst>
              <a:gd name="adj1" fmla="val 10959040"/>
              <a:gd name="adj2" fmla="val 0"/>
            </a:avLst>
          </a:prstGeom>
          <a:ln w="25400">
            <a:solidFill>
              <a:schemeClr val="bg1"/>
            </a:solidFill>
            <a:miter lim="800000"/>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TextBox 6">
            <a:extLst>
              <a:ext uri="{FF2B5EF4-FFF2-40B4-BE49-F238E27FC236}">
                <a16:creationId xmlns:a16="http://schemas.microsoft.com/office/drawing/2014/main" id="{44F2C7EF-7EB6-4259-DDFE-4D425FAFD102}"/>
              </a:ext>
            </a:extLst>
          </p:cNvPr>
          <p:cNvSpPr txBox="1"/>
          <p:nvPr/>
        </p:nvSpPr>
        <p:spPr>
          <a:xfrm>
            <a:off x="8547733" y="5789979"/>
            <a:ext cx="1747594" cy="313932"/>
          </a:xfrm>
          <a:prstGeom prst="rect">
            <a:avLst/>
          </a:prstGeom>
          <a:noFill/>
        </p:spPr>
        <p:txBody>
          <a:bodyPr wrap="none" rtlCol="0">
            <a:spAutoFit/>
          </a:bodyPr>
          <a:lstStyle/>
          <a:p>
            <a:pPr>
              <a:lnSpc>
                <a:spcPct val="90000"/>
              </a:lnSpc>
            </a:pPr>
            <a:r>
              <a:rPr lang="en-US" sz="1600" dirty="0"/>
              <a:t>Backward Step </a:t>
            </a:r>
            <a:endParaRPr lang="en-US" sz="2400" dirty="0"/>
          </a:p>
        </p:txBody>
      </p:sp>
    </p:spTree>
    <p:extLst>
      <p:ext uri="{BB962C8B-B14F-4D97-AF65-F5344CB8AC3E}">
        <p14:creationId xmlns:p14="http://schemas.microsoft.com/office/powerpoint/2010/main" val="157146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6031E-03F3-7DB6-91DD-7562377BCE8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47A6E66-CA4B-7B5C-8F74-A32C4C612B40}"/>
              </a:ext>
            </a:extLst>
          </p:cNvPr>
          <p:cNvSpPr>
            <a:spLocks noGrp="1"/>
          </p:cNvSpPr>
          <p:nvPr>
            <p:ph type="title"/>
          </p:nvPr>
        </p:nvSpPr>
        <p:spPr/>
        <p:txBody>
          <a:bodyPr/>
          <a:lstStyle/>
          <a:p>
            <a:r>
              <a:rPr lang="en-US" dirty="0"/>
              <a:t>Backpropagation</a:t>
            </a:r>
          </a:p>
        </p:txBody>
      </p:sp>
      <p:sp>
        <p:nvSpPr>
          <p:cNvPr id="5" name="Oval 4">
            <a:extLst>
              <a:ext uri="{FF2B5EF4-FFF2-40B4-BE49-F238E27FC236}">
                <a16:creationId xmlns:a16="http://schemas.microsoft.com/office/drawing/2014/main" id="{967694AA-CA7F-1857-1E8F-1520EFFFFBB4}"/>
              </a:ext>
            </a:extLst>
          </p:cNvPr>
          <p:cNvSpPr/>
          <p:nvPr/>
        </p:nvSpPr>
        <p:spPr>
          <a:xfrm>
            <a:off x="3951292" y="431231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CC34024-2199-60F6-B668-210495B87CD2}"/>
              </a:ext>
            </a:extLst>
          </p:cNvPr>
          <p:cNvSpPr/>
          <p:nvPr/>
        </p:nvSpPr>
        <p:spPr>
          <a:xfrm>
            <a:off x="3951292" y="493346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8A5B704-03D6-64C1-29D9-1F077AFC51C4}"/>
              </a:ext>
            </a:extLst>
          </p:cNvPr>
          <p:cNvSpPr/>
          <p:nvPr/>
        </p:nvSpPr>
        <p:spPr>
          <a:xfrm>
            <a:off x="3951292" y="555056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086972F-C9D1-7324-73B6-33CB88E49E90}"/>
              </a:ext>
            </a:extLst>
          </p:cNvPr>
          <p:cNvSpPr/>
          <p:nvPr/>
        </p:nvSpPr>
        <p:spPr>
          <a:xfrm>
            <a:off x="5137152" y="400275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6187462-A8FC-5C42-B0D6-7968FC3026F5}"/>
              </a:ext>
            </a:extLst>
          </p:cNvPr>
          <p:cNvSpPr/>
          <p:nvPr/>
        </p:nvSpPr>
        <p:spPr>
          <a:xfrm>
            <a:off x="5137152" y="46239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14A2163E-1AE6-4116-A995-A683C55A5CB8}"/>
                  </a:ext>
                </a:extLst>
              </p:cNvPr>
              <p:cNvSpPr/>
              <p:nvPr/>
            </p:nvSpPr>
            <p:spPr>
              <a:xfrm>
                <a:off x="5137152" y="524099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b="0" i="0" smtClean="0">
                          <a:solidFill>
                            <a:srgbClr val="FF0000"/>
                          </a:solidFill>
                          <a:latin typeface="Cambria Math" panose="02040503050406030204" pitchFamily="18" charset="0"/>
                        </a:rPr>
                        <m:t>Δ</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𝑙</m:t>
                          </m:r>
                        </m:sup>
                      </m:sSubSup>
                    </m:oMath>
                  </m:oMathPara>
                </a14:m>
                <a:endParaRPr lang="en-US" dirty="0"/>
              </a:p>
            </p:txBody>
          </p:sp>
        </mc:Choice>
        <mc:Fallback xmlns="">
          <p:sp>
            <p:nvSpPr>
              <p:cNvPr id="16" name="Oval 15">
                <a:extLst>
                  <a:ext uri="{FF2B5EF4-FFF2-40B4-BE49-F238E27FC236}">
                    <a16:creationId xmlns:a16="http://schemas.microsoft.com/office/drawing/2014/main" id="{14A2163E-1AE6-4116-A995-A683C55A5CB8}"/>
                  </a:ext>
                </a:extLst>
              </p:cNvPr>
              <p:cNvSpPr>
                <a:spLocks noRot="1" noChangeAspect="1" noMove="1" noResize="1" noEditPoints="1" noAdjustHandles="1" noChangeArrowheads="1" noChangeShapeType="1" noTextEdit="1"/>
              </p:cNvSpPr>
              <p:nvPr/>
            </p:nvSpPr>
            <p:spPr>
              <a:xfrm>
                <a:off x="5137152" y="5240998"/>
                <a:ext cx="533400" cy="533400"/>
              </a:xfrm>
              <a:prstGeom prst="ellipse">
                <a:avLst/>
              </a:prstGeom>
              <a:blipFill>
                <a:blip r:embed="rId3"/>
                <a:stretch>
                  <a:fillRect l="-2326"/>
                </a:stretch>
              </a:blipFill>
              <a:ln>
                <a:miter lim="800000"/>
              </a:ln>
            </p:spPr>
            <p:txBody>
              <a:bodyPr/>
              <a:lstStyle/>
              <a:p>
                <a:r>
                  <a:rPr lang="en-US">
                    <a:noFill/>
                  </a:rPr>
                  <a:t> </a:t>
                </a:r>
              </a:p>
            </p:txBody>
          </p:sp>
        </mc:Fallback>
      </mc:AlternateContent>
      <p:sp>
        <p:nvSpPr>
          <p:cNvPr id="17" name="Oval 16">
            <a:extLst>
              <a:ext uri="{FF2B5EF4-FFF2-40B4-BE49-F238E27FC236}">
                <a16:creationId xmlns:a16="http://schemas.microsoft.com/office/drawing/2014/main" id="{A366B4E9-FF7B-4515-1C84-EBEBFBC5B1F1}"/>
              </a:ext>
            </a:extLst>
          </p:cNvPr>
          <p:cNvSpPr/>
          <p:nvPr/>
        </p:nvSpPr>
        <p:spPr>
          <a:xfrm>
            <a:off x="5137152" y="586692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57495ED-5FAD-F7F9-6311-787503760D28}"/>
              </a:ext>
            </a:extLst>
          </p:cNvPr>
          <p:cNvSpPr/>
          <p:nvPr/>
        </p:nvSpPr>
        <p:spPr>
          <a:xfrm>
            <a:off x="6323012" y="400275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7A012E-8D73-22A6-91F0-C84145FF8D55}"/>
              </a:ext>
            </a:extLst>
          </p:cNvPr>
          <p:cNvSpPr/>
          <p:nvPr/>
        </p:nvSpPr>
        <p:spPr>
          <a:xfrm>
            <a:off x="6323012" y="46239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1AD6699-DC86-ACAF-574E-618B33E2EE10}"/>
              </a:ext>
            </a:extLst>
          </p:cNvPr>
          <p:cNvSpPr/>
          <p:nvPr/>
        </p:nvSpPr>
        <p:spPr>
          <a:xfrm>
            <a:off x="6323012" y="524099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33117D7-3095-3006-FA67-2C155D405B5E}"/>
              </a:ext>
            </a:extLst>
          </p:cNvPr>
          <p:cNvSpPr/>
          <p:nvPr/>
        </p:nvSpPr>
        <p:spPr>
          <a:xfrm>
            <a:off x="6323012" y="5866922"/>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817725F3-00B9-393F-ADA9-6A3852DD1A9F}"/>
              </a:ext>
            </a:extLst>
          </p:cNvPr>
          <p:cNvSpPr/>
          <p:nvPr/>
        </p:nvSpPr>
        <p:spPr>
          <a:xfrm>
            <a:off x="7327900" y="463687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B3CE4DA-6706-ECAD-B577-13CB04D42EF7}"/>
              </a:ext>
            </a:extLst>
          </p:cNvPr>
          <p:cNvSpPr/>
          <p:nvPr/>
        </p:nvSpPr>
        <p:spPr>
          <a:xfrm>
            <a:off x="7327900" y="525802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AC090C1-0C8D-6CB4-C362-2FBD6E2598DA}"/>
              </a:ext>
            </a:extLst>
          </p:cNvPr>
          <p:cNvCxnSpPr>
            <a:stCxn id="5" idx="6"/>
            <a:endCxn id="13" idx="2"/>
          </p:cNvCxnSpPr>
          <p:nvPr/>
        </p:nvCxnSpPr>
        <p:spPr>
          <a:xfrm flipV="1">
            <a:off x="4484692" y="4269452"/>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B6A8CF-1DF9-EF37-E512-E19FC45CA92A}"/>
              </a:ext>
            </a:extLst>
          </p:cNvPr>
          <p:cNvCxnSpPr>
            <a:stCxn id="5" idx="6"/>
            <a:endCxn id="14" idx="2"/>
          </p:cNvCxnSpPr>
          <p:nvPr/>
        </p:nvCxnSpPr>
        <p:spPr>
          <a:xfrm>
            <a:off x="4484692" y="4579019"/>
            <a:ext cx="652460" cy="3115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B902308-FCD3-B3E3-7A01-A3595DE6ACCA}"/>
              </a:ext>
            </a:extLst>
          </p:cNvPr>
          <p:cNvCxnSpPr>
            <a:stCxn id="5" idx="6"/>
            <a:endCxn id="16" idx="2"/>
          </p:cNvCxnSpPr>
          <p:nvPr/>
        </p:nvCxnSpPr>
        <p:spPr>
          <a:xfrm>
            <a:off x="4484692" y="4579019"/>
            <a:ext cx="652460" cy="9286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A63C243-CD2D-9F49-A890-06F5A90D50AB}"/>
              </a:ext>
            </a:extLst>
          </p:cNvPr>
          <p:cNvCxnSpPr>
            <a:stCxn id="5" idx="6"/>
            <a:endCxn id="17" idx="2"/>
          </p:cNvCxnSpPr>
          <p:nvPr/>
        </p:nvCxnSpPr>
        <p:spPr>
          <a:xfrm>
            <a:off x="4484692" y="4579019"/>
            <a:ext cx="652460" cy="15546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3293303-C0FE-6C23-1660-82BACDA047E3}"/>
              </a:ext>
            </a:extLst>
          </p:cNvPr>
          <p:cNvCxnSpPr>
            <a:stCxn id="11" idx="6"/>
            <a:endCxn id="14" idx="2"/>
          </p:cNvCxnSpPr>
          <p:nvPr/>
        </p:nvCxnSpPr>
        <p:spPr>
          <a:xfrm flipV="1">
            <a:off x="4484692" y="4890601"/>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F39249F-FCCC-E36A-7D21-165FD5A95C16}"/>
              </a:ext>
            </a:extLst>
          </p:cNvPr>
          <p:cNvCxnSpPr>
            <a:stCxn id="11" idx="6"/>
            <a:endCxn id="13" idx="2"/>
          </p:cNvCxnSpPr>
          <p:nvPr/>
        </p:nvCxnSpPr>
        <p:spPr>
          <a:xfrm flipV="1">
            <a:off x="4484692" y="4269452"/>
            <a:ext cx="652460" cy="9307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50B6994-73E0-FE17-3283-828C3FFA118F}"/>
              </a:ext>
            </a:extLst>
          </p:cNvPr>
          <p:cNvCxnSpPr>
            <a:stCxn id="11" idx="6"/>
            <a:endCxn id="16" idx="2"/>
          </p:cNvCxnSpPr>
          <p:nvPr/>
        </p:nvCxnSpPr>
        <p:spPr>
          <a:xfrm>
            <a:off x="4484692" y="5200168"/>
            <a:ext cx="652460" cy="30753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A11D7DF-F6E4-0BFB-D0E9-850376CED519}"/>
              </a:ext>
            </a:extLst>
          </p:cNvPr>
          <p:cNvCxnSpPr>
            <a:stCxn id="11" idx="6"/>
            <a:endCxn id="17" idx="2"/>
          </p:cNvCxnSpPr>
          <p:nvPr/>
        </p:nvCxnSpPr>
        <p:spPr>
          <a:xfrm>
            <a:off x="4484692" y="5200168"/>
            <a:ext cx="652460" cy="9334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9AA16E7-BA19-4B99-3482-B2641FB4C9E5}"/>
              </a:ext>
            </a:extLst>
          </p:cNvPr>
          <p:cNvCxnSpPr>
            <a:stCxn id="12" idx="6"/>
            <a:endCxn id="13" idx="2"/>
          </p:cNvCxnSpPr>
          <p:nvPr/>
        </p:nvCxnSpPr>
        <p:spPr>
          <a:xfrm flipV="1">
            <a:off x="4484692" y="4269452"/>
            <a:ext cx="652460" cy="154781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833EF6A-35D8-1D33-D1E3-1DB1237B133B}"/>
              </a:ext>
            </a:extLst>
          </p:cNvPr>
          <p:cNvCxnSpPr>
            <a:stCxn id="12" idx="6"/>
            <a:endCxn id="14" idx="2"/>
          </p:cNvCxnSpPr>
          <p:nvPr/>
        </p:nvCxnSpPr>
        <p:spPr>
          <a:xfrm flipV="1">
            <a:off x="4484692" y="4890601"/>
            <a:ext cx="652460" cy="9266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D168F9-195F-1310-CBB5-4F4B71E2B27D}"/>
              </a:ext>
            </a:extLst>
          </p:cNvPr>
          <p:cNvCxnSpPr>
            <a:stCxn id="12" idx="6"/>
            <a:endCxn id="16" idx="2"/>
          </p:cNvCxnSpPr>
          <p:nvPr/>
        </p:nvCxnSpPr>
        <p:spPr>
          <a:xfrm flipV="1">
            <a:off x="4484692" y="5507698"/>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F87EC32-4CC6-A96F-CC92-613C0854BF86}"/>
              </a:ext>
            </a:extLst>
          </p:cNvPr>
          <p:cNvCxnSpPr>
            <a:stCxn id="12" idx="6"/>
            <a:endCxn id="17" idx="2"/>
          </p:cNvCxnSpPr>
          <p:nvPr/>
        </p:nvCxnSpPr>
        <p:spPr>
          <a:xfrm>
            <a:off x="4484692" y="5817265"/>
            <a:ext cx="652460" cy="31635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EA000B0-DAFF-57EA-3594-45135BB52EDE}"/>
              </a:ext>
            </a:extLst>
          </p:cNvPr>
          <p:cNvCxnSpPr>
            <a:stCxn id="18" idx="6"/>
            <a:endCxn id="22" idx="2"/>
          </p:cNvCxnSpPr>
          <p:nvPr/>
        </p:nvCxnSpPr>
        <p:spPr>
          <a:xfrm>
            <a:off x="6856412" y="4269452"/>
            <a:ext cx="471488" cy="634122"/>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35B256E-49D3-863C-8C01-0692EDA99E66}"/>
              </a:ext>
            </a:extLst>
          </p:cNvPr>
          <p:cNvCxnSpPr>
            <a:stCxn id="18" idx="6"/>
            <a:endCxn id="23" idx="2"/>
          </p:cNvCxnSpPr>
          <p:nvPr/>
        </p:nvCxnSpPr>
        <p:spPr>
          <a:xfrm>
            <a:off x="6856412" y="4269452"/>
            <a:ext cx="471488" cy="1255271"/>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0F47D5A-55BA-A68A-B191-18B1212AFCAC}"/>
              </a:ext>
            </a:extLst>
          </p:cNvPr>
          <p:cNvCxnSpPr>
            <a:stCxn id="19" idx="6"/>
            <a:endCxn id="22" idx="2"/>
          </p:cNvCxnSpPr>
          <p:nvPr/>
        </p:nvCxnSpPr>
        <p:spPr>
          <a:xfrm>
            <a:off x="6856412" y="4890601"/>
            <a:ext cx="471488" cy="12973"/>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5100E34-8675-D0BA-75DC-99D5AD0F78AA}"/>
              </a:ext>
            </a:extLst>
          </p:cNvPr>
          <p:cNvCxnSpPr>
            <a:stCxn id="19" idx="6"/>
            <a:endCxn id="23" idx="2"/>
          </p:cNvCxnSpPr>
          <p:nvPr/>
        </p:nvCxnSpPr>
        <p:spPr>
          <a:xfrm>
            <a:off x="6856412" y="4890601"/>
            <a:ext cx="471488" cy="634122"/>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CEBAE55-60F1-17B5-A1BB-1CAB0C802618}"/>
              </a:ext>
            </a:extLst>
          </p:cNvPr>
          <p:cNvCxnSpPr>
            <a:stCxn id="20" idx="6"/>
            <a:endCxn id="22" idx="2"/>
          </p:cNvCxnSpPr>
          <p:nvPr/>
        </p:nvCxnSpPr>
        <p:spPr>
          <a:xfrm flipV="1">
            <a:off x="6856412" y="4903574"/>
            <a:ext cx="471488" cy="604124"/>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5F98E13-3C24-2D70-1703-8B5ED96C1B6C}"/>
              </a:ext>
            </a:extLst>
          </p:cNvPr>
          <p:cNvCxnSpPr>
            <a:stCxn id="20" idx="6"/>
            <a:endCxn id="23" idx="2"/>
          </p:cNvCxnSpPr>
          <p:nvPr/>
        </p:nvCxnSpPr>
        <p:spPr>
          <a:xfrm>
            <a:off x="6856412" y="5507698"/>
            <a:ext cx="471488" cy="17025"/>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4C7D971-167B-C993-5D2C-25E99E5EA68A}"/>
              </a:ext>
            </a:extLst>
          </p:cNvPr>
          <p:cNvCxnSpPr>
            <a:stCxn id="21" idx="6"/>
            <a:endCxn id="23" idx="2"/>
          </p:cNvCxnSpPr>
          <p:nvPr/>
        </p:nvCxnSpPr>
        <p:spPr>
          <a:xfrm flipV="1">
            <a:off x="6856412" y="5524723"/>
            <a:ext cx="471488" cy="608899"/>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F4F3E2D-0E2F-5172-D29D-3332271FB6AF}"/>
              </a:ext>
            </a:extLst>
          </p:cNvPr>
          <p:cNvCxnSpPr>
            <a:stCxn id="21" idx="6"/>
            <a:endCxn id="22" idx="2"/>
          </p:cNvCxnSpPr>
          <p:nvPr/>
        </p:nvCxnSpPr>
        <p:spPr>
          <a:xfrm flipV="1">
            <a:off x="6856412" y="4903574"/>
            <a:ext cx="471488" cy="1230048"/>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87EE6DA-2633-6DA7-372E-4D88C40FCDD7}"/>
              </a:ext>
            </a:extLst>
          </p:cNvPr>
          <p:cNvCxnSpPr>
            <a:stCxn id="13" idx="6"/>
            <a:endCxn id="20" idx="2"/>
          </p:cNvCxnSpPr>
          <p:nvPr/>
        </p:nvCxnSpPr>
        <p:spPr>
          <a:xfrm>
            <a:off x="5670552" y="4269452"/>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51DBE094-A59E-D261-63DD-6CE7A28513C2}"/>
              </a:ext>
            </a:extLst>
          </p:cNvPr>
          <p:cNvCxnSpPr>
            <a:endCxn id="18" idx="2"/>
          </p:cNvCxnSpPr>
          <p:nvPr/>
        </p:nvCxnSpPr>
        <p:spPr>
          <a:xfrm>
            <a:off x="5670552" y="4269452"/>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B5EEFC9-AA37-3507-22CC-8F67A5B3DBF4}"/>
              </a:ext>
            </a:extLst>
          </p:cNvPr>
          <p:cNvCxnSpPr>
            <a:stCxn id="13" idx="6"/>
            <a:endCxn id="19" idx="2"/>
          </p:cNvCxnSpPr>
          <p:nvPr/>
        </p:nvCxnSpPr>
        <p:spPr>
          <a:xfrm>
            <a:off x="5670552" y="4269452"/>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5628DFB-5E54-4CBE-0F01-335A104E1793}"/>
              </a:ext>
            </a:extLst>
          </p:cNvPr>
          <p:cNvCxnSpPr>
            <a:stCxn id="13" idx="6"/>
            <a:endCxn id="21" idx="2"/>
          </p:cNvCxnSpPr>
          <p:nvPr/>
        </p:nvCxnSpPr>
        <p:spPr>
          <a:xfrm>
            <a:off x="5670552" y="4269452"/>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D0F44D2-A4DB-8012-817F-286BD59551BA}"/>
              </a:ext>
            </a:extLst>
          </p:cNvPr>
          <p:cNvCxnSpPr>
            <a:stCxn id="14" idx="6"/>
            <a:endCxn id="18" idx="2"/>
          </p:cNvCxnSpPr>
          <p:nvPr/>
        </p:nvCxnSpPr>
        <p:spPr>
          <a:xfrm flipV="1">
            <a:off x="5670552" y="4269452"/>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1705133-588B-DCCA-1F69-7C261DF27065}"/>
              </a:ext>
            </a:extLst>
          </p:cNvPr>
          <p:cNvCxnSpPr>
            <a:stCxn id="16" idx="6"/>
            <a:endCxn id="19" idx="2"/>
          </p:cNvCxnSpPr>
          <p:nvPr/>
        </p:nvCxnSpPr>
        <p:spPr>
          <a:xfrm flipV="1">
            <a:off x="5670552" y="4890601"/>
            <a:ext cx="652460" cy="617097"/>
          </a:xfrm>
          <a:prstGeom prst="straightConnector1">
            <a:avLst/>
          </a:prstGeom>
          <a:ln w="31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8B5D393-7FA0-93C4-B481-BD49AFFF0E04}"/>
              </a:ext>
            </a:extLst>
          </p:cNvPr>
          <p:cNvCxnSpPr>
            <a:stCxn id="16" idx="6"/>
            <a:endCxn id="20" idx="2"/>
          </p:cNvCxnSpPr>
          <p:nvPr/>
        </p:nvCxnSpPr>
        <p:spPr>
          <a:xfrm>
            <a:off x="5670552" y="5507698"/>
            <a:ext cx="652460" cy="0"/>
          </a:xfrm>
          <a:prstGeom prst="straightConnector1">
            <a:avLst/>
          </a:prstGeom>
          <a:ln w="31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8BCFE161-4501-1ED9-0D46-71A4C1FF84CB}"/>
              </a:ext>
            </a:extLst>
          </p:cNvPr>
          <p:cNvCxnSpPr>
            <a:stCxn id="16" idx="6"/>
            <a:endCxn id="21" idx="2"/>
          </p:cNvCxnSpPr>
          <p:nvPr/>
        </p:nvCxnSpPr>
        <p:spPr>
          <a:xfrm>
            <a:off x="5670552" y="5507698"/>
            <a:ext cx="652460" cy="625924"/>
          </a:xfrm>
          <a:prstGeom prst="straightConnector1">
            <a:avLst/>
          </a:prstGeom>
          <a:ln w="31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8E578BD-D67F-4481-9EB8-C790F9E474FD}"/>
              </a:ext>
            </a:extLst>
          </p:cNvPr>
          <p:cNvCxnSpPr>
            <a:stCxn id="14" idx="6"/>
            <a:endCxn id="19" idx="2"/>
          </p:cNvCxnSpPr>
          <p:nvPr/>
        </p:nvCxnSpPr>
        <p:spPr>
          <a:xfrm>
            <a:off x="5670552" y="4890601"/>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FF48139-C621-637F-EC4C-3C06EB41FF0A}"/>
              </a:ext>
            </a:extLst>
          </p:cNvPr>
          <p:cNvCxnSpPr>
            <a:stCxn id="14" idx="6"/>
            <a:endCxn id="20" idx="2"/>
          </p:cNvCxnSpPr>
          <p:nvPr/>
        </p:nvCxnSpPr>
        <p:spPr>
          <a:xfrm>
            <a:off x="5670552" y="4890601"/>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1408AE8F-7D55-B3AB-5CCC-0CAB95B9007C}"/>
              </a:ext>
            </a:extLst>
          </p:cNvPr>
          <p:cNvCxnSpPr>
            <a:stCxn id="14" idx="6"/>
            <a:endCxn id="21" idx="2"/>
          </p:cNvCxnSpPr>
          <p:nvPr/>
        </p:nvCxnSpPr>
        <p:spPr>
          <a:xfrm>
            <a:off x="5670552" y="4890601"/>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05CADE9-5B31-AAB6-806E-065FCC3D6E31}"/>
              </a:ext>
            </a:extLst>
          </p:cNvPr>
          <p:cNvCxnSpPr>
            <a:stCxn id="16" idx="6"/>
            <a:endCxn id="18" idx="2"/>
          </p:cNvCxnSpPr>
          <p:nvPr/>
        </p:nvCxnSpPr>
        <p:spPr>
          <a:xfrm flipV="1">
            <a:off x="5670552" y="4269452"/>
            <a:ext cx="652460" cy="1238246"/>
          </a:xfrm>
          <a:prstGeom prst="straightConnector1">
            <a:avLst/>
          </a:prstGeom>
          <a:ln w="3175">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5933A73-38D4-C2D3-14B7-35D8819EFB23}"/>
              </a:ext>
            </a:extLst>
          </p:cNvPr>
          <p:cNvCxnSpPr>
            <a:stCxn id="17" idx="6"/>
            <a:endCxn id="18" idx="2"/>
          </p:cNvCxnSpPr>
          <p:nvPr/>
        </p:nvCxnSpPr>
        <p:spPr>
          <a:xfrm flipV="1">
            <a:off x="5670552" y="4269452"/>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99C9DC88-7EA7-5F63-4CDE-2495D31F7C81}"/>
              </a:ext>
            </a:extLst>
          </p:cNvPr>
          <p:cNvCxnSpPr>
            <a:stCxn id="17" idx="6"/>
            <a:endCxn id="19" idx="2"/>
          </p:cNvCxnSpPr>
          <p:nvPr/>
        </p:nvCxnSpPr>
        <p:spPr>
          <a:xfrm flipV="1">
            <a:off x="5670552" y="4890601"/>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08EDB64-2268-845B-8ED8-B2000E28A2FB}"/>
              </a:ext>
            </a:extLst>
          </p:cNvPr>
          <p:cNvCxnSpPr>
            <a:stCxn id="17" idx="6"/>
            <a:endCxn id="20" idx="2"/>
          </p:cNvCxnSpPr>
          <p:nvPr/>
        </p:nvCxnSpPr>
        <p:spPr>
          <a:xfrm flipV="1">
            <a:off x="5670552" y="5507698"/>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29C87DD2-7973-D218-2D21-9773B0476BB1}"/>
              </a:ext>
            </a:extLst>
          </p:cNvPr>
          <p:cNvCxnSpPr>
            <a:stCxn id="17" idx="6"/>
            <a:endCxn id="21" idx="2"/>
          </p:cNvCxnSpPr>
          <p:nvPr/>
        </p:nvCxnSpPr>
        <p:spPr>
          <a:xfrm>
            <a:off x="5670552" y="6133622"/>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F3448065-F1A6-2C76-D1DA-36A678491C7E}"/>
              </a:ext>
            </a:extLst>
          </p:cNvPr>
          <p:cNvSpPr txBox="1"/>
          <p:nvPr/>
        </p:nvSpPr>
        <p:spPr>
          <a:xfrm>
            <a:off x="3746997" y="6424286"/>
            <a:ext cx="894797" cy="313932"/>
          </a:xfrm>
          <a:prstGeom prst="rect">
            <a:avLst/>
          </a:prstGeom>
          <a:noFill/>
        </p:spPr>
        <p:txBody>
          <a:bodyPr wrap="none" rtlCol="0">
            <a:spAutoFit/>
          </a:bodyPr>
          <a:lstStyle/>
          <a:p>
            <a:pPr>
              <a:lnSpc>
                <a:spcPct val="90000"/>
              </a:lnSpc>
            </a:pPr>
            <a:r>
              <a:rPr lang="en-US" sz="1600" dirty="0"/>
              <a:t>Layer 1</a:t>
            </a:r>
            <a:endParaRPr lang="en-US" sz="2400" dirty="0"/>
          </a:p>
        </p:txBody>
      </p:sp>
      <p:sp>
        <p:nvSpPr>
          <p:cNvPr id="135" name="TextBox 134">
            <a:extLst>
              <a:ext uri="{FF2B5EF4-FFF2-40B4-BE49-F238E27FC236}">
                <a16:creationId xmlns:a16="http://schemas.microsoft.com/office/drawing/2014/main" id="{E3F1A1FB-30A5-9EA3-A8BF-631ACA5D1953}"/>
              </a:ext>
            </a:extLst>
          </p:cNvPr>
          <p:cNvSpPr txBox="1"/>
          <p:nvPr/>
        </p:nvSpPr>
        <p:spPr>
          <a:xfrm>
            <a:off x="4968024" y="6430852"/>
            <a:ext cx="894797" cy="313932"/>
          </a:xfrm>
          <a:prstGeom prst="rect">
            <a:avLst/>
          </a:prstGeom>
          <a:noFill/>
        </p:spPr>
        <p:txBody>
          <a:bodyPr wrap="none" rtlCol="0">
            <a:spAutoFit/>
          </a:bodyPr>
          <a:lstStyle/>
          <a:p>
            <a:pPr>
              <a:lnSpc>
                <a:spcPct val="90000"/>
              </a:lnSpc>
            </a:pPr>
            <a:r>
              <a:rPr lang="en-US" sz="1600" dirty="0"/>
              <a:t>Layer 2</a:t>
            </a:r>
            <a:endParaRPr lang="en-US" sz="2400" dirty="0"/>
          </a:p>
        </p:txBody>
      </p:sp>
      <p:sp>
        <p:nvSpPr>
          <p:cNvPr id="136" name="TextBox 135">
            <a:extLst>
              <a:ext uri="{FF2B5EF4-FFF2-40B4-BE49-F238E27FC236}">
                <a16:creationId xmlns:a16="http://schemas.microsoft.com/office/drawing/2014/main" id="{A9DEB231-74D6-B0FD-B474-EAF991855B98}"/>
              </a:ext>
            </a:extLst>
          </p:cNvPr>
          <p:cNvSpPr txBox="1"/>
          <p:nvPr/>
        </p:nvSpPr>
        <p:spPr>
          <a:xfrm>
            <a:off x="6142313" y="6440838"/>
            <a:ext cx="894797" cy="313932"/>
          </a:xfrm>
          <a:prstGeom prst="rect">
            <a:avLst/>
          </a:prstGeom>
          <a:noFill/>
        </p:spPr>
        <p:txBody>
          <a:bodyPr wrap="none" rtlCol="0">
            <a:spAutoFit/>
          </a:bodyPr>
          <a:lstStyle/>
          <a:p>
            <a:pPr>
              <a:lnSpc>
                <a:spcPct val="90000"/>
              </a:lnSpc>
            </a:pPr>
            <a:r>
              <a:rPr lang="en-US" sz="1600" dirty="0"/>
              <a:t>Layer 3</a:t>
            </a:r>
            <a:endParaRPr lang="en-US" sz="2400" dirty="0"/>
          </a:p>
        </p:txBody>
      </p:sp>
      <p:sp>
        <p:nvSpPr>
          <p:cNvPr id="137" name="TextBox 136">
            <a:extLst>
              <a:ext uri="{FF2B5EF4-FFF2-40B4-BE49-F238E27FC236}">
                <a16:creationId xmlns:a16="http://schemas.microsoft.com/office/drawing/2014/main" id="{4AA2C15A-1ADC-886A-AF91-C48EBDFACAC8}"/>
              </a:ext>
            </a:extLst>
          </p:cNvPr>
          <p:cNvSpPr txBox="1"/>
          <p:nvPr/>
        </p:nvSpPr>
        <p:spPr>
          <a:xfrm>
            <a:off x="7147201" y="6430852"/>
            <a:ext cx="894797" cy="313932"/>
          </a:xfrm>
          <a:prstGeom prst="rect">
            <a:avLst/>
          </a:prstGeom>
          <a:noFill/>
        </p:spPr>
        <p:txBody>
          <a:bodyPr wrap="none" rtlCol="0">
            <a:spAutoFit/>
          </a:bodyPr>
          <a:lstStyle/>
          <a:p>
            <a:pPr>
              <a:lnSpc>
                <a:spcPct val="90000"/>
              </a:lnSpc>
            </a:pPr>
            <a:r>
              <a:rPr lang="en-US" sz="1600" dirty="0"/>
              <a:t>Layer 4</a:t>
            </a:r>
            <a:endParaRPr lang="en-US" sz="2400" dirty="0"/>
          </a:p>
        </p:txBody>
      </p:sp>
      <p:cxnSp>
        <p:nvCxnSpPr>
          <p:cNvPr id="81" name="Straight Arrow Connector 80">
            <a:extLst>
              <a:ext uri="{FF2B5EF4-FFF2-40B4-BE49-F238E27FC236}">
                <a16:creationId xmlns:a16="http://schemas.microsoft.com/office/drawing/2014/main" id="{55761CC6-DC65-FFA0-4C96-AE8D235AA1FF}"/>
              </a:ext>
            </a:extLst>
          </p:cNvPr>
          <p:cNvCxnSpPr>
            <a:stCxn id="22" idx="6"/>
          </p:cNvCxnSpPr>
          <p:nvPr/>
        </p:nvCxnSpPr>
        <p:spPr>
          <a:xfrm>
            <a:off x="7861300" y="4903574"/>
            <a:ext cx="366712" cy="262596"/>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81F4F55-3F26-2223-236B-F3A351A3341F}"/>
              </a:ext>
            </a:extLst>
          </p:cNvPr>
          <p:cNvCxnSpPr>
            <a:stCxn id="23" idx="6"/>
          </p:cNvCxnSpPr>
          <p:nvPr/>
        </p:nvCxnSpPr>
        <p:spPr>
          <a:xfrm flipV="1">
            <a:off x="7861300" y="5318570"/>
            <a:ext cx="366712" cy="206153"/>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50348344-9B55-D3EF-1F87-5B37460AA802}"/>
                  </a:ext>
                </a:extLst>
              </p:cNvPr>
              <p:cNvSpPr txBox="1"/>
              <p:nvPr/>
            </p:nvSpPr>
            <p:spPr>
              <a:xfrm>
                <a:off x="8164107" y="5006402"/>
                <a:ext cx="39677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𝐶</m:t>
                      </m:r>
                    </m:oMath>
                  </m:oMathPara>
                </a14:m>
                <a:endParaRPr lang="en-US" dirty="0">
                  <a:solidFill>
                    <a:schemeClr val="bg1"/>
                  </a:solidFill>
                </a:endParaRPr>
              </a:p>
            </p:txBody>
          </p:sp>
        </mc:Choice>
        <mc:Fallback xmlns="">
          <p:sp>
            <p:nvSpPr>
              <p:cNvPr id="88" name="TextBox 87">
                <a:extLst>
                  <a:ext uri="{FF2B5EF4-FFF2-40B4-BE49-F238E27FC236}">
                    <a16:creationId xmlns:a16="http://schemas.microsoft.com/office/drawing/2014/main" id="{50348344-9B55-D3EF-1F87-5B37460AA802}"/>
                  </a:ext>
                </a:extLst>
              </p:cNvPr>
              <p:cNvSpPr txBox="1">
                <a:spLocks noRot="1" noChangeAspect="1" noMove="1" noResize="1" noEditPoints="1" noAdjustHandles="1" noChangeArrowheads="1" noChangeShapeType="1" noTextEdit="1"/>
              </p:cNvSpPr>
              <p:nvPr/>
            </p:nvSpPr>
            <p:spPr>
              <a:xfrm>
                <a:off x="8164107" y="5006402"/>
                <a:ext cx="396775" cy="3416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CB63445-CE48-EDF5-A7EB-9B8FDE7C2346}"/>
                  </a:ext>
                </a:extLst>
              </p:cNvPr>
              <p:cNvSpPr txBox="1"/>
              <p:nvPr/>
            </p:nvSpPr>
            <p:spPr>
              <a:xfrm>
                <a:off x="8099432" y="3862588"/>
                <a:ext cx="1347780" cy="6921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chemeClr val="bg1"/>
                              </a:solidFill>
                              <a:latin typeface="Cambria Math" panose="02040503050406030204" pitchFamily="18" charset="0"/>
                              <a:sym typeface="Wingdings" panose="05000000000000000000" pitchFamily="2" charset="2"/>
                            </a:rPr>
                          </m:ctrlPr>
                        </m:sSubSupPr>
                        <m:e>
                          <m:r>
                            <a:rPr lang="en-US" i="1">
                              <a:solidFill>
                                <a:schemeClr val="bg1"/>
                              </a:solidFill>
                              <a:latin typeface="Cambria Math" panose="02040503050406030204" pitchFamily="18" charset="0"/>
                              <a:sym typeface="Wingdings" panose="05000000000000000000" pitchFamily="2" charset="2"/>
                            </a:rPr>
                            <m:t>𝛿</m:t>
                          </m:r>
                        </m:e>
                        <m:sub>
                          <m:r>
                            <a:rPr lang="en-US" i="1">
                              <a:solidFill>
                                <a:schemeClr val="bg1"/>
                              </a:solidFill>
                              <a:latin typeface="Cambria Math" panose="02040503050406030204" pitchFamily="18" charset="0"/>
                              <a:sym typeface="Wingdings" panose="05000000000000000000" pitchFamily="2" charset="2"/>
                            </a:rPr>
                            <m:t>𝑖</m:t>
                          </m:r>
                        </m:sub>
                        <m:sup>
                          <m:r>
                            <a:rPr lang="en-US" b="0" i="1" smtClean="0">
                              <a:solidFill>
                                <a:schemeClr val="bg1"/>
                              </a:solidFill>
                              <a:latin typeface="Cambria Math" panose="02040503050406030204" pitchFamily="18" charset="0"/>
                              <a:sym typeface="Wingdings" panose="05000000000000000000" pitchFamily="2" charset="2"/>
                            </a:rPr>
                            <m:t>𝐿</m:t>
                          </m:r>
                        </m:sup>
                      </m:sSubSup>
                      <m:r>
                        <a:rPr lang="en-US" b="0" i="1" smtClean="0">
                          <a:solidFill>
                            <a:schemeClr val="bg1"/>
                          </a:solidFill>
                          <a:latin typeface="Cambria Math" panose="02040503050406030204" pitchFamily="18" charset="0"/>
                          <a:sym typeface="Wingdings" panose="05000000000000000000" pitchFamily="2" charset="2"/>
                        </a:rPr>
                        <m:t>=</m:t>
                      </m:r>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𝐶</m:t>
                          </m:r>
                        </m:num>
                        <m:den>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𝐿</m:t>
                              </m:r>
                            </m:sup>
                          </m:sSubSup>
                        </m:den>
                      </m:f>
                    </m:oMath>
                  </m:oMathPara>
                </a14:m>
                <a:endParaRPr lang="en-US" dirty="0"/>
              </a:p>
            </p:txBody>
          </p:sp>
        </mc:Choice>
        <mc:Fallback xmlns="">
          <p:sp>
            <p:nvSpPr>
              <p:cNvPr id="6" name="TextBox 5">
                <a:extLst>
                  <a:ext uri="{FF2B5EF4-FFF2-40B4-BE49-F238E27FC236}">
                    <a16:creationId xmlns:a16="http://schemas.microsoft.com/office/drawing/2014/main" id="{1CB63445-CE48-EDF5-A7EB-9B8FDE7C2346}"/>
                  </a:ext>
                </a:extLst>
              </p:cNvPr>
              <p:cNvSpPr txBox="1">
                <a:spLocks noRot="1" noChangeAspect="1" noMove="1" noResize="1" noEditPoints="1" noAdjustHandles="1" noChangeArrowheads="1" noChangeShapeType="1" noTextEdit="1"/>
              </p:cNvSpPr>
              <p:nvPr/>
            </p:nvSpPr>
            <p:spPr>
              <a:xfrm>
                <a:off x="8099432" y="3862588"/>
                <a:ext cx="1347780" cy="692177"/>
              </a:xfrm>
              <a:prstGeom prst="rect">
                <a:avLst/>
              </a:prstGeom>
              <a:blipFill>
                <a:blip r:embed="rId5"/>
                <a:stretch>
                  <a:fillRect b="-1818"/>
                </a:stretch>
              </a:blipFill>
            </p:spPr>
            <p:txBody>
              <a:bodyPr/>
              <a:lstStyle/>
              <a:p>
                <a:r>
                  <a:rPr lang="en-US">
                    <a:noFill/>
                  </a:rPr>
                  <a:t> </a:t>
                </a:r>
              </a:p>
            </p:txBody>
          </p:sp>
        </mc:Fallback>
      </mc:AlternateContent>
      <p:cxnSp>
        <p:nvCxnSpPr>
          <p:cNvPr id="9" name="Curved Connector 8">
            <a:extLst>
              <a:ext uri="{FF2B5EF4-FFF2-40B4-BE49-F238E27FC236}">
                <a16:creationId xmlns:a16="http://schemas.microsoft.com/office/drawing/2014/main" id="{85B5DCBD-5CF0-EB71-C225-08041B91AA59}"/>
              </a:ext>
            </a:extLst>
          </p:cNvPr>
          <p:cNvCxnSpPr>
            <a:cxnSpLocks/>
            <a:stCxn id="22" idx="1"/>
          </p:cNvCxnSpPr>
          <p:nvPr/>
        </p:nvCxnSpPr>
        <p:spPr>
          <a:xfrm rot="16200000" flipH="1">
            <a:off x="7733600" y="4387403"/>
            <a:ext cx="362085" cy="1017256"/>
          </a:xfrm>
          <a:prstGeom prst="curvedConnector4">
            <a:avLst>
              <a:gd name="adj1" fmla="val -123600"/>
              <a:gd name="adj2" fmla="val 107827"/>
            </a:avLst>
          </a:prstGeom>
          <a:ln w="25400">
            <a:solidFill>
              <a:srgbClr val="FFC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1">
            <a:extLst>
              <a:ext uri="{FF2B5EF4-FFF2-40B4-BE49-F238E27FC236}">
                <a16:creationId xmlns:a16="http://schemas.microsoft.com/office/drawing/2014/main" id="{8D07738D-9432-B087-9B8D-54047444FB14}"/>
              </a:ext>
            </a:extLst>
          </p:cNvPr>
          <p:cNvSpPr txBox="1">
            <a:spLocks/>
          </p:cNvSpPr>
          <p:nvPr/>
        </p:nvSpPr>
        <p:spPr>
          <a:xfrm>
            <a:off x="1674812" y="1844040"/>
            <a:ext cx="9144000" cy="1892012"/>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marL="548640" lvl="2" indent="0">
              <a:buNone/>
            </a:pPr>
            <a:endParaRPr lang="en-US" sz="2000" dirty="0">
              <a:sym typeface="Wingdings" panose="05000000000000000000" pitchFamily="2" charset="2"/>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D4120BC-5C13-ED64-7B55-966A2E1477BD}"/>
                  </a:ext>
                </a:extLst>
              </p:cNvPr>
              <p:cNvSpPr txBox="1"/>
              <p:nvPr/>
            </p:nvSpPr>
            <p:spPr>
              <a:xfrm>
                <a:off x="5579709" y="2257947"/>
                <a:ext cx="1329071" cy="771045"/>
              </a:xfrm>
              <a:prstGeom prst="rect">
                <a:avLst/>
              </a:prstGeom>
              <a:noFill/>
            </p:spPr>
            <p:txBody>
              <a:bodyPr wrap="square">
                <a:spAutoFit/>
              </a:bodyPr>
              <a:lstStyle/>
              <a:p>
                <a14:m>
                  <m:oMath xmlns:m="http://schemas.openxmlformats.org/officeDocument/2006/math">
                    <m:sSubSup>
                      <m:sSubSupPr>
                        <m:ctrlPr>
                          <a:rPr lang="en-US" sz="2600" b="0" i="1" smtClean="0">
                            <a:solidFill>
                              <a:schemeClr val="bg1"/>
                            </a:solidFill>
                            <a:latin typeface="Cambria Math" panose="02040503050406030204" pitchFamily="18" charset="0"/>
                            <a:sym typeface="Wingdings" panose="05000000000000000000" pitchFamily="2" charset="2"/>
                          </a:rPr>
                        </m:ctrlPr>
                      </m:sSubSupPr>
                      <m:e>
                        <m:r>
                          <a:rPr lang="en-US" sz="2600" b="0" i="1" smtClean="0">
                            <a:solidFill>
                              <a:schemeClr val="bg1"/>
                            </a:solidFill>
                            <a:latin typeface="Cambria Math" panose="02040503050406030204" pitchFamily="18" charset="0"/>
                            <a:sym typeface="Wingdings" panose="05000000000000000000" pitchFamily="2" charset="2"/>
                          </a:rPr>
                          <m:t>𝛿</m:t>
                        </m:r>
                      </m:e>
                      <m:sub>
                        <m:r>
                          <a:rPr lang="en-US" sz="2600" b="0" i="1" smtClean="0">
                            <a:solidFill>
                              <a:schemeClr val="bg1"/>
                            </a:solidFill>
                            <a:latin typeface="Cambria Math" panose="02040503050406030204" pitchFamily="18" charset="0"/>
                            <a:sym typeface="Wingdings" panose="05000000000000000000" pitchFamily="2" charset="2"/>
                          </a:rPr>
                          <m:t>𝑖</m:t>
                        </m:r>
                      </m:sub>
                      <m:sup>
                        <m:r>
                          <a:rPr lang="en-US" sz="2600" b="0" i="1" smtClean="0">
                            <a:solidFill>
                              <a:schemeClr val="bg1"/>
                            </a:solidFill>
                            <a:latin typeface="Cambria Math" panose="02040503050406030204" pitchFamily="18" charset="0"/>
                            <a:sym typeface="Wingdings" panose="05000000000000000000" pitchFamily="2" charset="2"/>
                          </a:rPr>
                          <m:t>𝑙</m:t>
                        </m:r>
                      </m:sup>
                    </m:sSubSup>
                    <m:r>
                      <a:rPr lang="en-US" sz="2600" b="0" i="1" smtClean="0">
                        <a:solidFill>
                          <a:schemeClr val="bg1"/>
                        </a:solidFill>
                        <a:latin typeface="Cambria Math" panose="02040503050406030204" pitchFamily="18" charset="0"/>
                        <a:sym typeface="Wingdings" panose="05000000000000000000" pitchFamily="2" charset="2"/>
                      </a:rPr>
                      <m:t>=</m:t>
                    </m:r>
                    <m:f>
                      <m:fPr>
                        <m:ctrlPr>
                          <a:rPr lang="en-US" sz="2600" b="0" i="1" smtClean="0">
                            <a:solidFill>
                              <a:schemeClr val="bg1"/>
                            </a:solidFill>
                            <a:latin typeface="Cambria Math" panose="02040503050406030204" pitchFamily="18" charset="0"/>
                            <a:sym typeface="Wingdings" panose="05000000000000000000" pitchFamily="2" charset="2"/>
                          </a:rPr>
                        </m:ctrlPr>
                      </m:fPr>
                      <m:num>
                        <m:r>
                          <a:rPr lang="en-US" sz="2600" b="0" i="1" smtClean="0">
                            <a:solidFill>
                              <a:schemeClr val="bg1"/>
                            </a:solidFill>
                            <a:latin typeface="Cambria Math" panose="02040503050406030204" pitchFamily="18" charset="0"/>
                            <a:sym typeface="Wingdings" panose="05000000000000000000" pitchFamily="2" charset="2"/>
                          </a:rPr>
                          <m:t>𝜕</m:t>
                        </m:r>
                        <m:r>
                          <a:rPr lang="en-US" sz="2600" b="0" i="1" smtClean="0">
                            <a:solidFill>
                              <a:schemeClr val="bg1"/>
                            </a:solidFill>
                            <a:latin typeface="Cambria Math" panose="02040503050406030204" pitchFamily="18" charset="0"/>
                            <a:sym typeface="Wingdings" panose="05000000000000000000" pitchFamily="2" charset="2"/>
                          </a:rPr>
                          <m:t>𝐶</m:t>
                        </m:r>
                      </m:num>
                      <m:den>
                        <m:r>
                          <a:rPr lang="en-US" sz="2600" b="0" i="1" smtClean="0">
                            <a:solidFill>
                              <a:schemeClr val="bg1"/>
                            </a:solidFill>
                            <a:latin typeface="Cambria Math" panose="02040503050406030204" pitchFamily="18" charset="0"/>
                            <a:sym typeface="Wingdings" panose="05000000000000000000" pitchFamily="2" charset="2"/>
                          </a:rPr>
                          <m:t>𝜕</m:t>
                        </m:r>
                        <m:sSubSup>
                          <m:sSubSupPr>
                            <m:ctrlPr>
                              <a:rPr lang="en-US" sz="2600" b="0" i="1" smtClean="0">
                                <a:solidFill>
                                  <a:schemeClr val="bg1"/>
                                </a:solidFill>
                                <a:latin typeface="Cambria Math" panose="02040503050406030204" pitchFamily="18" charset="0"/>
                                <a:sym typeface="Wingdings" panose="05000000000000000000" pitchFamily="2" charset="2"/>
                              </a:rPr>
                            </m:ctrlPr>
                          </m:sSubSupPr>
                          <m:e>
                            <m:r>
                              <a:rPr lang="en-US" sz="2600" b="0" i="1" smtClean="0">
                                <a:solidFill>
                                  <a:schemeClr val="bg1"/>
                                </a:solidFill>
                                <a:latin typeface="Cambria Math" panose="02040503050406030204" pitchFamily="18" charset="0"/>
                                <a:sym typeface="Wingdings" panose="05000000000000000000" pitchFamily="2" charset="2"/>
                              </a:rPr>
                              <m:t>𝑧</m:t>
                            </m:r>
                          </m:e>
                          <m:sub>
                            <m:r>
                              <a:rPr lang="en-US" sz="2600" b="0" i="1" smtClean="0">
                                <a:solidFill>
                                  <a:schemeClr val="bg1"/>
                                </a:solidFill>
                                <a:latin typeface="Cambria Math" panose="02040503050406030204" pitchFamily="18" charset="0"/>
                                <a:sym typeface="Wingdings" panose="05000000000000000000" pitchFamily="2" charset="2"/>
                              </a:rPr>
                              <m:t>𝑖</m:t>
                            </m:r>
                          </m:sub>
                          <m:sup>
                            <m:r>
                              <a:rPr lang="en-US" sz="2600" b="0" i="1" smtClean="0">
                                <a:solidFill>
                                  <a:schemeClr val="bg1"/>
                                </a:solidFill>
                                <a:latin typeface="Cambria Math" panose="02040503050406030204" pitchFamily="18" charset="0"/>
                                <a:sym typeface="Wingdings" panose="05000000000000000000" pitchFamily="2" charset="2"/>
                              </a:rPr>
                              <m:t>𝑙</m:t>
                            </m:r>
                          </m:sup>
                        </m:sSubSup>
                      </m:den>
                    </m:f>
                  </m:oMath>
                </a14:m>
                <a:r>
                  <a:rPr lang="en-US" sz="2600" dirty="0">
                    <a:solidFill>
                      <a:schemeClr val="bg1"/>
                    </a:solidFill>
                    <a:sym typeface="Wingdings" panose="05000000000000000000" pitchFamily="2" charset="2"/>
                  </a:rPr>
                  <a:t> </a:t>
                </a:r>
                <a:endParaRPr lang="en-US" sz="2600" dirty="0">
                  <a:solidFill>
                    <a:schemeClr val="bg1"/>
                  </a:solidFill>
                </a:endParaRPr>
              </a:p>
            </p:txBody>
          </p:sp>
        </mc:Choice>
        <mc:Fallback xmlns="">
          <p:sp>
            <p:nvSpPr>
              <p:cNvPr id="35" name="TextBox 34">
                <a:extLst>
                  <a:ext uri="{FF2B5EF4-FFF2-40B4-BE49-F238E27FC236}">
                    <a16:creationId xmlns:a16="http://schemas.microsoft.com/office/drawing/2014/main" id="{AD4120BC-5C13-ED64-7B55-966A2E1477BD}"/>
                  </a:ext>
                </a:extLst>
              </p:cNvPr>
              <p:cNvSpPr txBox="1">
                <a:spLocks noRot="1" noChangeAspect="1" noMove="1" noResize="1" noEditPoints="1" noAdjustHandles="1" noChangeArrowheads="1" noChangeShapeType="1" noTextEdit="1"/>
              </p:cNvSpPr>
              <p:nvPr/>
            </p:nvSpPr>
            <p:spPr>
              <a:xfrm>
                <a:off x="5579709" y="2257947"/>
                <a:ext cx="1329071" cy="771045"/>
              </a:xfrm>
              <a:prstGeom prst="rect">
                <a:avLst/>
              </a:prstGeom>
              <a:blipFill>
                <a:blip r:embed="rId6"/>
                <a:stretch>
                  <a:fillRect l="-1905"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404A800-0885-8E67-209D-9A188A1C677E}"/>
                  </a:ext>
                </a:extLst>
              </p:cNvPr>
              <p:cNvSpPr txBox="1"/>
              <p:nvPr/>
            </p:nvSpPr>
            <p:spPr>
              <a:xfrm>
                <a:off x="990677" y="1592309"/>
                <a:ext cx="10512269" cy="1229952"/>
              </a:xfrm>
              <a:prstGeom prst="rect">
                <a:avLst/>
              </a:prstGeom>
              <a:noFill/>
            </p:spPr>
            <p:txBody>
              <a:bodyPr wrap="square">
                <a:spAutoFit/>
              </a:bodyPr>
              <a:lstStyle/>
              <a:p>
                <a:pPr marL="548640" lvl="2" indent="0">
                  <a:buNone/>
                </a:pPr>
                <a:r>
                  <a:rPr lang="en-US" sz="2000" dirty="0">
                    <a:solidFill>
                      <a:schemeClr val="bg1"/>
                    </a:solidFill>
                    <a:latin typeface="Century Gothic" panose="020B0502020202020204" pitchFamily="34" charset="0"/>
                    <a:sym typeface="Wingdings" panose="05000000000000000000" pitchFamily="2" charset="2"/>
                  </a:rPr>
                  <a:t>We will consider that </a:t>
                </a:r>
                <a14:m>
                  <m:oMath xmlns:m="http://schemas.openxmlformats.org/officeDocument/2006/math">
                    <m:f>
                      <m:fPr>
                        <m:ctrlPr>
                          <a:rPr lang="en-US" sz="2000" i="1" smtClean="0">
                            <a:solidFill>
                              <a:schemeClr val="bg1"/>
                            </a:solidFill>
                            <a:latin typeface="Cambria Math" panose="02040503050406030204" pitchFamily="18" charset="0"/>
                            <a:sym typeface="Wingdings" panose="05000000000000000000" pitchFamily="2" charset="2"/>
                          </a:rPr>
                        </m:ctrlPr>
                      </m:fPr>
                      <m:num>
                        <m:r>
                          <a:rPr lang="en-US" sz="2000" i="1">
                            <a:solidFill>
                              <a:schemeClr val="bg1"/>
                            </a:solidFill>
                            <a:latin typeface="Cambria Math" panose="02040503050406030204" pitchFamily="18" charset="0"/>
                            <a:sym typeface="Wingdings" panose="05000000000000000000" pitchFamily="2" charset="2"/>
                          </a:rPr>
                          <m:t>𝜕</m:t>
                        </m:r>
                        <m:r>
                          <a:rPr lang="en-US" sz="2000" i="1">
                            <a:solidFill>
                              <a:schemeClr val="bg1"/>
                            </a:solidFill>
                            <a:latin typeface="Cambria Math" panose="02040503050406030204" pitchFamily="18" charset="0"/>
                            <a:sym typeface="Wingdings" panose="05000000000000000000" pitchFamily="2" charset="2"/>
                          </a:rPr>
                          <m:t>𝐶</m:t>
                        </m:r>
                      </m:num>
                      <m:den>
                        <m:r>
                          <a:rPr lang="en-US" sz="2000" i="1">
                            <a:solidFill>
                              <a:schemeClr val="bg1"/>
                            </a:solidFill>
                            <a:latin typeface="Cambria Math" panose="02040503050406030204" pitchFamily="18" charset="0"/>
                            <a:sym typeface="Wingdings" panose="05000000000000000000" pitchFamily="2" charset="2"/>
                          </a:rPr>
                          <m:t>𝜕</m:t>
                        </m:r>
                        <m:sSubSup>
                          <m:sSubSupPr>
                            <m:ctrlPr>
                              <a:rPr lang="en-US" sz="2000" i="1">
                                <a:solidFill>
                                  <a:schemeClr val="bg1"/>
                                </a:solidFill>
                                <a:latin typeface="Cambria Math" panose="02040503050406030204" pitchFamily="18" charset="0"/>
                                <a:sym typeface="Wingdings" panose="05000000000000000000" pitchFamily="2" charset="2"/>
                              </a:rPr>
                            </m:ctrlPr>
                          </m:sSubSupPr>
                          <m:e>
                            <m:r>
                              <a:rPr lang="en-US" sz="2000" i="1">
                                <a:solidFill>
                                  <a:schemeClr val="bg1"/>
                                </a:solidFill>
                                <a:latin typeface="Cambria Math" panose="02040503050406030204" pitchFamily="18" charset="0"/>
                                <a:sym typeface="Wingdings" panose="05000000000000000000" pitchFamily="2" charset="2"/>
                              </a:rPr>
                              <m:t>𝑧</m:t>
                            </m:r>
                          </m:e>
                          <m:sub>
                            <m:r>
                              <a:rPr lang="en-US" sz="2000" i="1">
                                <a:solidFill>
                                  <a:schemeClr val="bg1"/>
                                </a:solidFill>
                                <a:latin typeface="Cambria Math" panose="02040503050406030204" pitchFamily="18" charset="0"/>
                                <a:sym typeface="Wingdings" panose="05000000000000000000" pitchFamily="2" charset="2"/>
                              </a:rPr>
                              <m:t>𝑖</m:t>
                            </m:r>
                          </m:sub>
                          <m:sup>
                            <m:r>
                              <a:rPr lang="en-US" sz="2000" i="1">
                                <a:solidFill>
                                  <a:schemeClr val="bg1"/>
                                </a:solidFill>
                                <a:latin typeface="Cambria Math" panose="02040503050406030204" pitchFamily="18" charset="0"/>
                                <a:sym typeface="Wingdings" panose="05000000000000000000" pitchFamily="2" charset="2"/>
                              </a:rPr>
                              <m:t>𝑙</m:t>
                            </m:r>
                          </m:sup>
                        </m:sSubSup>
                      </m:den>
                    </m:f>
                  </m:oMath>
                </a14:m>
                <a:r>
                  <a:rPr lang="en-US" sz="2000" dirty="0">
                    <a:solidFill>
                      <a:schemeClr val="bg1"/>
                    </a:solidFill>
                    <a:latin typeface="Century Gothic" panose="020B0502020202020204" pitchFamily="34" charset="0"/>
                    <a:sym typeface="Wingdings" panose="05000000000000000000" pitchFamily="2" charset="2"/>
                  </a:rPr>
                  <a:t> is a measure of the error for the neuron </a:t>
                </a:r>
                <a14:m>
                  <m:oMath xmlns:m="http://schemas.openxmlformats.org/officeDocument/2006/math">
                    <m:r>
                      <a:rPr lang="en-US" sz="2000" i="1">
                        <a:solidFill>
                          <a:schemeClr val="bg1"/>
                        </a:solidFill>
                        <a:latin typeface="Cambria Math" panose="02040503050406030204" pitchFamily="18" charset="0"/>
                        <a:sym typeface="Wingdings" panose="05000000000000000000" pitchFamily="2" charset="2"/>
                      </a:rPr>
                      <m:t>𝑖</m:t>
                    </m:r>
                  </m:oMath>
                </a14:m>
                <a:r>
                  <a:rPr lang="en-US" sz="2000" dirty="0">
                    <a:solidFill>
                      <a:schemeClr val="bg1"/>
                    </a:solidFill>
                    <a:latin typeface="Century Gothic" panose="020B0502020202020204" pitchFamily="34" charset="0"/>
                    <a:sym typeface="Wingdings" panose="05000000000000000000" pitchFamily="2" charset="2"/>
                  </a:rPr>
                  <a:t> in the layer </a:t>
                </a:r>
                <a14:m>
                  <m:oMath xmlns:m="http://schemas.openxmlformats.org/officeDocument/2006/math">
                    <m:r>
                      <a:rPr lang="en-US" sz="2000" i="1">
                        <a:solidFill>
                          <a:schemeClr val="bg1"/>
                        </a:solidFill>
                        <a:latin typeface="Cambria Math" panose="02040503050406030204" pitchFamily="18" charset="0"/>
                        <a:sym typeface="Wingdings" panose="05000000000000000000" pitchFamily="2" charset="2"/>
                      </a:rPr>
                      <m:t>𝑙</m:t>
                    </m:r>
                  </m:oMath>
                </a14:m>
                <a:endParaRPr lang="en-US" sz="2000" dirty="0">
                  <a:solidFill>
                    <a:schemeClr val="bg1"/>
                  </a:solidFill>
                  <a:latin typeface="Century Gothic" panose="020B0502020202020204" pitchFamily="34" charset="0"/>
                  <a:sym typeface="Wingdings" panose="05000000000000000000" pitchFamily="2" charset="2"/>
                </a:endParaRPr>
              </a:p>
              <a:p>
                <a:pPr marL="777240" lvl="3" indent="0">
                  <a:buNone/>
                </a:pPr>
                <a:endParaRPr lang="en-US" sz="2000" dirty="0">
                  <a:solidFill>
                    <a:schemeClr val="bg1"/>
                  </a:solidFill>
                  <a:latin typeface="Century Gothic" panose="020B0502020202020204" pitchFamily="34" charset="0"/>
                  <a:sym typeface="Wingdings" panose="05000000000000000000" pitchFamily="2" charset="2"/>
                </a:endParaRPr>
              </a:p>
              <a:p>
                <a:pPr marL="777240" lvl="3" indent="0">
                  <a:buNone/>
                </a:pPr>
                <a:r>
                  <a:rPr lang="en-US" sz="2000" dirty="0">
                    <a:solidFill>
                      <a:schemeClr val="bg1"/>
                    </a:solidFill>
                    <a:latin typeface="Century Gothic" panose="020B0502020202020204" pitchFamily="34" charset="0"/>
                    <a:sym typeface="Wingdings" panose="05000000000000000000" pitchFamily="2" charset="2"/>
                  </a:rPr>
                  <a:t>Error for neuron </a:t>
                </a:r>
                <a14:m>
                  <m:oMath xmlns:m="http://schemas.openxmlformats.org/officeDocument/2006/math">
                    <m:r>
                      <a:rPr lang="en-US" sz="2000" b="0" i="1" smtClean="0">
                        <a:solidFill>
                          <a:schemeClr val="bg1"/>
                        </a:solidFill>
                        <a:latin typeface="Cambria Math" panose="02040503050406030204" pitchFamily="18" charset="0"/>
                        <a:sym typeface="Wingdings" panose="05000000000000000000" pitchFamily="2" charset="2"/>
                      </a:rPr>
                      <m:t>𝑖</m:t>
                    </m:r>
                  </m:oMath>
                </a14:m>
                <a:r>
                  <a:rPr lang="en-US" sz="2000" dirty="0">
                    <a:solidFill>
                      <a:schemeClr val="bg1"/>
                    </a:solidFill>
                    <a:latin typeface="Century Gothic" panose="020B0502020202020204" pitchFamily="34" charset="0"/>
                    <a:sym typeface="Wingdings" panose="05000000000000000000" pitchFamily="2" charset="2"/>
                  </a:rPr>
                  <a:t> from layer </a:t>
                </a:r>
                <a14:m>
                  <m:oMath xmlns:m="http://schemas.openxmlformats.org/officeDocument/2006/math">
                    <m:r>
                      <a:rPr lang="en-US" sz="2000" b="0" i="1" smtClean="0">
                        <a:solidFill>
                          <a:schemeClr val="bg1"/>
                        </a:solidFill>
                        <a:latin typeface="Cambria Math" panose="02040503050406030204" pitchFamily="18" charset="0"/>
                        <a:sym typeface="Wingdings" panose="05000000000000000000" pitchFamily="2" charset="2"/>
                      </a:rPr>
                      <m:t>𝑙</m:t>
                    </m:r>
                  </m:oMath>
                </a14:m>
                <a:endParaRPr lang="en-US" sz="2000" dirty="0">
                  <a:solidFill>
                    <a:schemeClr val="bg1"/>
                  </a:solidFill>
                  <a:latin typeface="Century Gothic" panose="020B0502020202020204" pitchFamily="34" charset="0"/>
                  <a:sym typeface="Wingdings" panose="05000000000000000000" pitchFamily="2" charset="2"/>
                </a:endParaRPr>
              </a:p>
            </p:txBody>
          </p:sp>
        </mc:Choice>
        <mc:Fallback xmlns="">
          <p:sp>
            <p:nvSpPr>
              <p:cNvPr id="37" name="TextBox 36">
                <a:extLst>
                  <a:ext uri="{FF2B5EF4-FFF2-40B4-BE49-F238E27FC236}">
                    <a16:creationId xmlns:a16="http://schemas.microsoft.com/office/drawing/2014/main" id="{A404A800-0885-8E67-209D-9A188A1C677E}"/>
                  </a:ext>
                </a:extLst>
              </p:cNvPr>
              <p:cNvSpPr txBox="1">
                <a:spLocks noRot="1" noChangeAspect="1" noMove="1" noResize="1" noEditPoints="1" noAdjustHandles="1" noChangeArrowheads="1" noChangeShapeType="1" noTextEdit="1"/>
              </p:cNvSpPr>
              <p:nvPr/>
            </p:nvSpPr>
            <p:spPr>
              <a:xfrm>
                <a:off x="990677" y="1592309"/>
                <a:ext cx="10512269" cy="1229952"/>
              </a:xfrm>
              <a:prstGeom prst="rect">
                <a:avLst/>
              </a:prstGeom>
              <a:blipFill>
                <a:blip r:embed="rId7"/>
                <a:stretch>
                  <a:fillRect b="-7143"/>
                </a:stretch>
              </a:blipFill>
            </p:spPr>
            <p:txBody>
              <a:bodyPr/>
              <a:lstStyle/>
              <a:p>
                <a:r>
                  <a:rPr lang="en-US">
                    <a:noFill/>
                  </a:rPr>
                  <a:t> </a:t>
                </a:r>
              </a:p>
            </p:txBody>
          </p:sp>
        </mc:Fallback>
      </mc:AlternateContent>
      <p:cxnSp>
        <p:nvCxnSpPr>
          <p:cNvPr id="57" name="Curved Connector 56">
            <a:extLst>
              <a:ext uri="{FF2B5EF4-FFF2-40B4-BE49-F238E27FC236}">
                <a16:creationId xmlns:a16="http://schemas.microsoft.com/office/drawing/2014/main" id="{7E35ABEF-D075-4489-A533-53E7EBA90016}"/>
              </a:ext>
            </a:extLst>
          </p:cNvPr>
          <p:cNvCxnSpPr>
            <a:cxnSpLocks/>
            <a:stCxn id="16" idx="2"/>
            <a:endCxn id="88" idx="0"/>
          </p:cNvCxnSpPr>
          <p:nvPr/>
        </p:nvCxnSpPr>
        <p:spPr>
          <a:xfrm rot="10800000" flipH="1">
            <a:off x="5137151" y="5006402"/>
            <a:ext cx="3225343" cy="501296"/>
          </a:xfrm>
          <a:prstGeom prst="curvedConnector4">
            <a:avLst>
              <a:gd name="adj1" fmla="val -12758"/>
              <a:gd name="adj2" fmla="val 386785"/>
            </a:avLst>
          </a:prstGeom>
          <a:ln w="25400">
            <a:solidFill>
              <a:srgbClr val="FFC000"/>
            </a:solidFill>
            <a:prstDash val="dash"/>
            <a:miter lim="8000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17542F42-5364-1E03-BBDA-407F9259090D}"/>
                  </a:ext>
                </a:extLst>
              </p:cNvPr>
              <p:cNvSpPr txBox="1"/>
              <p:nvPr/>
            </p:nvSpPr>
            <p:spPr>
              <a:xfrm>
                <a:off x="4533750" y="3332366"/>
                <a:ext cx="1329071" cy="562142"/>
              </a:xfrm>
              <a:prstGeom prst="rect">
                <a:avLst/>
              </a:prstGeom>
              <a:noFill/>
            </p:spPr>
            <p:txBody>
              <a:bodyPr wrap="square">
                <a:spAutoFit/>
              </a:bodyPr>
              <a:lstStyle/>
              <a:p>
                <a14:m>
                  <m:oMath xmlns:m="http://schemas.openxmlformats.org/officeDocument/2006/math">
                    <m:sSubSup>
                      <m:sSubSupPr>
                        <m:ctrlPr>
                          <a:rPr lang="en-US" b="0" i="1" smtClean="0">
                            <a:solidFill>
                              <a:schemeClr val="bg1"/>
                            </a:solidFill>
                            <a:latin typeface="Cambria Math" panose="02040503050406030204" pitchFamily="18" charset="0"/>
                            <a:sym typeface="Wingdings" panose="05000000000000000000" pitchFamily="2" charset="2"/>
                          </a:rPr>
                        </m:ctrlPr>
                      </m:sSubSupPr>
                      <m:e>
                        <m:r>
                          <a:rPr lang="en-US" b="0" i="1" smtClean="0">
                            <a:solidFill>
                              <a:schemeClr val="bg1"/>
                            </a:solidFill>
                            <a:latin typeface="Cambria Math" panose="02040503050406030204" pitchFamily="18" charset="0"/>
                            <a:sym typeface="Wingdings" panose="05000000000000000000" pitchFamily="2" charset="2"/>
                          </a:rPr>
                          <m:t>𝛿</m:t>
                        </m:r>
                      </m:e>
                      <m:sub>
                        <m:r>
                          <a:rPr lang="en-US" b="0" i="1" smtClean="0">
                            <a:solidFill>
                              <a:schemeClr val="bg1"/>
                            </a:solidFill>
                            <a:latin typeface="Cambria Math" panose="02040503050406030204" pitchFamily="18" charset="0"/>
                            <a:sym typeface="Wingdings" panose="05000000000000000000" pitchFamily="2" charset="2"/>
                          </a:rPr>
                          <m:t>𝑖</m:t>
                        </m:r>
                      </m:sub>
                      <m:sup>
                        <m:r>
                          <a:rPr lang="en-US" b="0" i="1" smtClean="0">
                            <a:solidFill>
                              <a:schemeClr val="bg1"/>
                            </a:solidFill>
                            <a:latin typeface="Cambria Math" panose="02040503050406030204" pitchFamily="18" charset="0"/>
                            <a:sym typeface="Wingdings" panose="05000000000000000000" pitchFamily="2" charset="2"/>
                          </a:rPr>
                          <m:t>𝑙</m:t>
                        </m:r>
                      </m:sup>
                    </m:sSubSup>
                    <m:r>
                      <a:rPr lang="en-US" b="0" i="1" smtClean="0">
                        <a:solidFill>
                          <a:schemeClr val="bg1"/>
                        </a:solidFill>
                        <a:latin typeface="Cambria Math" panose="02040503050406030204" pitchFamily="18" charset="0"/>
                        <a:sym typeface="Wingdings" panose="05000000000000000000" pitchFamily="2" charset="2"/>
                      </a:rPr>
                      <m:t>=</m:t>
                    </m:r>
                    <m:f>
                      <m:fPr>
                        <m:ctrlPr>
                          <a:rPr lang="en-US" b="0" i="1" smtClean="0">
                            <a:solidFill>
                              <a:schemeClr val="bg1"/>
                            </a:solidFill>
                            <a:latin typeface="Cambria Math" panose="02040503050406030204" pitchFamily="18" charset="0"/>
                            <a:sym typeface="Wingdings" panose="05000000000000000000" pitchFamily="2" charset="2"/>
                          </a:rPr>
                        </m:ctrlPr>
                      </m:fPr>
                      <m:num>
                        <m:r>
                          <a:rPr lang="en-US" b="0" i="1" smtClean="0">
                            <a:solidFill>
                              <a:schemeClr val="bg1"/>
                            </a:solidFill>
                            <a:latin typeface="Cambria Math" panose="02040503050406030204" pitchFamily="18" charset="0"/>
                            <a:sym typeface="Wingdings" panose="05000000000000000000" pitchFamily="2" charset="2"/>
                          </a:rPr>
                          <m:t>𝜕</m:t>
                        </m:r>
                        <m:r>
                          <a:rPr lang="en-US" b="0" i="1" smtClean="0">
                            <a:solidFill>
                              <a:schemeClr val="bg1"/>
                            </a:solidFill>
                            <a:latin typeface="Cambria Math" panose="02040503050406030204" pitchFamily="18" charset="0"/>
                            <a:sym typeface="Wingdings" panose="05000000000000000000" pitchFamily="2" charset="2"/>
                          </a:rPr>
                          <m:t>𝐶</m:t>
                        </m:r>
                      </m:num>
                      <m:den>
                        <m:r>
                          <a:rPr lang="en-US" b="0" i="1" smtClean="0">
                            <a:solidFill>
                              <a:schemeClr val="bg1"/>
                            </a:solidFill>
                            <a:latin typeface="Cambria Math" panose="02040503050406030204" pitchFamily="18" charset="0"/>
                            <a:sym typeface="Wingdings" panose="05000000000000000000" pitchFamily="2" charset="2"/>
                          </a:rPr>
                          <m:t>𝜕</m:t>
                        </m:r>
                        <m:sSubSup>
                          <m:sSubSupPr>
                            <m:ctrlPr>
                              <a:rPr lang="en-US" b="0" i="1" smtClean="0">
                                <a:solidFill>
                                  <a:schemeClr val="bg1"/>
                                </a:solidFill>
                                <a:latin typeface="Cambria Math" panose="02040503050406030204" pitchFamily="18" charset="0"/>
                                <a:sym typeface="Wingdings" panose="05000000000000000000" pitchFamily="2" charset="2"/>
                              </a:rPr>
                            </m:ctrlPr>
                          </m:sSubSupPr>
                          <m:e>
                            <m:r>
                              <a:rPr lang="en-US" b="0" i="1" smtClean="0">
                                <a:solidFill>
                                  <a:schemeClr val="bg1"/>
                                </a:solidFill>
                                <a:latin typeface="Cambria Math" panose="02040503050406030204" pitchFamily="18" charset="0"/>
                                <a:sym typeface="Wingdings" panose="05000000000000000000" pitchFamily="2" charset="2"/>
                              </a:rPr>
                              <m:t>𝑧</m:t>
                            </m:r>
                          </m:e>
                          <m:sub>
                            <m:r>
                              <a:rPr lang="en-US" b="0" i="1" smtClean="0">
                                <a:solidFill>
                                  <a:schemeClr val="bg1"/>
                                </a:solidFill>
                                <a:latin typeface="Cambria Math" panose="02040503050406030204" pitchFamily="18" charset="0"/>
                                <a:sym typeface="Wingdings" panose="05000000000000000000" pitchFamily="2" charset="2"/>
                              </a:rPr>
                              <m:t>𝑖</m:t>
                            </m:r>
                          </m:sub>
                          <m:sup>
                            <m:r>
                              <a:rPr lang="en-US" b="0" i="1" smtClean="0">
                                <a:solidFill>
                                  <a:schemeClr val="bg1"/>
                                </a:solidFill>
                                <a:latin typeface="Cambria Math" panose="02040503050406030204" pitchFamily="18" charset="0"/>
                                <a:sym typeface="Wingdings" panose="05000000000000000000" pitchFamily="2" charset="2"/>
                              </a:rPr>
                              <m:t>𝑙</m:t>
                            </m:r>
                          </m:sup>
                        </m:sSubSup>
                      </m:den>
                    </m:f>
                  </m:oMath>
                </a14:m>
                <a:r>
                  <a:rPr lang="en-US" dirty="0">
                    <a:solidFill>
                      <a:schemeClr val="bg1"/>
                    </a:solidFill>
                    <a:sym typeface="Wingdings" panose="05000000000000000000" pitchFamily="2" charset="2"/>
                  </a:rPr>
                  <a:t> </a:t>
                </a:r>
                <a:endParaRPr lang="en-US" dirty="0">
                  <a:solidFill>
                    <a:schemeClr val="bg1"/>
                  </a:solidFill>
                </a:endParaRPr>
              </a:p>
            </p:txBody>
          </p:sp>
        </mc:Choice>
        <mc:Fallback xmlns="">
          <p:sp>
            <p:nvSpPr>
              <p:cNvPr id="114" name="TextBox 113">
                <a:extLst>
                  <a:ext uri="{FF2B5EF4-FFF2-40B4-BE49-F238E27FC236}">
                    <a16:creationId xmlns:a16="http://schemas.microsoft.com/office/drawing/2014/main" id="{17542F42-5364-1E03-BBDA-407F9259090D}"/>
                  </a:ext>
                </a:extLst>
              </p:cNvPr>
              <p:cNvSpPr txBox="1">
                <a:spLocks noRot="1" noChangeAspect="1" noMove="1" noResize="1" noEditPoints="1" noAdjustHandles="1" noChangeArrowheads="1" noChangeShapeType="1" noTextEdit="1"/>
              </p:cNvSpPr>
              <p:nvPr/>
            </p:nvSpPr>
            <p:spPr>
              <a:xfrm>
                <a:off x="4533750" y="3332366"/>
                <a:ext cx="1329071" cy="562142"/>
              </a:xfrm>
              <a:prstGeom prst="rect">
                <a:avLst/>
              </a:prstGeom>
              <a:blipFill>
                <a:blip r:embed="rId8"/>
                <a:stretch>
                  <a:fillRect b="-2222"/>
                </a:stretch>
              </a:blipFill>
            </p:spPr>
            <p:txBody>
              <a:bodyPr/>
              <a:lstStyle/>
              <a:p>
                <a:r>
                  <a:rPr lang="en-US">
                    <a:noFill/>
                  </a:rPr>
                  <a:t> </a:t>
                </a:r>
              </a:p>
            </p:txBody>
          </p:sp>
        </mc:Fallback>
      </mc:AlternateContent>
    </p:spTree>
    <p:extLst>
      <p:ext uri="{BB962C8B-B14F-4D97-AF65-F5344CB8AC3E}">
        <p14:creationId xmlns:p14="http://schemas.microsoft.com/office/powerpoint/2010/main" val="286917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30CB6-3A52-2182-A368-6C0563C75530}"/>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D1173B7-A6A9-A520-1AC9-CE1A2C054D84}"/>
              </a:ext>
            </a:extLst>
          </p:cNvPr>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a:extLst>
              <a:ext uri="{FF2B5EF4-FFF2-40B4-BE49-F238E27FC236}">
                <a16:creationId xmlns:a16="http://schemas.microsoft.com/office/drawing/2014/main" id="{3266CB98-5CD3-4ED7-497E-CFE12E4DE769}"/>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73" name="Content Placeholder 1">
                <a:extLst>
                  <a:ext uri="{FF2B5EF4-FFF2-40B4-BE49-F238E27FC236}">
                    <a16:creationId xmlns:a16="http://schemas.microsoft.com/office/drawing/2014/main" id="{C8117A56-4D89-3D38-64E7-34638B453DA0}"/>
                  </a:ext>
                </a:extLst>
              </p:cNvPr>
              <p:cNvSpPr txBox="1">
                <a:spLocks/>
              </p:cNvSpPr>
              <p:nvPr/>
            </p:nvSpPr>
            <p:spPr>
              <a:xfrm>
                <a:off x="1065212" y="1719714"/>
                <a:ext cx="10744200" cy="4693920"/>
              </a:xfrm>
              <a:prstGeom prst="rect">
                <a:avLst/>
              </a:prstGeom>
            </p:spPr>
            <p:txBody>
              <a:bodyPr vert="horz" lIns="91440" tIns="45720" rIns="91440" bIns="45720" rtlCol="0">
                <a:norm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marL="548640" lvl="2" indent="0">
                  <a:buNone/>
                </a:pPr>
                <a:r>
                  <a:rPr lang="en-US" sz="2200" dirty="0">
                    <a:sym typeface="Wingdings" panose="05000000000000000000" pitchFamily="2" charset="2"/>
                  </a:rPr>
                  <a:t>This makes sense since:</a:t>
                </a:r>
              </a:p>
              <a:p>
                <a:pPr marL="548640" lvl="2" indent="0">
                  <a:buNone/>
                </a:pPr>
                <a:endParaRPr lang="en-US" sz="2200" dirty="0">
                  <a:sym typeface="Wingdings" panose="05000000000000000000" pitchFamily="2" charset="2"/>
                </a:endParaRPr>
              </a:p>
              <a:p>
                <a:pPr lvl="2">
                  <a:buFont typeface="Arial" panose="020B0604020202020204" pitchFamily="34" charset="0"/>
                  <a:buChar char="•"/>
                </a:pPr>
                <a14:m>
                  <m:oMath xmlns:m="http://schemas.openxmlformats.org/officeDocument/2006/math">
                    <m:f>
                      <m:fPr>
                        <m:ctrlPr>
                          <a:rPr lang="en-US" sz="2400" b="0" i="1" smtClean="0">
                            <a:solidFill>
                              <a:schemeClr val="bg1"/>
                            </a:solidFill>
                            <a:latin typeface="Cambria Math" panose="02040503050406030204" pitchFamily="18" charset="0"/>
                            <a:sym typeface="Wingdings" panose="05000000000000000000" pitchFamily="2" charset="2"/>
                          </a:rPr>
                        </m:ctrlPr>
                      </m:fPr>
                      <m:num>
                        <m:r>
                          <a:rPr lang="en-US" sz="2400" b="0" i="1" smtClean="0">
                            <a:solidFill>
                              <a:schemeClr val="bg1"/>
                            </a:solidFill>
                            <a:latin typeface="Cambria Math" panose="02040503050406030204" pitchFamily="18" charset="0"/>
                            <a:sym typeface="Wingdings" panose="05000000000000000000" pitchFamily="2" charset="2"/>
                          </a:rPr>
                          <m:t>𝜕</m:t>
                        </m:r>
                        <m:r>
                          <a:rPr lang="en-US" sz="2400" b="0" i="1" smtClean="0">
                            <a:solidFill>
                              <a:schemeClr val="bg1"/>
                            </a:solidFill>
                            <a:latin typeface="Cambria Math" panose="02040503050406030204" pitchFamily="18" charset="0"/>
                            <a:sym typeface="Wingdings" panose="05000000000000000000" pitchFamily="2" charset="2"/>
                          </a:rPr>
                          <m:t>𝐶</m:t>
                        </m:r>
                      </m:num>
                      <m:den>
                        <m:r>
                          <a:rPr lang="en-US" sz="2400" b="0" i="1" smtClean="0">
                            <a:solidFill>
                              <a:schemeClr val="bg1"/>
                            </a:solidFill>
                            <a:latin typeface="Cambria Math" panose="02040503050406030204" pitchFamily="18" charset="0"/>
                            <a:sym typeface="Wingdings" panose="05000000000000000000" pitchFamily="2" charset="2"/>
                          </a:rPr>
                          <m:t>𝜕</m:t>
                        </m:r>
                        <m:sSubSup>
                          <m:sSubSupPr>
                            <m:ctrlPr>
                              <a:rPr lang="en-US" sz="2400" b="0" i="1" smtClean="0">
                                <a:solidFill>
                                  <a:schemeClr val="bg1"/>
                                </a:solidFill>
                                <a:latin typeface="Cambria Math" panose="02040503050406030204" pitchFamily="18" charset="0"/>
                                <a:sym typeface="Wingdings" panose="05000000000000000000" pitchFamily="2" charset="2"/>
                              </a:rPr>
                            </m:ctrlPr>
                          </m:sSubSupPr>
                          <m:e>
                            <m:r>
                              <a:rPr lang="en-US" sz="2400" b="0" i="1" smtClean="0">
                                <a:solidFill>
                                  <a:schemeClr val="bg1"/>
                                </a:solidFill>
                                <a:latin typeface="Cambria Math" panose="02040503050406030204" pitchFamily="18" charset="0"/>
                                <a:sym typeface="Wingdings" panose="05000000000000000000" pitchFamily="2" charset="2"/>
                              </a:rPr>
                              <m:t>𝑧</m:t>
                            </m:r>
                          </m:e>
                          <m:sub>
                            <m:r>
                              <a:rPr lang="en-US" sz="2400" b="0" i="1" smtClean="0">
                                <a:solidFill>
                                  <a:schemeClr val="bg1"/>
                                </a:solidFill>
                                <a:latin typeface="Cambria Math" panose="02040503050406030204" pitchFamily="18" charset="0"/>
                                <a:sym typeface="Wingdings" panose="05000000000000000000" pitchFamily="2" charset="2"/>
                              </a:rPr>
                              <m:t>𝑖</m:t>
                            </m:r>
                          </m:sub>
                          <m:sup>
                            <m:r>
                              <a:rPr lang="en-US" sz="2400" b="0" i="1" smtClean="0">
                                <a:solidFill>
                                  <a:schemeClr val="bg1"/>
                                </a:solidFill>
                                <a:latin typeface="Cambria Math" panose="02040503050406030204" pitchFamily="18" charset="0"/>
                                <a:sym typeface="Wingdings" panose="05000000000000000000" pitchFamily="2" charset="2"/>
                              </a:rPr>
                              <m:t>𝑙</m:t>
                            </m:r>
                          </m:sup>
                        </m:sSubSup>
                      </m:den>
                    </m:f>
                  </m:oMath>
                </a14:m>
                <a:r>
                  <a:rPr lang="en-US" sz="2200" dirty="0">
                    <a:sym typeface="Wingdings" panose="05000000000000000000" pitchFamily="2" charset="2"/>
                  </a:rPr>
                  <a:t>  is directly impacted by the weights.</a:t>
                </a:r>
              </a:p>
              <a:p>
                <a:pPr lvl="2">
                  <a:buFont typeface="Arial" panose="020B0604020202020204" pitchFamily="34" charset="0"/>
                  <a:buChar char="•"/>
                </a:pPr>
                <a:endParaRPr lang="en-US" sz="2200" dirty="0">
                  <a:sym typeface="Wingdings" panose="05000000000000000000" pitchFamily="2" charset="2"/>
                </a:endParaRPr>
              </a:p>
              <a:p>
                <a:pPr lvl="2">
                  <a:buFont typeface="Arial" panose="020B0604020202020204" pitchFamily="34" charset="0"/>
                  <a:buChar char="•"/>
                </a:pPr>
                <a:r>
                  <a:rPr lang="en-US" sz="2200" dirty="0">
                    <a:sym typeface="Wingdings" panose="05000000000000000000" pitchFamily="2" charset="2"/>
                  </a:rPr>
                  <a:t>It contains information about the size of error and the direction in which we want to minimize it </a:t>
                </a:r>
              </a:p>
              <a:p>
                <a:pPr lvl="3">
                  <a:buFont typeface="Arial" panose="020B0604020202020204" pitchFamily="34" charset="0"/>
                  <a:buChar char="•"/>
                </a:pPr>
                <a:r>
                  <a:rPr lang="en-US" sz="2000" dirty="0">
                    <a:sym typeface="Wingdings" panose="05000000000000000000" pitchFamily="2" charset="2"/>
                  </a:rPr>
                  <a:t>If </a:t>
                </a:r>
                <a14:m>
                  <m:oMath xmlns:m="http://schemas.openxmlformats.org/officeDocument/2006/math">
                    <m:d>
                      <m:dPr>
                        <m:begChr m:val="|"/>
                        <m:endChr m:val="|"/>
                        <m:ctrlPr>
                          <a:rPr lang="en-US" sz="2000" i="1">
                            <a:latin typeface="Cambria Math" panose="02040503050406030204" pitchFamily="18" charset="0"/>
                            <a:sym typeface="Wingdings" panose="05000000000000000000" pitchFamily="2" charset="2"/>
                          </a:rPr>
                        </m:ctrlPr>
                      </m:dPr>
                      <m:e>
                        <m:f>
                          <m:fPr>
                            <m:ctrlPr>
                              <a:rPr lang="en-US" sz="2000" i="1">
                                <a:latin typeface="Cambria Math" panose="02040503050406030204" pitchFamily="18" charset="0"/>
                                <a:sym typeface="Wingdings" panose="05000000000000000000" pitchFamily="2" charset="2"/>
                              </a:rPr>
                            </m:ctrlPr>
                          </m:fPr>
                          <m:num>
                            <m:r>
                              <a:rPr lang="en-US" sz="2000" i="1">
                                <a:latin typeface="Cambria Math" panose="02040503050406030204" pitchFamily="18" charset="0"/>
                                <a:sym typeface="Wingdings" panose="05000000000000000000" pitchFamily="2" charset="2"/>
                              </a:rPr>
                              <m:t>𝜕</m:t>
                            </m:r>
                            <m:r>
                              <a:rPr lang="en-US" sz="2000" i="1">
                                <a:latin typeface="Cambria Math" panose="02040503050406030204" pitchFamily="18" charset="0"/>
                                <a:sym typeface="Wingdings" panose="05000000000000000000" pitchFamily="2" charset="2"/>
                              </a:rPr>
                              <m:t>𝐶</m:t>
                            </m:r>
                          </m:num>
                          <m:den>
                            <m:r>
                              <a:rPr lang="en-US" sz="2000" i="1">
                                <a:latin typeface="Cambria Math" panose="02040503050406030204" pitchFamily="18" charset="0"/>
                                <a:sym typeface="Wingdings" panose="05000000000000000000" pitchFamily="2" charset="2"/>
                              </a:rPr>
                              <m:t>𝜕</m:t>
                            </m:r>
                            <m:sSubSup>
                              <m:sSubSupPr>
                                <m:ctrlPr>
                                  <a:rPr lang="en-US" sz="2000" i="1">
                                    <a:latin typeface="Cambria Math" panose="02040503050406030204" pitchFamily="18" charset="0"/>
                                    <a:sym typeface="Wingdings" panose="05000000000000000000" pitchFamily="2" charset="2"/>
                                  </a:rPr>
                                </m:ctrlPr>
                              </m:sSubSupPr>
                              <m:e>
                                <m:r>
                                  <a:rPr lang="en-US" sz="2000" i="1">
                                    <a:latin typeface="Cambria Math" panose="02040503050406030204" pitchFamily="18" charset="0"/>
                                    <a:sym typeface="Wingdings" panose="05000000000000000000" pitchFamily="2" charset="2"/>
                                  </a:rPr>
                                  <m:t>𝑧</m:t>
                                </m:r>
                              </m:e>
                              <m:sub>
                                <m:r>
                                  <a:rPr lang="en-US" sz="2000" i="1">
                                    <a:latin typeface="Cambria Math" panose="02040503050406030204" pitchFamily="18" charset="0"/>
                                    <a:sym typeface="Wingdings" panose="05000000000000000000" pitchFamily="2" charset="2"/>
                                  </a:rPr>
                                  <m:t>𝑖</m:t>
                                </m:r>
                              </m:sub>
                              <m:sup>
                                <m:r>
                                  <a:rPr lang="en-US" sz="2000" i="1">
                                    <a:latin typeface="Cambria Math" panose="02040503050406030204" pitchFamily="18" charset="0"/>
                                    <a:sym typeface="Wingdings" panose="05000000000000000000" pitchFamily="2" charset="2"/>
                                  </a:rPr>
                                  <m:t>𝑙</m:t>
                                </m:r>
                              </m:sup>
                            </m:sSubSup>
                          </m:den>
                        </m:f>
                      </m:e>
                    </m:d>
                  </m:oMath>
                </a14:m>
                <a:r>
                  <a:rPr lang="en-US" sz="2000" dirty="0">
                    <a:sym typeface="Wingdings" panose="05000000000000000000" pitchFamily="2" charset="2"/>
                  </a:rPr>
                  <a:t> is close to zero, then the cost can not be further reduced</a:t>
                </a:r>
              </a:p>
              <a:p>
                <a:pPr lvl="2">
                  <a:buFont typeface="Arial" panose="020B0604020202020204" pitchFamily="34" charset="0"/>
                  <a:buChar char="•"/>
                </a:pPr>
                <a:endParaRPr lang="en-US" sz="2200" dirty="0">
                  <a:sym typeface="Wingdings" panose="05000000000000000000" pitchFamily="2" charset="2"/>
                </a:endParaRPr>
              </a:p>
              <a:p>
                <a:pPr lvl="2">
                  <a:buFont typeface="Arial" panose="020B0604020202020204" pitchFamily="34" charset="0"/>
                  <a:buChar char="•"/>
                </a:pPr>
                <a:r>
                  <a:rPr lang="en-US" sz="2200" dirty="0">
                    <a:sym typeface="Wingdings" panose="05000000000000000000" pitchFamily="2" charset="2"/>
                  </a:rPr>
                  <a:t>We can derive formulas for backpropagation that are independent of the activation function. The activation function will just be considered </a:t>
                </a:r>
                <a14:m>
                  <m:oMath xmlns:m="http://schemas.openxmlformats.org/officeDocument/2006/math">
                    <m:r>
                      <a:rPr lang="en-US" sz="2200" b="0" i="1" smtClean="0">
                        <a:latin typeface="Cambria Math" panose="02040503050406030204" pitchFamily="18" charset="0"/>
                        <a:sym typeface="Wingdings" panose="05000000000000000000" pitchFamily="2" charset="2"/>
                      </a:rPr>
                      <m:t>𝜎</m:t>
                    </m:r>
                    <m:r>
                      <a:rPr lang="en-US" sz="2200" b="0" i="1" smtClean="0">
                        <a:latin typeface="Cambria Math" panose="02040503050406030204" pitchFamily="18" charset="0"/>
                        <a:sym typeface="Wingdings" panose="05000000000000000000" pitchFamily="2" charset="2"/>
                      </a:rPr>
                      <m:t>(</m:t>
                    </m:r>
                    <m:sSubSup>
                      <m:sSubSupPr>
                        <m:ctrlPr>
                          <a:rPr lang="en-US" sz="2200" b="0" i="1" smtClean="0">
                            <a:latin typeface="Cambria Math" panose="02040503050406030204" pitchFamily="18" charset="0"/>
                            <a:sym typeface="Wingdings" panose="05000000000000000000" pitchFamily="2" charset="2"/>
                          </a:rPr>
                        </m:ctrlPr>
                      </m:sSubSupPr>
                      <m:e>
                        <m:r>
                          <a:rPr lang="en-US" sz="2200" b="0" i="1" smtClean="0">
                            <a:latin typeface="Cambria Math" panose="02040503050406030204" pitchFamily="18" charset="0"/>
                            <a:sym typeface="Wingdings" panose="05000000000000000000" pitchFamily="2" charset="2"/>
                          </a:rPr>
                          <m:t>𝑧</m:t>
                        </m:r>
                      </m:e>
                      <m:sub>
                        <m:r>
                          <a:rPr lang="en-US" sz="2200" b="0" i="1" smtClean="0">
                            <a:latin typeface="Cambria Math" panose="02040503050406030204" pitchFamily="18" charset="0"/>
                            <a:sym typeface="Wingdings" panose="05000000000000000000" pitchFamily="2" charset="2"/>
                          </a:rPr>
                          <m:t>𝑖</m:t>
                        </m:r>
                      </m:sub>
                      <m:sup>
                        <m:r>
                          <a:rPr lang="en-US" sz="2200" b="0" i="1" smtClean="0">
                            <a:latin typeface="Cambria Math" panose="02040503050406030204" pitchFamily="18" charset="0"/>
                            <a:sym typeface="Wingdings" panose="05000000000000000000" pitchFamily="2" charset="2"/>
                          </a:rPr>
                          <m:t>𝑙</m:t>
                        </m:r>
                      </m:sup>
                    </m:sSubSup>
                    <m:r>
                      <a:rPr lang="en-US" sz="2200" b="0" i="1" smtClean="0">
                        <a:latin typeface="Cambria Math" panose="02040503050406030204" pitchFamily="18" charset="0"/>
                        <a:sym typeface="Wingdings" panose="05000000000000000000" pitchFamily="2" charset="2"/>
                      </a:rPr>
                      <m:t>)</m:t>
                    </m:r>
                  </m:oMath>
                </a14:m>
                <a:r>
                  <a:rPr lang="en-US" sz="2200" dirty="0">
                    <a:sym typeface="Wingdings" panose="05000000000000000000" pitchFamily="2" charset="2"/>
                  </a:rPr>
                  <a:t> and it’s derivative: </a:t>
                </a:r>
                <a14:m>
                  <m:oMath xmlns:m="http://schemas.openxmlformats.org/officeDocument/2006/math">
                    <m:r>
                      <a:rPr lang="en-US" sz="2200" i="1">
                        <a:latin typeface="Cambria Math" panose="02040503050406030204" pitchFamily="18" charset="0"/>
                        <a:sym typeface="Wingdings" panose="05000000000000000000" pitchFamily="2" charset="2"/>
                      </a:rPr>
                      <m:t>𝜎</m:t>
                    </m:r>
                    <m:r>
                      <a:rPr lang="en-US" sz="2200" b="0" i="1" smtClean="0">
                        <a:latin typeface="Cambria Math" panose="02040503050406030204" pitchFamily="18" charset="0"/>
                        <a:sym typeface="Wingdings" panose="05000000000000000000" pitchFamily="2" charset="2"/>
                      </a:rPr>
                      <m:t>′</m:t>
                    </m:r>
                    <m:r>
                      <a:rPr lang="en-US" sz="2200" i="1">
                        <a:latin typeface="Cambria Math" panose="02040503050406030204" pitchFamily="18" charset="0"/>
                        <a:sym typeface="Wingdings" panose="05000000000000000000" pitchFamily="2" charset="2"/>
                      </a:rPr>
                      <m:t>(</m:t>
                    </m:r>
                    <m:sSubSup>
                      <m:sSubSupPr>
                        <m:ctrlPr>
                          <a:rPr lang="en-US" sz="2200" i="1">
                            <a:latin typeface="Cambria Math" panose="02040503050406030204" pitchFamily="18" charset="0"/>
                            <a:sym typeface="Wingdings" panose="05000000000000000000" pitchFamily="2" charset="2"/>
                          </a:rPr>
                        </m:ctrlPr>
                      </m:sSubSupPr>
                      <m:e>
                        <m:r>
                          <a:rPr lang="en-US" sz="2200" i="1">
                            <a:latin typeface="Cambria Math" panose="02040503050406030204" pitchFamily="18" charset="0"/>
                            <a:sym typeface="Wingdings" panose="05000000000000000000" pitchFamily="2" charset="2"/>
                          </a:rPr>
                          <m:t>𝑧</m:t>
                        </m:r>
                      </m:e>
                      <m:sub>
                        <m:r>
                          <a:rPr lang="en-US" sz="2200" i="1">
                            <a:latin typeface="Cambria Math" panose="02040503050406030204" pitchFamily="18" charset="0"/>
                            <a:sym typeface="Wingdings" panose="05000000000000000000" pitchFamily="2" charset="2"/>
                          </a:rPr>
                          <m:t>𝑖</m:t>
                        </m:r>
                      </m:sub>
                      <m:sup>
                        <m:r>
                          <a:rPr lang="en-US" sz="2200" i="1">
                            <a:latin typeface="Cambria Math" panose="02040503050406030204" pitchFamily="18" charset="0"/>
                            <a:sym typeface="Wingdings" panose="05000000000000000000" pitchFamily="2" charset="2"/>
                          </a:rPr>
                          <m:t>𝑙</m:t>
                        </m:r>
                      </m:sup>
                    </m:sSubSup>
                    <m:r>
                      <a:rPr lang="en-US" sz="2200" i="1">
                        <a:latin typeface="Cambria Math" panose="02040503050406030204" pitchFamily="18" charset="0"/>
                        <a:sym typeface="Wingdings" panose="05000000000000000000" pitchFamily="2" charset="2"/>
                      </a:rPr>
                      <m:t>)</m:t>
                    </m:r>
                  </m:oMath>
                </a14:m>
                <a:endParaRPr lang="en-US" sz="2200" dirty="0">
                  <a:sym typeface="Wingdings" panose="05000000000000000000" pitchFamily="2" charset="2"/>
                </a:endParaRPr>
              </a:p>
            </p:txBody>
          </p:sp>
        </mc:Choice>
        <mc:Fallback xmlns="">
          <p:sp>
            <p:nvSpPr>
              <p:cNvPr id="73" name="Content Placeholder 1">
                <a:extLst>
                  <a:ext uri="{FF2B5EF4-FFF2-40B4-BE49-F238E27FC236}">
                    <a16:creationId xmlns:a16="http://schemas.microsoft.com/office/drawing/2014/main" id="{C8117A56-4D89-3D38-64E7-34638B453DA0}"/>
                  </a:ext>
                </a:extLst>
              </p:cNvPr>
              <p:cNvSpPr txBox="1">
                <a:spLocks noRot="1" noChangeAspect="1" noMove="1" noResize="1" noEditPoints="1" noAdjustHandles="1" noChangeArrowheads="1" noChangeShapeType="1" noTextEdit="1"/>
              </p:cNvSpPr>
              <p:nvPr/>
            </p:nvSpPr>
            <p:spPr>
              <a:xfrm>
                <a:off x="1065212" y="1719714"/>
                <a:ext cx="10744200" cy="4693920"/>
              </a:xfrm>
              <a:prstGeom prst="rect">
                <a:avLst/>
              </a:prstGeom>
              <a:blipFill>
                <a:blip r:embed="rId3"/>
                <a:stretch>
                  <a:fillRect t="-1622" r="-118"/>
                </a:stretch>
              </a:blipFill>
            </p:spPr>
            <p:txBody>
              <a:bodyPr/>
              <a:lstStyle/>
              <a:p>
                <a:r>
                  <a:rPr lang="en-US">
                    <a:noFill/>
                  </a:rPr>
                  <a:t> </a:t>
                </a:r>
              </a:p>
            </p:txBody>
          </p:sp>
        </mc:Fallback>
      </mc:AlternateContent>
    </p:spTree>
    <p:extLst>
      <p:ext uri="{BB962C8B-B14F-4D97-AF65-F5344CB8AC3E}">
        <p14:creationId xmlns:p14="http://schemas.microsoft.com/office/powerpoint/2010/main" val="2873927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idx="1"/>
          </p:nvPr>
        </p:nvSpPr>
        <p:spPr/>
        <p:txBody>
          <a:bodyPr/>
          <a:lstStyle/>
          <a:p>
            <a:r>
              <a:rPr lang="en-US" sz="1800" dirty="0"/>
              <a:t>Compute the error for the final layer:</a:t>
            </a:r>
          </a:p>
          <a:p>
            <a:pPr marL="0" indent="0">
              <a:buNone/>
            </a:pPr>
            <a:endParaRPr lang="en-US" sz="1800" i="1" dirty="0">
              <a:latin typeface="Cambria Math" panose="02040503050406030204" pitchFamily="18" charset="0"/>
            </a:endParaRPr>
          </a:p>
          <a:p>
            <a:endParaRPr lang="en-US" dirty="0"/>
          </a:p>
          <a:p>
            <a:endParaRPr lang="ro-RO" dirty="0"/>
          </a:p>
          <a:p>
            <a:endParaRPr lang="en-US" dirty="0"/>
          </a:p>
        </p:txBody>
      </p:sp>
      <p:sp>
        <p:nvSpPr>
          <p:cNvPr id="3" name="Title 2"/>
          <p:cNvSpPr>
            <a:spLocks noGrp="1"/>
          </p:cNvSpPr>
          <p:nvPr>
            <p:ph type="title"/>
          </p:nvPr>
        </p:nvSpPr>
        <p:spPr/>
        <p:txBody>
          <a:bodyPr/>
          <a:lstStyle/>
          <a:p>
            <a:r>
              <a:rPr lang="en-US" dirty="0"/>
              <a:t>Backpropagation</a:t>
            </a:r>
          </a:p>
        </p:txBody>
      </p:sp>
      <p:sp>
        <p:nvSpPr>
          <p:cNvPr id="16" name="Oval 15"/>
          <p:cNvSpPr/>
          <p:nvPr/>
        </p:nvSpPr>
        <p:spPr>
          <a:xfrm>
            <a:off x="8132210" y="366079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132210" y="428194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132210" y="489903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132210" y="5524963"/>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Oval 19"/>
              <p:cNvSpPr/>
              <p:nvPr/>
            </p:nvSpPr>
            <p:spPr>
              <a:xfrm>
                <a:off x="9137098" y="429491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20" name="Oval 19"/>
              <p:cNvSpPr>
                <a:spLocks noRot="1" noChangeAspect="1" noMove="1" noResize="1" noEditPoints="1" noAdjustHandles="1" noChangeArrowheads="1" noChangeShapeType="1" noTextEdit="1"/>
              </p:cNvSpPr>
              <p:nvPr/>
            </p:nvSpPr>
            <p:spPr>
              <a:xfrm>
                <a:off x="9137098" y="4294915"/>
                <a:ext cx="533400" cy="533400"/>
              </a:xfrm>
              <a:prstGeom prst="ellipse">
                <a:avLst/>
              </a:prstGeom>
              <a:blipFill rotWithShape="0">
                <a:blip r:embed="rId2"/>
                <a:stretch>
                  <a:fillRect/>
                </a:stretch>
              </a:blipFill>
              <a:ln>
                <a:miter lim="800000"/>
              </a:ln>
            </p:spPr>
            <p:txBody>
              <a:bodyPr/>
              <a:lstStyle/>
              <a:p>
                <a:r>
                  <a:rPr lang="en-US">
                    <a:noFill/>
                  </a:rPr>
                  <a:t> </a:t>
                </a:r>
              </a:p>
            </p:txBody>
          </p:sp>
        </mc:Fallback>
      </mc:AlternateContent>
      <p:sp>
        <p:nvSpPr>
          <p:cNvPr id="21" name="Oval 20"/>
          <p:cNvSpPr/>
          <p:nvPr/>
        </p:nvSpPr>
        <p:spPr>
          <a:xfrm>
            <a:off x="9137098" y="491606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a:stCxn id="16" idx="6"/>
            <a:endCxn id="20" idx="2"/>
          </p:cNvCxnSpPr>
          <p:nvPr/>
        </p:nvCxnSpPr>
        <p:spPr>
          <a:xfrm>
            <a:off x="8665610" y="3927493"/>
            <a:ext cx="471488" cy="634122"/>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6"/>
            <a:endCxn id="21" idx="2"/>
          </p:cNvCxnSpPr>
          <p:nvPr/>
        </p:nvCxnSpPr>
        <p:spPr>
          <a:xfrm>
            <a:off x="8665610" y="3927493"/>
            <a:ext cx="471488" cy="1255271"/>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6"/>
            <a:endCxn id="20" idx="2"/>
          </p:cNvCxnSpPr>
          <p:nvPr/>
        </p:nvCxnSpPr>
        <p:spPr>
          <a:xfrm>
            <a:off x="8665610" y="4548642"/>
            <a:ext cx="471488" cy="1297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7" idx="6"/>
            <a:endCxn id="21" idx="2"/>
          </p:cNvCxnSpPr>
          <p:nvPr/>
        </p:nvCxnSpPr>
        <p:spPr>
          <a:xfrm>
            <a:off x="8665610" y="4548642"/>
            <a:ext cx="471488" cy="634122"/>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8" idx="6"/>
            <a:endCxn id="20" idx="2"/>
          </p:cNvCxnSpPr>
          <p:nvPr/>
        </p:nvCxnSpPr>
        <p:spPr>
          <a:xfrm flipV="1">
            <a:off x="8665610" y="4561615"/>
            <a:ext cx="471488" cy="604124"/>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6"/>
            <a:endCxn id="21" idx="2"/>
          </p:cNvCxnSpPr>
          <p:nvPr/>
        </p:nvCxnSpPr>
        <p:spPr>
          <a:xfrm>
            <a:off x="8665610" y="5165739"/>
            <a:ext cx="471488" cy="17025"/>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9" idx="6"/>
            <a:endCxn id="21" idx="2"/>
          </p:cNvCxnSpPr>
          <p:nvPr/>
        </p:nvCxnSpPr>
        <p:spPr>
          <a:xfrm flipV="1">
            <a:off x="8665610" y="5182764"/>
            <a:ext cx="471488" cy="608899"/>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9" idx="6"/>
            <a:endCxn id="20" idx="2"/>
          </p:cNvCxnSpPr>
          <p:nvPr/>
        </p:nvCxnSpPr>
        <p:spPr>
          <a:xfrm flipV="1">
            <a:off x="8665610" y="4561615"/>
            <a:ext cx="471488" cy="1230048"/>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869996" y="3328283"/>
            <a:ext cx="1058303" cy="313932"/>
          </a:xfrm>
          <a:prstGeom prst="rect">
            <a:avLst/>
          </a:prstGeom>
          <a:noFill/>
        </p:spPr>
        <p:txBody>
          <a:bodyPr wrap="none" rtlCol="0">
            <a:spAutoFit/>
          </a:bodyPr>
          <a:lstStyle/>
          <a:p>
            <a:pPr>
              <a:lnSpc>
                <a:spcPct val="90000"/>
              </a:lnSpc>
            </a:pPr>
            <a:r>
              <a:rPr lang="en-US" sz="1600" dirty="0"/>
              <a:t>Layer L-1</a:t>
            </a:r>
            <a:endParaRPr lang="en-US" sz="2400" dirty="0"/>
          </a:p>
        </p:txBody>
      </p:sp>
      <p:sp>
        <p:nvSpPr>
          <p:cNvPr id="61" name="TextBox 60"/>
          <p:cNvSpPr txBox="1"/>
          <p:nvPr/>
        </p:nvSpPr>
        <p:spPr>
          <a:xfrm>
            <a:off x="8990012" y="3962400"/>
            <a:ext cx="1111202" cy="313932"/>
          </a:xfrm>
          <a:prstGeom prst="rect">
            <a:avLst/>
          </a:prstGeom>
          <a:noFill/>
        </p:spPr>
        <p:txBody>
          <a:bodyPr wrap="none" rtlCol="0">
            <a:spAutoFit/>
          </a:bodyPr>
          <a:lstStyle/>
          <a:p>
            <a:pPr>
              <a:lnSpc>
                <a:spcPct val="90000"/>
              </a:lnSpc>
            </a:pPr>
            <a:r>
              <a:rPr lang="en-US" sz="1600" dirty="0"/>
              <a:t>Last layer</a:t>
            </a:r>
            <a:endParaRPr lang="en-US" sz="2400" dirty="0"/>
          </a:p>
        </p:txBody>
      </p:sp>
      <p:cxnSp>
        <p:nvCxnSpPr>
          <p:cNvPr id="62" name="Straight Arrow Connector 61"/>
          <p:cNvCxnSpPr>
            <a:stCxn id="20" idx="6"/>
          </p:cNvCxnSpPr>
          <p:nvPr/>
        </p:nvCxnSpPr>
        <p:spPr>
          <a:xfrm>
            <a:off x="9670498" y="4561615"/>
            <a:ext cx="366712" cy="262596"/>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1" idx="6"/>
          </p:cNvCxnSpPr>
          <p:nvPr/>
        </p:nvCxnSpPr>
        <p:spPr>
          <a:xfrm flipV="1">
            <a:off x="9670498" y="4976611"/>
            <a:ext cx="366712" cy="20615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9973305" y="4664443"/>
                <a:ext cx="39677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oMath>
                  </m:oMathPara>
                </a14:m>
                <a:endParaRPr lang="en-US"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9973305" y="4664443"/>
                <a:ext cx="396775" cy="3416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9628289" y="4355353"/>
                <a:ext cx="464551" cy="361637"/>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𝑖</m:t>
                          </m:r>
                        </m:sub>
                        <m:sup>
                          <m:r>
                            <a:rPr lang="en-US" b="0" i="1" smtClean="0">
                              <a:latin typeface="Cambria Math" panose="02040503050406030204" pitchFamily="18" charset="0"/>
                            </a:rPr>
                            <m:t>𝑙</m:t>
                          </m:r>
                        </m:sup>
                      </m:sSubSup>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9628289" y="4355353"/>
                <a:ext cx="464551" cy="361637"/>
              </a:xfrm>
              <a:prstGeom prst="rect">
                <a:avLst/>
              </a:prstGeom>
              <a:blipFill rotWithShape="0">
                <a:blip r:embed="rId4"/>
                <a:stretch>
                  <a:fillRect b="-6667"/>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827212" y="4003368"/>
                <a:ext cx="1264512" cy="758734"/>
              </a:xfrm>
              <a:prstGeom prst="rect">
                <a:avLst/>
              </a:prstGeom>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𝛿</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𝐿</m:t>
                          </m:r>
                        </m:sup>
                      </m:sSubSup>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𝐶</m:t>
                          </m:r>
                        </m:num>
                        <m:den>
                          <m:r>
                            <a:rPr lang="en-US" sz="2000" i="1">
                              <a:solidFill>
                                <a:schemeClr val="bg1"/>
                              </a:solidFill>
                              <a:latin typeface="Cambria Math" panose="02040503050406030204" pitchFamily="18" charset="0"/>
                            </a:rPr>
                            <m:t>𝜕</m:t>
                          </m:r>
                          <m:sSubSup>
                            <m:sSubSupPr>
                              <m:ctrlPr>
                                <a:rPr lang="en-US"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𝐿</m:t>
                              </m:r>
                            </m:sup>
                          </m:sSubSup>
                        </m:den>
                      </m:f>
                    </m:oMath>
                  </m:oMathPara>
                </a14:m>
                <a:endParaRPr lang="en-US" sz="2000"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827212" y="4003368"/>
                <a:ext cx="1264512" cy="758734"/>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p:cNvSpPr/>
              <p:nvPr/>
            </p:nvSpPr>
            <p:spPr>
              <a:xfrm>
                <a:off x="1751951" y="2651723"/>
                <a:ext cx="3647345" cy="8015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i="1" smtClean="0">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𝐶</m:t>
                          </m:r>
                        </m:num>
                        <m:den>
                          <m:r>
                            <a:rPr lang="en-US" sz="2000" i="1">
                              <a:solidFill>
                                <a:schemeClr val="bg1"/>
                              </a:solidFill>
                              <a:latin typeface="Cambria Math" panose="02040503050406030204" pitchFamily="18" charset="0"/>
                            </a:rPr>
                            <m:t>𝜕</m:t>
                          </m:r>
                          <m:sSubSup>
                            <m:sSubSupPr>
                              <m:ctrlPr>
                                <a:rPr lang="en-US"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𝐿</m:t>
                              </m:r>
                            </m:sup>
                          </m:sSubSup>
                        </m:den>
                      </m:f>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𝐶</m:t>
                          </m:r>
                        </m:num>
                        <m:den>
                          <m:r>
                            <a:rPr lang="en-US" sz="2000" i="1">
                              <a:solidFill>
                                <a:schemeClr val="bg1"/>
                              </a:solidFill>
                              <a:latin typeface="Cambria Math" panose="02040503050406030204" pitchFamily="18" charset="0"/>
                            </a:rPr>
                            <m:t>𝜕</m:t>
                          </m:r>
                          <m:sSubSup>
                            <m:sSubSupPr>
                              <m:ctrlPr>
                                <a:rPr lang="en-US" sz="2000" i="1">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𝑦</m:t>
                              </m:r>
                            </m:e>
                            <m:sub>
                              <m:r>
                                <a:rPr lang="en-US" sz="2000" i="1">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𝐿</m:t>
                              </m:r>
                            </m:sup>
                          </m:sSubSup>
                        </m:den>
                      </m:f>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m:t>
                          </m:r>
                          <m:sSubSup>
                            <m:sSubSupPr>
                              <m:ctrlPr>
                                <a:rPr lang="en-US" sz="2000" i="1">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𝑦</m:t>
                              </m:r>
                            </m:e>
                            <m:sub>
                              <m:r>
                                <a:rPr lang="en-US" sz="2000" i="1">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𝐿</m:t>
                              </m:r>
                            </m:sup>
                          </m:sSubSup>
                        </m:num>
                        <m:den>
                          <m:r>
                            <a:rPr lang="en-US" sz="2000" i="1">
                              <a:solidFill>
                                <a:schemeClr val="bg1"/>
                              </a:solidFill>
                              <a:latin typeface="Cambria Math" panose="02040503050406030204" pitchFamily="18" charset="0"/>
                            </a:rPr>
                            <m:t>𝜕</m:t>
                          </m:r>
                          <m:sSubSup>
                            <m:sSubSupPr>
                              <m:ctrlPr>
                                <a:rPr lang="en-US"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𝐿</m:t>
                              </m:r>
                            </m:sup>
                          </m:sSubSup>
                        </m:den>
                      </m:f>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𝐶</m:t>
                          </m:r>
                        </m:num>
                        <m:den>
                          <m:r>
                            <a:rPr lang="en-US" sz="2000" i="1">
                              <a:solidFill>
                                <a:schemeClr val="bg1"/>
                              </a:solidFill>
                              <a:latin typeface="Cambria Math" panose="02040503050406030204" pitchFamily="18" charset="0"/>
                            </a:rPr>
                            <m:t>𝜕</m:t>
                          </m:r>
                          <m:sSubSup>
                            <m:sSubSupPr>
                              <m:ctrlPr>
                                <a:rPr lang="en-US" sz="2000" i="1">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𝑦</m:t>
                              </m:r>
                            </m:e>
                            <m:sub>
                              <m:r>
                                <a:rPr lang="en-US" sz="2000" i="1">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𝐿</m:t>
                              </m:r>
                            </m:sup>
                          </m:sSubSup>
                        </m:den>
                      </m:f>
                      <m:r>
                        <a:rPr lang="en-US" sz="2000" i="1">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𝑎</m:t>
                      </m:r>
                      <m:r>
                        <a:rPr lang="en-US" sz="2000" i="1">
                          <a:solidFill>
                            <a:schemeClr val="bg1"/>
                          </a:solidFill>
                          <a:latin typeface="Cambria Math" panose="02040503050406030204" pitchFamily="18" charset="0"/>
                        </a:rPr>
                        <m:t>′(</m:t>
                      </m:r>
                      <m:sSubSup>
                        <m:sSubSupPr>
                          <m:ctrlPr>
                            <a:rPr lang="en-US"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𝐿</m:t>
                          </m:r>
                        </m:sup>
                      </m:sSubSup>
                      <m:r>
                        <a:rPr lang="en-US" sz="2000" i="1">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
          <p:sp>
            <p:nvSpPr>
              <p:cNvPr id="67" name="Rectangle 66"/>
              <p:cNvSpPr>
                <a:spLocks noRot="1" noChangeAspect="1" noMove="1" noResize="1" noEditPoints="1" noAdjustHandles="1" noChangeArrowheads="1" noChangeShapeType="1" noTextEdit="1"/>
              </p:cNvSpPr>
              <p:nvPr/>
            </p:nvSpPr>
            <p:spPr>
              <a:xfrm>
                <a:off x="1751951" y="2651723"/>
                <a:ext cx="3647345" cy="801501"/>
              </a:xfrm>
              <a:prstGeom prst="rect">
                <a:avLst/>
              </a:prstGeom>
              <a:blipFill>
                <a:blip r:embed="rId6"/>
                <a:stretch>
                  <a:fillRect b="-1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847E24-2F59-D38D-A52E-D6D0154FD406}"/>
                  </a:ext>
                </a:extLst>
              </p:cNvPr>
              <p:cNvSpPr txBox="1"/>
              <p:nvPr/>
            </p:nvSpPr>
            <p:spPr>
              <a:xfrm>
                <a:off x="1748303" y="5136358"/>
                <a:ext cx="6109138" cy="1237518"/>
              </a:xfrm>
              <a:prstGeom prst="rect">
                <a:avLst/>
              </a:prstGeom>
              <a:noFill/>
            </p:spPr>
            <p:txBody>
              <a:bodyPr wrap="square">
                <a:spAutoFit/>
              </a:bodyPr>
              <a:lstStyle/>
              <a:p>
                <a:r>
                  <a:rPr lang="en-US" sz="1800" dirty="0"/>
                  <a:t>If we Cross Entropy and SoftMax as activation function for the final layer</a:t>
                </a:r>
              </a:p>
              <a:p>
                <a:pPr marL="0" indent="0">
                  <a:buNone/>
                </a:pPr>
                <a:endParaRPr lang="en-US"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𝛿</m:t>
                          </m:r>
                        </m:e>
                        <m:sub>
                          <m:r>
                            <a:rPr lang="en-US" sz="1800" b="0" i="1" smtClean="0">
                              <a:solidFill>
                                <a:schemeClr val="bg1"/>
                              </a:solidFill>
                              <a:latin typeface="Cambria Math" panose="02040503050406030204" pitchFamily="18" charset="0"/>
                            </a:rPr>
                            <m:t>𝑖</m:t>
                          </m:r>
                        </m:sub>
                        <m:sup>
                          <m:r>
                            <a:rPr lang="en-US" sz="1800" b="0" i="1" smtClean="0">
                              <a:solidFill>
                                <a:schemeClr val="bg1"/>
                              </a:solidFill>
                              <a:latin typeface="Cambria Math" panose="02040503050406030204" pitchFamily="18" charset="0"/>
                            </a:rPr>
                            <m:t>𝐿</m:t>
                          </m:r>
                        </m:sup>
                      </m:sSubSup>
                      <m:r>
                        <a:rPr lang="en-US" sz="1800"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𝑡</m:t>
                          </m:r>
                        </m:e>
                        <m:sub>
                          <m:r>
                            <a:rPr lang="en-US" b="0" i="1" smtClean="0">
                              <a:solidFill>
                                <a:schemeClr val="bg1"/>
                              </a:solidFill>
                              <a:latin typeface="Cambria Math" panose="02040503050406030204" pitchFamily="18" charset="0"/>
                            </a:rPr>
                            <m:t>𝑖</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oMath>
                  </m:oMathPara>
                </a14:m>
                <a:endParaRPr lang="en-US" sz="1800" i="1"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32847E24-2F59-D38D-A52E-D6D0154FD406}"/>
                  </a:ext>
                </a:extLst>
              </p:cNvPr>
              <p:cNvSpPr txBox="1">
                <a:spLocks noRot="1" noChangeAspect="1" noMove="1" noResize="1" noEditPoints="1" noAdjustHandles="1" noChangeArrowheads="1" noChangeShapeType="1" noTextEdit="1"/>
              </p:cNvSpPr>
              <p:nvPr/>
            </p:nvSpPr>
            <p:spPr>
              <a:xfrm>
                <a:off x="1748303" y="5136358"/>
                <a:ext cx="6109138" cy="1237518"/>
              </a:xfrm>
              <a:prstGeom prst="rect">
                <a:avLst/>
              </a:prstGeom>
              <a:blipFill>
                <a:blip r:embed="rId7"/>
                <a:stretch>
                  <a:fillRect l="-830" t="-2020" b="-2020"/>
                </a:stretch>
              </a:blipFill>
            </p:spPr>
            <p:txBody>
              <a:bodyPr/>
              <a:lstStyle/>
              <a:p>
                <a:r>
                  <a:rPr lang="en-US">
                    <a:noFill/>
                  </a:rPr>
                  <a:t> </a:t>
                </a:r>
              </a:p>
            </p:txBody>
          </p:sp>
        </mc:Fallback>
      </mc:AlternateContent>
    </p:spTree>
    <p:extLst>
      <p:ext uri="{BB962C8B-B14F-4D97-AF65-F5344CB8AC3E}">
        <p14:creationId xmlns:p14="http://schemas.microsoft.com/office/powerpoint/2010/main" val="251015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idx="1"/>
          </p:nvPr>
        </p:nvSpPr>
        <p:spPr/>
        <p:txBody>
          <a:bodyPr/>
          <a:lstStyle/>
          <a:p>
            <a:r>
              <a:rPr lang="en-US" sz="1800" dirty="0"/>
              <a:t>Backpropagate the error (write the error in respect to the error in the next layer)</a:t>
            </a:r>
            <a:endParaRPr lang="en-US" dirty="0"/>
          </a:p>
          <a:p>
            <a:pPr marL="0" indent="0">
              <a:buNone/>
            </a:pPr>
            <a:endParaRPr lang="en-US" dirty="0"/>
          </a:p>
          <a:p>
            <a:endParaRPr lang="ro-RO" dirty="0"/>
          </a:p>
          <a:p>
            <a:endParaRPr lang="en-US" dirty="0"/>
          </a:p>
        </p:txBody>
      </p:sp>
      <p:sp>
        <p:nvSpPr>
          <p:cNvPr id="3" name="Title 2"/>
          <p:cNvSpPr>
            <a:spLocks noGrp="1"/>
          </p:cNvSpPr>
          <p:nvPr>
            <p:ph type="title"/>
          </p:nvPr>
        </p:nvSpPr>
        <p:spPr/>
        <p:txBody>
          <a:bodyPr/>
          <a:lstStyle/>
          <a:p>
            <a:r>
              <a:rPr lang="en-US" dirty="0"/>
              <a:t>Backpropagation</a:t>
            </a:r>
          </a:p>
        </p:txBody>
      </p:sp>
      <p:sp>
        <p:nvSpPr>
          <p:cNvPr id="16" name="Oval 15"/>
          <p:cNvSpPr/>
          <p:nvPr/>
        </p:nvSpPr>
        <p:spPr>
          <a:xfrm>
            <a:off x="7770379" y="336090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70379" y="397509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770740" y="454825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Oval 18"/>
              <p:cNvSpPr/>
              <p:nvPr/>
            </p:nvSpPr>
            <p:spPr>
              <a:xfrm>
                <a:off x="7848494" y="5926482"/>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𝑙</m:t>
                          </m:r>
                        </m:sup>
                      </m:sSubSup>
                    </m:oMath>
                  </m:oMathPara>
                </a14:m>
                <a:endParaRPr lang="en-US" dirty="0"/>
              </a:p>
            </p:txBody>
          </p:sp>
        </mc:Choice>
        <mc:Fallback xmlns="">
          <p:sp>
            <p:nvSpPr>
              <p:cNvPr id="19" name="Oval 18"/>
              <p:cNvSpPr>
                <a:spLocks noRot="1" noChangeAspect="1" noMove="1" noResize="1" noEditPoints="1" noAdjustHandles="1" noChangeArrowheads="1" noChangeShapeType="1" noTextEdit="1"/>
              </p:cNvSpPr>
              <p:nvPr/>
            </p:nvSpPr>
            <p:spPr>
              <a:xfrm>
                <a:off x="7848494" y="5926482"/>
                <a:ext cx="533400" cy="533400"/>
              </a:xfrm>
              <a:prstGeom prst="ellipse">
                <a:avLst/>
              </a:prstGeom>
              <a:blipFill rotWithShape="0">
                <a:blip r:embed="rId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Oval 19"/>
              <p:cNvSpPr/>
              <p:nvPr/>
            </p:nvSpPr>
            <p:spPr>
              <a:xfrm>
                <a:off x="8837612" y="430811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𝑘</m:t>
                          </m:r>
                        </m:sub>
                        <m:sup>
                          <m:r>
                            <a:rPr lang="en-US" b="0" i="1" smtClean="0">
                              <a:solidFill>
                                <a:schemeClr val="tx1"/>
                              </a:solidFill>
                              <a:latin typeface="Cambria Math" panose="02040503050406030204" pitchFamily="18" charset="0"/>
                            </a:rPr>
                            <m:t>𝑙</m:t>
                          </m:r>
                          <m:r>
                            <a:rPr lang="en-US" b="0" i="1" smtClean="0">
                              <a:solidFill>
                                <a:schemeClr val="tx1"/>
                              </a:solidFill>
                              <a:latin typeface="Cambria Math" panose="02040503050406030204" pitchFamily="18" charset="0"/>
                            </a:rPr>
                            <m:t>+1</m:t>
                          </m:r>
                        </m:sup>
                      </m:sSubSup>
                    </m:oMath>
                  </m:oMathPara>
                </a14:m>
                <a:endParaRPr lang="en-US" dirty="0">
                  <a:solidFill>
                    <a:schemeClr val="tx1"/>
                  </a:solidFill>
                </a:endParaRPr>
              </a:p>
            </p:txBody>
          </p:sp>
        </mc:Choice>
        <mc:Fallback xmlns="">
          <p:sp>
            <p:nvSpPr>
              <p:cNvPr id="20" name="Oval 19"/>
              <p:cNvSpPr>
                <a:spLocks noRot="1" noChangeAspect="1" noMove="1" noResize="1" noEditPoints="1" noAdjustHandles="1" noChangeArrowheads="1" noChangeShapeType="1" noTextEdit="1"/>
              </p:cNvSpPr>
              <p:nvPr/>
            </p:nvSpPr>
            <p:spPr>
              <a:xfrm>
                <a:off x="8837612" y="4308117"/>
                <a:ext cx="533400" cy="533400"/>
              </a:xfrm>
              <a:prstGeom prst="ellipse">
                <a:avLst/>
              </a:prstGeom>
              <a:blipFill rotWithShape="0">
                <a:blip r:embed="rId4"/>
                <a:stretch>
                  <a:fillRect l="-5618"/>
                </a:stretch>
              </a:blipFill>
              <a:ln>
                <a:miter lim="800000"/>
              </a:ln>
            </p:spPr>
            <p:txBody>
              <a:bodyPr/>
              <a:lstStyle/>
              <a:p>
                <a:r>
                  <a:rPr lang="en-US">
                    <a:noFill/>
                  </a:rPr>
                  <a:t> </a:t>
                </a:r>
              </a:p>
            </p:txBody>
          </p:sp>
        </mc:Fallback>
      </mc:AlternateContent>
      <p:sp>
        <p:nvSpPr>
          <p:cNvPr id="21" name="Oval 20"/>
          <p:cNvSpPr/>
          <p:nvPr/>
        </p:nvSpPr>
        <p:spPr>
          <a:xfrm>
            <a:off x="8837612" y="492926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a:stCxn id="16" idx="6"/>
            <a:endCxn id="20" idx="2"/>
          </p:cNvCxnSpPr>
          <p:nvPr/>
        </p:nvCxnSpPr>
        <p:spPr>
          <a:xfrm>
            <a:off x="8303779" y="3627603"/>
            <a:ext cx="533833" cy="947214"/>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6" idx="6"/>
            <a:endCxn id="21" idx="2"/>
          </p:cNvCxnSpPr>
          <p:nvPr/>
        </p:nvCxnSpPr>
        <p:spPr>
          <a:xfrm>
            <a:off x="8303779" y="3627603"/>
            <a:ext cx="533833" cy="156836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7" idx="6"/>
            <a:endCxn id="20" idx="2"/>
          </p:cNvCxnSpPr>
          <p:nvPr/>
        </p:nvCxnSpPr>
        <p:spPr>
          <a:xfrm>
            <a:off x="8303779" y="4241794"/>
            <a:ext cx="533833" cy="33302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7" idx="6"/>
            <a:endCxn id="21" idx="2"/>
          </p:cNvCxnSpPr>
          <p:nvPr/>
        </p:nvCxnSpPr>
        <p:spPr>
          <a:xfrm>
            <a:off x="8303779" y="4241794"/>
            <a:ext cx="533833" cy="954172"/>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8" idx="6"/>
            <a:endCxn id="20" idx="2"/>
          </p:cNvCxnSpPr>
          <p:nvPr/>
        </p:nvCxnSpPr>
        <p:spPr>
          <a:xfrm flipV="1">
            <a:off x="8304140" y="4574817"/>
            <a:ext cx="533472" cy="24013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6"/>
            <a:endCxn id="21" idx="2"/>
          </p:cNvCxnSpPr>
          <p:nvPr/>
        </p:nvCxnSpPr>
        <p:spPr>
          <a:xfrm>
            <a:off x="8304140" y="4814950"/>
            <a:ext cx="533472" cy="381016"/>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21" idx="3"/>
          </p:cNvCxnSpPr>
          <p:nvPr/>
        </p:nvCxnSpPr>
        <p:spPr>
          <a:xfrm flipV="1">
            <a:off x="8518524" y="5384551"/>
            <a:ext cx="397203" cy="327041"/>
          </a:xfrm>
          <a:prstGeom prst="straightConnector1">
            <a:avLst/>
          </a:prstGeom>
          <a:ln w="127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20" idx="2"/>
          </p:cNvCxnSpPr>
          <p:nvPr/>
        </p:nvCxnSpPr>
        <p:spPr>
          <a:xfrm flipV="1">
            <a:off x="8518524" y="4574817"/>
            <a:ext cx="319088" cy="1144245"/>
          </a:xfrm>
          <a:prstGeom prst="straightConnector1">
            <a:avLst/>
          </a:prstGeom>
          <a:ln w="127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690526" y="3975602"/>
            <a:ext cx="1061509" cy="313932"/>
          </a:xfrm>
          <a:prstGeom prst="rect">
            <a:avLst/>
          </a:prstGeom>
          <a:noFill/>
        </p:spPr>
        <p:txBody>
          <a:bodyPr wrap="none" rtlCol="0">
            <a:spAutoFit/>
          </a:bodyPr>
          <a:lstStyle/>
          <a:p>
            <a:pPr>
              <a:lnSpc>
                <a:spcPct val="90000"/>
              </a:lnSpc>
            </a:pPr>
            <a:r>
              <a:rPr lang="en-US" sz="1600" dirty="0"/>
              <a:t>Layer l+1</a:t>
            </a:r>
            <a:endParaRPr lang="en-US" sz="2400" dirty="0"/>
          </a:p>
        </p:txBody>
      </p:sp>
      <p:cxnSp>
        <p:nvCxnSpPr>
          <p:cNvPr id="62" name="Straight Arrow Connector 61"/>
          <p:cNvCxnSpPr>
            <a:stCxn id="20" idx="6"/>
          </p:cNvCxnSpPr>
          <p:nvPr/>
        </p:nvCxnSpPr>
        <p:spPr>
          <a:xfrm>
            <a:off x="9371012" y="4574817"/>
            <a:ext cx="366712" cy="262596"/>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21" idx="6"/>
          </p:cNvCxnSpPr>
          <p:nvPr/>
        </p:nvCxnSpPr>
        <p:spPr>
          <a:xfrm flipV="1">
            <a:off x="9371012" y="4989813"/>
            <a:ext cx="366712" cy="206153"/>
          </a:xfrm>
          <a:prstGeom prst="straightConnector1">
            <a:avLst/>
          </a:prstGeom>
          <a:ln w="12700">
            <a:solidFill>
              <a:schemeClr val="accent6"/>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9673819" y="4677645"/>
                <a:ext cx="39677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𝐶</m:t>
                      </m:r>
                    </m:oMath>
                  </m:oMathPara>
                </a14:m>
                <a:endParaRPr lang="en-US" dirty="0">
                  <a:solidFill>
                    <a:srgbClr val="FF0000"/>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9673819" y="4677645"/>
                <a:ext cx="396775" cy="3416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890759" y="4308117"/>
                <a:ext cx="5837624" cy="764505"/>
              </a:xfrm>
              <a:prstGeom prst="rect">
                <a:avLst/>
              </a:prstGeom>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𝛿</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r>
                        <a:rPr lang="en-US" b="0" i="1" smtClean="0">
                          <a:solidFill>
                            <a:schemeClr val="bg1"/>
                          </a:solidFill>
                          <a:latin typeface="Cambria Math" panose="02040503050406030204" pitchFamily="18" charset="0"/>
                        </a:rPr>
                        <m:t>=</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𝑧</m:t>
                              </m:r>
                            </m:e>
                            <m:sub>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r>
                        <a:rPr lang="en-US" i="1">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𝜎</m:t>
                          </m:r>
                        </m:e>
                        <m:sup>
                          <m:r>
                            <a:rPr lang="en-US" i="1">
                              <a:solidFill>
                                <a:schemeClr val="bg1"/>
                              </a:solidFill>
                              <a:latin typeface="Cambria Math" panose="02040503050406030204" pitchFamily="18" charset="0"/>
                            </a:rPr>
                            <m:t>′</m:t>
                          </m:r>
                        </m:sup>
                      </m:sSup>
                      <m:d>
                        <m:dPr>
                          <m:ctrlPr>
                            <a:rPr lang="en-US" i="1">
                              <a:solidFill>
                                <a:schemeClr val="bg1"/>
                              </a:solidFill>
                              <a:latin typeface="Cambria Math" panose="02040503050406030204" pitchFamily="18" charset="0"/>
                            </a:rPr>
                          </m:ctrlPr>
                        </m:dPr>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𝑧</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e>
                      </m:d>
                      <m:nary>
                        <m:naryPr>
                          <m:chr m:val="∑"/>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𝑘</m:t>
                          </m:r>
                        </m:sub>
                        <m:sup/>
                        <m:e>
                          <m:sSubSup>
                            <m:sSubSupPr>
                              <m:ctrlPr>
                                <a:rPr lang="en-US" b="0" i="1" smtClean="0">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𝑖𝑘</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𝛿</m:t>
                              </m:r>
                            </m:e>
                            <m:sub>
                              <m:r>
                                <a:rPr lang="en-US" i="1">
                                  <a:solidFill>
                                    <a:schemeClr val="bg1"/>
                                  </a:solidFill>
                                  <a:latin typeface="Cambria Math" panose="02040503050406030204" pitchFamily="18" charset="0"/>
                                </a:rPr>
                                <m:t>𝑘</m:t>
                              </m:r>
                            </m:sub>
                            <m:sup>
                              <m:r>
                                <a:rPr lang="en-US" i="1">
                                  <a:solidFill>
                                    <a:schemeClr val="bg1"/>
                                  </a:solidFill>
                                  <a:latin typeface="Cambria Math" panose="02040503050406030204" pitchFamily="18" charset="0"/>
                                </a:rPr>
                                <m:t>𝑙</m:t>
                              </m:r>
                              <m:r>
                                <a:rPr lang="en-US" i="1">
                                  <a:solidFill>
                                    <a:schemeClr val="bg1"/>
                                  </a:solidFill>
                                  <a:latin typeface="Cambria Math" panose="02040503050406030204" pitchFamily="18" charset="0"/>
                                </a:rPr>
                                <m:t>+1</m:t>
                              </m:r>
                            </m:sup>
                          </m:sSubSup>
                        </m:e>
                      </m:nary>
                      <m:r>
                        <a:rPr lang="en-US" b="0" i="1"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𝜎</m:t>
                          </m:r>
                        </m:e>
                        <m:sup>
                          <m:r>
                            <a:rPr lang="en-US" i="1">
                              <a:solidFill>
                                <a:schemeClr val="bg1"/>
                              </a:solidFill>
                              <a:latin typeface="Cambria Math" panose="02040503050406030204" pitchFamily="18" charset="0"/>
                            </a:rPr>
                            <m:t>′</m:t>
                          </m:r>
                        </m:sup>
                      </m:sSup>
                      <m:d>
                        <m:dPr>
                          <m:ctrlPr>
                            <a:rPr lang="en-US" i="1">
                              <a:solidFill>
                                <a:schemeClr val="bg1"/>
                              </a:solidFill>
                              <a:latin typeface="Cambria Math" panose="02040503050406030204" pitchFamily="18" charset="0"/>
                            </a:rPr>
                          </m:ctrlPr>
                        </m:dPr>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𝑧</m:t>
                              </m:r>
                            </m:e>
                            <m:sub>
                              <m:r>
                                <a:rPr lang="en-US" i="1">
                                  <a:solidFill>
                                    <a:schemeClr val="bg1"/>
                                  </a:solidFill>
                                  <a:latin typeface="Cambria Math" panose="02040503050406030204" pitchFamily="18" charset="0"/>
                                </a:rPr>
                                <m:t>𝑖</m:t>
                              </m:r>
                            </m:sub>
                            <m:sup>
                              <m:r>
                                <a:rPr lang="en-US" i="1">
                                  <a:solidFill>
                                    <a:schemeClr val="bg1"/>
                                  </a:solidFill>
                                  <a:latin typeface="Cambria Math" panose="02040503050406030204" pitchFamily="18" charset="0"/>
                                </a:rPr>
                                <m:t>𝑙</m:t>
                              </m:r>
                            </m:sup>
                          </m:sSubSup>
                        </m:e>
                      </m:d>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r>
                        <a:rPr lang="en-US" b="0" i="1" smtClean="0">
                          <a:solidFill>
                            <a:schemeClr val="bg1"/>
                          </a:solidFill>
                          <a:latin typeface="Cambria Math" panose="02040503050406030204" pitchFamily="18" charset="0"/>
                        </a:rPr>
                        <m:t>⋅</m:t>
                      </m:r>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𝛿</m:t>
                          </m:r>
                        </m:e>
                        <m:sup>
                          <m:r>
                            <a:rPr lang="en-US" i="1">
                              <a:solidFill>
                                <a:schemeClr val="bg1"/>
                              </a:solidFill>
                              <a:latin typeface="Cambria Math" panose="02040503050406030204" pitchFamily="18" charset="0"/>
                            </a:rPr>
                            <m:t>𝑙</m:t>
                          </m:r>
                          <m:r>
                            <a:rPr lang="en-US" i="1">
                              <a:solidFill>
                                <a:schemeClr val="bg1"/>
                              </a:solidFill>
                              <a:latin typeface="Cambria Math" panose="02040503050406030204" pitchFamily="18" charset="0"/>
                            </a:rPr>
                            <m:t>+1</m:t>
                          </m:r>
                        </m:sup>
                      </m:sSup>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890759" y="4308117"/>
                <a:ext cx="5837624" cy="764505"/>
              </a:xfrm>
              <a:prstGeom prst="rect">
                <a:avLst/>
              </a:prstGeom>
              <a:blipFill>
                <a:blip r:embed="rId6"/>
                <a:stretch>
                  <a:fillRect t="-119355" b="-167742"/>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890759" y="2533156"/>
                <a:ext cx="7095147" cy="751039"/>
              </a:xfrm>
              <a:prstGeom prst="rect">
                <a:avLst/>
              </a:prstGeom>
              <a:noFill/>
            </p:spPr>
            <p:txBody>
              <a:bodyPr wrap="none" lIns="0" tIns="0" rIns="0" bIns="0" rtlCol="0">
                <a:spAutoFit/>
              </a:bodyPr>
              <a:lstStyle/>
              <a:p>
                <a:pPr>
                  <a:lnSpc>
                    <a:spcPct val="90000"/>
                  </a:lnSpc>
                </a:pPr>
                <a14:m>
                  <m:oMathPara xmlns:m="http://schemas.openxmlformats.org/officeDocument/2006/math">
                    <m:oMathParaPr>
                      <m:jc m:val="centerGroup"/>
                    </m:oMathParaPr>
                    <m:oMath xmlns:m="http://schemas.openxmlformats.org/officeDocument/2006/math">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𝐶</m:t>
                          </m:r>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acc>
                        <m:accPr>
                          <m:chr m:val="̇"/>
                          <m:ctrlPr>
                            <a:rPr lang="en-US" sz="2000" b="0" i="1" smtClean="0">
                              <a:solidFill>
                                <a:schemeClr val="bg1"/>
                              </a:solidFill>
                              <a:latin typeface="Cambria Math" panose="02040503050406030204" pitchFamily="18" charset="0"/>
                            </a:rPr>
                          </m:ctrlPr>
                        </m:accPr>
                        <m:e>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𝐶</m:t>
                              </m:r>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𝑦</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𝑦</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𝑦</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𝑘</m:t>
                              </m:r>
                            </m:sub>
                            <m:sup/>
                            <m:e>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𝐶</m:t>
                                  </m:r>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𝑘</m:t>
                                      </m:r>
                                    </m:sub>
                                    <m:sup>
                                      <m:r>
                                        <a:rPr lang="en-US" sz="2000" b="0" i="1" smtClean="0">
                                          <a:solidFill>
                                            <a:schemeClr val="bg1"/>
                                          </a:solidFill>
                                          <a:latin typeface="Cambria Math" panose="02040503050406030204" pitchFamily="18" charset="0"/>
                                        </a:rPr>
                                        <m:t>𝑙</m:t>
                                      </m:r>
                                      <m:r>
                                        <a:rPr lang="en-US" sz="2000" b="0" i="1" smtClean="0">
                                          <a:solidFill>
                                            <a:schemeClr val="bg1"/>
                                          </a:solidFill>
                                          <a:latin typeface="Cambria Math" panose="02040503050406030204" pitchFamily="18" charset="0"/>
                                        </a:rPr>
                                        <m:t>+1</m:t>
                                      </m:r>
                                    </m:sup>
                                  </m:sSubSup>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𝑘</m:t>
                                      </m:r>
                                    </m:sub>
                                    <m:sup>
                                      <m:r>
                                        <a:rPr lang="en-US" sz="2000" b="0" i="1" smtClean="0">
                                          <a:solidFill>
                                            <a:schemeClr val="bg1"/>
                                          </a:solidFill>
                                          <a:latin typeface="Cambria Math" panose="02040503050406030204" pitchFamily="18" charset="0"/>
                                        </a:rPr>
                                        <m:t>𝑙</m:t>
                                      </m:r>
                                      <m:r>
                                        <a:rPr lang="en-US" sz="2000" b="0" i="1" smtClean="0">
                                          <a:solidFill>
                                            <a:schemeClr val="bg1"/>
                                          </a:solidFill>
                                          <a:latin typeface="Cambria Math" panose="02040503050406030204" pitchFamily="18" charset="0"/>
                                        </a:rPr>
                                        <m:t>+1</m:t>
                                      </m:r>
                                    </m:sup>
                                  </m:sSubSup>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𝑦</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e>
                          </m:nary>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𝜎</m:t>
                              </m:r>
                            </m:e>
                            <m:sup>
                              <m:r>
                                <a:rPr lang="en-US" sz="2000" b="0" i="1" smtClean="0">
                                  <a:solidFill>
                                    <a:schemeClr val="bg1"/>
                                  </a:solidFill>
                                  <a:latin typeface="Cambria Math" panose="02040503050406030204" pitchFamily="18" charset="0"/>
                                </a:rPr>
                                <m:t>′</m:t>
                              </m:r>
                            </m:sup>
                          </m:sSup>
                          <m:d>
                            <m:dPr>
                              <m:ctrlPr>
                                <a:rPr lang="en-US" sz="2000" b="0" i="1" smtClean="0">
                                  <a:solidFill>
                                    <a:schemeClr val="bg1"/>
                                  </a:solidFill>
                                  <a:latin typeface="Cambria Math" panose="02040503050406030204" pitchFamily="18" charset="0"/>
                                </a:rPr>
                              </m:ctrlPr>
                            </m:dPr>
                            <m:e>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𝑙</m:t>
                                  </m:r>
                                </m:sub>
                                <m:sup>
                                  <m:r>
                                    <a:rPr lang="en-US" sz="2000" b="0" i="1" smtClean="0">
                                      <a:solidFill>
                                        <a:schemeClr val="bg1"/>
                                      </a:solidFill>
                                      <a:latin typeface="Cambria Math" panose="02040503050406030204" pitchFamily="18" charset="0"/>
                                    </a:rPr>
                                    <m:t>𝑖</m:t>
                                  </m:r>
                                </m:sup>
                              </m:sSubSup>
                            </m:e>
                          </m:d>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𝑘</m:t>
                              </m:r>
                            </m:sub>
                            <m:sup/>
                            <m:e>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𝛿</m:t>
                                  </m:r>
                                </m:e>
                                <m:sub>
                                  <m:r>
                                    <a:rPr lang="en-US" sz="2000" b="0" i="1" smtClean="0">
                                      <a:solidFill>
                                        <a:schemeClr val="bg1"/>
                                      </a:solidFill>
                                      <a:latin typeface="Cambria Math" panose="02040503050406030204" pitchFamily="18" charset="0"/>
                                    </a:rPr>
                                    <m:t>𝑘</m:t>
                                  </m:r>
                                </m:sub>
                                <m:sup>
                                  <m:r>
                                    <a:rPr lang="en-US" sz="2000" b="0" i="1" smtClean="0">
                                      <a:solidFill>
                                        <a:schemeClr val="bg1"/>
                                      </a:solidFill>
                                      <a:latin typeface="Cambria Math" panose="02040503050406030204" pitchFamily="18" charset="0"/>
                                    </a:rPr>
                                    <m:t>𝑙</m:t>
                                  </m:r>
                                  <m:r>
                                    <a:rPr lang="en-US" sz="2000" b="0" i="1" smtClean="0">
                                      <a:solidFill>
                                        <a:schemeClr val="bg1"/>
                                      </a:solidFill>
                                      <a:latin typeface="Cambria Math" panose="02040503050406030204" pitchFamily="18" charset="0"/>
                                    </a:rPr>
                                    <m:t>+1</m:t>
                                  </m:r>
                                </m:sup>
                              </m:sSubSup>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𝑤</m:t>
                                  </m:r>
                                </m:e>
                                <m:sub>
                                  <m:r>
                                    <a:rPr lang="en-US" sz="2000" b="0" i="1" smtClean="0">
                                      <a:solidFill>
                                        <a:schemeClr val="bg1"/>
                                      </a:solidFill>
                                      <a:latin typeface="Cambria Math" panose="02040503050406030204" pitchFamily="18" charset="0"/>
                                    </a:rPr>
                                    <m:t>𝑖𝑘</m:t>
                                  </m:r>
                                </m:sub>
                                <m:sup>
                                  <m:r>
                                    <a:rPr lang="en-US" sz="2000" b="0" i="1" smtClean="0">
                                      <a:solidFill>
                                        <a:schemeClr val="bg1"/>
                                      </a:solidFill>
                                      <a:latin typeface="Cambria Math" panose="02040503050406030204" pitchFamily="18" charset="0"/>
                                    </a:rPr>
                                    <m:t>𝑙</m:t>
                                  </m:r>
                                  <m:r>
                                    <a:rPr lang="en-US" sz="2000" b="0" i="1" smtClean="0">
                                      <a:solidFill>
                                        <a:schemeClr val="bg1"/>
                                      </a:solidFill>
                                      <a:latin typeface="Cambria Math" panose="02040503050406030204" pitchFamily="18" charset="0"/>
                                    </a:rPr>
                                    <m:t>+1</m:t>
                                  </m:r>
                                </m:sup>
                              </m:sSubSup>
                            </m:e>
                          </m:nary>
                        </m:e>
                      </m:acc>
                    </m:oMath>
                  </m:oMathPara>
                </a14:m>
                <a:endParaRPr lang="en-US" sz="2800" dirty="0">
                  <a:solidFill>
                    <a:schemeClr val="bg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890759" y="2533156"/>
                <a:ext cx="7095147" cy="751039"/>
              </a:xfrm>
              <a:prstGeom prst="rect">
                <a:avLst/>
              </a:prstGeom>
              <a:blipFill>
                <a:blip r:embed="rId7"/>
                <a:stretch>
                  <a:fillRect l="-357" t="-141667" b="-203333"/>
                </a:stretch>
              </a:blipFill>
            </p:spPr>
            <p:txBody>
              <a:bodyPr/>
              <a:lstStyle/>
              <a:p>
                <a:r>
                  <a:rPr lang="en-US">
                    <a:noFill/>
                  </a:rPr>
                  <a:t> </a:t>
                </a:r>
              </a:p>
            </p:txBody>
          </p:sp>
        </mc:Fallback>
      </mc:AlternateContent>
      <p:cxnSp>
        <p:nvCxnSpPr>
          <p:cNvPr id="13" name="Straight Connector 12"/>
          <p:cNvCxnSpPr>
            <a:stCxn id="19" idx="7"/>
          </p:cNvCxnSpPr>
          <p:nvPr/>
        </p:nvCxnSpPr>
        <p:spPr>
          <a:xfrm flipV="1">
            <a:off x="8303779" y="5712341"/>
            <a:ext cx="214745" cy="292256"/>
          </a:xfrm>
          <a:prstGeom prst="line">
            <a:avLst/>
          </a:prstGeom>
          <a:ln w="2540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8249096" y="5778664"/>
                <a:ext cx="464551" cy="361637"/>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𝑙</m:t>
                          </m:r>
                        </m:sup>
                      </m:sSubSup>
                    </m:oMath>
                  </m:oMathPara>
                </a14:m>
                <a:endParaRPr lang="en-US" dirty="0">
                  <a:solidFill>
                    <a:srgbClr val="FF000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8249096" y="5778664"/>
                <a:ext cx="464551" cy="361637"/>
              </a:xfrm>
              <a:prstGeom prst="rect">
                <a:avLst/>
              </a:prstGeom>
              <a:blipFill rotWithShape="0">
                <a:blip r:embed="rId8"/>
                <a:stretch>
                  <a:fillRect b="-6780"/>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8018397" y="5217354"/>
                <a:ext cx="726994" cy="361637"/>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𝑖𝑘</m:t>
                          </m:r>
                        </m:sub>
                        <m:sup>
                          <m:r>
                            <a:rPr lang="en-US" b="0" i="1" smtClean="0">
                              <a:solidFill>
                                <a:srgbClr val="FF0000"/>
                              </a:solidFill>
                              <a:latin typeface="Cambria Math" panose="02040503050406030204" pitchFamily="18" charset="0"/>
                            </a:rPr>
                            <m:t>𝑙</m:t>
                          </m:r>
                          <m:r>
                            <a:rPr lang="en-US" b="0" i="1" smtClean="0">
                              <a:solidFill>
                                <a:srgbClr val="FF0000"/>
                              </a:solidFill>
                              <a:latin typeface="Cambria Math" panose="02040503050406030204" pitchFamily="18" charset="0"/>
                            </a:rPr>
                            <m:t>+1</m:t>
                          </m:r>
                        </m:sup>
                      </m:sSubSup>
                    </m:oMath>
                  </m:oMathPara>
                </a14:m>
                <a:endParaRPr lang="en-US" dirty="0">
                  <a:solidFill>
                    <a:srgbClr val="FF0000"/>
                  </a:solidFill>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8018397" y="5217354"/>
                <a:ext cx="726994" cy="361637"/>
              </a:xfrm>
              <a:prstGeom prst="rect">
                <a:avLst/>
              </a:prstGeom>
              <a:blipFill rotWithShape="0">
                <a:blip r:embed="rId9"/>
                <a:stretch>
                  <a:fillRect b="-5085"/>
                </a:stretch>
              </a:blipFill>
            </p:spPr>
            <p:txBody>
              <a:bodyPr/>
              <a:lstStyle/>
              <a:p>
                <a:r>
                  <a:rPr lang="en-US">
                    <a:noFill/>
                  </a:rPr>
                  <a:t> </a:t>
                </a:r>
              </a:p>
            </p:txBody>
          </p:sp>
        </mc:Fallback>
      </mc:AlternateContent>
    </p:spTree>
    <p:extLst>
      <p:ext uri="{BB962C8B-B14F-4D97-AF65-F5344CB8AC3E}">
        <p14:creationId xmlns:p14="http://schemas.microsoft.com/office/powerpoint/2010/main" val="279754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idx="1"/>
          </p:nvPr>
        </p:nvSpPr>
        <p:spPr/>
        <p:txBody>
          <a:bodyPr/>
          <a:lstStyle/>
          <a:p>
            <a:r>
              <a:rPr lang="en-US" sz="1800" dirty="0"/>
              <a:t>Compute how the cost function depends on a weight</a:t>
            </a:r>
            <a:endParaRPr lang="en-US" dirty="0"/>
          </a:p>
          <a:p>
            <a:pPr marL="0" indent="0">
              <a:buNone/>
            </a:pPr>
            <a:endParaRPr lang="en-US" dirty="0"/>
          </a:p>
          <a:p>
            <a:endParaRPr lang="ro-RO" dirty="0"/>
          </a:p>
          <a:p>
            <a:endParaRPr lang="en-US" dirty="0"/>
          </a:p>
        </p:txBody>
      </p:sp>
      <p:sp>
        <p:nvSpPr>
          <p:cNvPr id="3" name="Title 2"/>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4" name="Rectangle 3"/>
              <p:cNvSpPr/>
              <p:nvPr/>
            </p:nvSpPr>
            <p:spPr>
              <a:xfrm>
                <a:off x="1910039" y="4265589"/>
                <a:ext cx="1909432" cy="700000"/>
              </a:xfrm>
              <a:prstGeom prst="rect">
                <a:avLst/>
              </a:prstGeom>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r>
                        <a:rPr lang="en-US" i="1">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𝛿</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910039" y="4265589"/>
                <a:ext cx="1909432" cy="700000"/>
              </a:xfrm>
              <a:prstGeom prst="rect">
                <a:avLst/>
              </a:prstGeom>
              <a:blipFill rotWithShape="0">
                <a:blip r:embed="rId2"/>
                <a:stretch>
                  <a:fillRect/>
                </a:stretch>
              </a:blipFill>
              <a:ln>
                <a:solidFill>
                  <a:schemeClr val="bg1"/>
                </a:solidFill>
              </a:ln>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910039" y="2366545"/>
                <a:ext cx="3332579" cy="692434"/>
              </a:xfrm>
              <a:prstGeom prst="rect">
                <a:avLst/>
              </a:prstGeom>
              <a:noFill/>
            </p:spPr>
            <p:txBody>
              <a:bodyPr wrap="none" lIns="0" tIns="0" rIns="0" bIns="0" rtlCol="0">
                <a:spAutoFit/>
              </a:bodyPr>
              <a:lstStyle/>
              <a:p>
                <a:pPr>
                  <a:lnSpc>
                    <a:spcPct val="90000"/>
                  </a:lnSpc>
                </a:pPr>
                <a14:m>
                  <m:oMathPara xmlns:m="http://schemas.openxmlformats.org/officeDocument/2006/math">
                    <m:oMathParaPr>
                      <m:jc m:val="centerGroup"/>
                    </m:oMathParaPr>
                    <m:oMath xmlns:m="http://schemas.openxmlformats.org/officeDocument/2006/math">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𝐶</m:t>
                          </m:r>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𝑤</m:t>
                              </m:r>
                            </m:e>
                            <m:sub>
                              <m:r>
                                <a:rPr lang="en-US" sz="2000" b="0" i="1" smtClean="0">
                                  <a:solidFill>
                                    <a:schemeClr val="bg1"/>
                                  </a:solidFill>
                                  <a:latin typeface="Cambria Math" panose="02040503050406030204" pitchFamily="18" charset="0"/>
                                </a:rPr>
                                <m:t>𝑘𝑖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acc>
                        <m:accPr>
                          <m:chr m:val="̇"/>
                          <m:ctrlPr>
                            <a:rPr lang="en-US" sz="2000" b="0" i="1" smtClean="0">
                              <a:solidFill>
                                <a:schemeClr val="bg1"/>
                              </a:solidFill>
                              <a:latin typeface="Cambria Math" panose="02040503050406030204" pitchFamily="18" charset="0"/>
                            </a:rPr>
                          </m:ctrlPr>
                        </m:accPr>
                        <m:e>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𝐶</m:t>
                              </m:r>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𝑤</m:t>
                                  </m:r>
                                </m:e>
                                <m:sub>
                                  <m:r>
                                    <a:rPr lang="en-US" sz="2000" b="0" i="1" smtClean="0">
                                      <a:solidFill>
                                        <a:schemeClr val="bg1"/>
                                      </a:solidFill>
                                      <a:latin typeface="Cambria Math" panose="02040503050406030204" pitchFamily="18" charset="0"/>
                                    </a:rPr>
                                    <m:t>𝑘𝑖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𝛿</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𝑦</m:t>
                              </m:r>
                            </m:e>
                            <m:sub>
                              <m:r>
                                <a:rPr lang="en-US" sz="2000" b="0" i="1" smtClean="0">
                                  <a:solidFill>
                                    <a:schemeClr val="bg1"/>
                                  </a:solidFill>
                                  <a:latin typeface="Cambria Math" panose="02040503050406030204" pitchFamily="18" charset="0"/>
                                </a:rPr>
                                <m:t>𝑘</m:t>
                              </m:r>
                            </m:sub>
                            <m:sup>
                              <m:r>
                                <a:rPr lang="en-US" sz="2000" b="0" i="1" smtClean="0">
                                  <a:solidFill>
                                    <a:schemeClr val="bg1"/>
                                  </a:solidFill>
                                  <a:latin typeface="Cambria Math" panose="02040503050406030204" pitchFamily="18" charset="0"/>
                                </a:rPr>
                                <m:t>𝑙</m:t>
                              </m:r>
                              <m:r>
                                <a:rPr lang="en-US" sz="2000" b="0" i="1" smtClean="0">
                                  <a:solidFill>
                                    <a:schemeClr val="bg1"/>
                                  </a:solidFill>
                                  <a:latin typeface="Cambria Math" panose="02040503050406030204" pitchFamily="18" charset="0"/>
                                </a:rPr>
                                <m:t>−1</m:t>
                              </m:r>
                            </m:sup>
                          </m:sSubSup>
                        </m:e>
                      </m:acc>
                    </m:oMath>
                  </m:oMathPara>
                </a14:m>
                <a:endParaRPr lang="en-US" sz="2800" dirty="0">
                  <a:solidFill>
                    <a:schemeClr val="bg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910039" y="2366545"/>
                <a:ext cx="3332579" cy="692434"/>
              </a:xfrm>
              <a:prstGeom prst="rect">
                <a:avLst/>
              </a:prstGeom>
              <a:blipFill rotWithShape="0">
                <a:blip r:embed="rId3"/>
                <a:stretch>
                  <a:fillRect t="-4386" b="-1754"/>
                </a:stretch>
              </a:blipFill>
            </p:spPr>
            <p:txBody>
              <a:bodyPr/>
              <a:lstStyle/>
              <a:p>
                <a:r>
                  <a:rPr lang="ro-RO">
                    <a:noFill/>
                  </a:rPr>
                  <a:t> </a:t>
                </a:r>
              </a:p>
            </p:txBody>
          </p:sp>
        </mc:Fallback>
      </mc:AlternateContent>
      <p:sp>
        <p:nvSpPr>
          <p:cNvPr id="27" name="Oval 26"/>
          <p:cNvSpPr/>
          <p:nvPr/>
        </p:nvSpPr>
        <p:spPr>
          <a:xfrm>
            <a:off x="7151966" y="323452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151966" y="385567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Oval 28"/>
              <p:cNvSpPr/>
              <p:nvPr/>
            </p:nvSpPr>
            <p:spPr>
              <a:xfrm>
                <a:off x="6170612" y="448987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𝑘</m:t>
                          </m:r>
                        </m:sub>
                        <m:sup>
                          <m:r>
                            <a:rPr lang="en-US" i="1">
                              <a:solidFill>
                                <a:srgbClr val="FF0000"/>
                              </a:solidFill>
                              <a:latin typeface="Cambria Math" panose="02040503050406030204" pitchFamily="18" charset="0"/>
                            </a:rPr>
                            <m:t>𝑙</m:t>
                          </m:r>
                          <m:r>
                            <a:rPr lang="en-US" b="0" i="1" smtClean="0">
                              <a:solidFill>
                                <a:srgbClr val="FF0000"/>
                              </a:solidFill>
                              <a:latin typeface="Cambria Math" panose="02040503050406030204" pitchFamily="18" charset="0"/>
                            </a:rPr>
                            <m:t>−1</m:t>
                          </m:r>
                        </m:sup>
                      </m:sSubSup>
                    </m:oMath>
                  </m:oMathPara>
                </a14:m>
                <a:endParaRPr lang="en-US" dirty="0"/>
              </a:p>
            </p:txBody>
          </p:sp>
        </mc:Choice>
        <mc:Fallback xmlns="">
          <p:sp>
            <p:nvSpPr>
              <p:cNvPr id="29" name="Oval 28"/>
              <p:cNvSpPr>
                <a:spLocks noRot="1" noChangeAspect="1" noMove="1" noResize="1" noEditPoints="1" noAdjustHandles="1" noChangeArrowheads="1" noChangeShapeType="1" noTextEdit="1"/>
              </p:cNvSpPr>
              <p:nvPr/>
            </p:nvSpPr>
            <p:spPr>
              <a:xfrm>
                <a:off x="6170612" y="4489877"/>
                <a:ext cx="533400" cy="533400"/>
              </a:xfrm>
              <a:prstGeom prst="ellipse">
                <a:avLst/>
              </a:prstGeom>
              <a:blipFill rotWithShape="0">
                <a:blip r:embed="rId4"/>
                <a:stretch>
                  <a:fillRect l="-4444"/>
                </a:stretch>
              </a:blipFill>
              <a:ln>
                <a:miter lim="800000"/>
              </a:ln>
            </p:spPr>
            <p:txBody>
              <a:bodyPr/>
              <a:lstStyle/>
              <a:p>
                <a:r>
                  <a:rPr lang="en-US">
                    <a:noFill/>
                  </a:rPr>
                  <a:t> </a:t>
                </a:r>
              </a:p>
            </p:txBody>
          </p:sp>
        </mc:Fallback>
      </mc:AlternateContent>
      <p:sp>
        <p:nvSpPr>
          <p:cNvPr id="30" name="Oval 29"/>
          <p:cNvSpPr/>
          <p:nvPr/>
        </p:nvSpPr>
        <p:spPr>
          <a:xfrm>
            <a:off x="7151966" y="509869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8337826" y="323452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Oval 31"/>
              <p:cNvSpPr/>
              <p:nvPr/>
            </p:nvSpPr>
            <p:spPr>
              <a:xfrm>
                <a:off x="8337826" y="385567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𝑙</m:t>
                          </m:r>
                        </m:sup>
                      </m:sSubSup>
                    </m:oMath>
                  </m:oMathPara>
                </a14:m>
                <a:endParaRPr lang="en-US" dirty="0"/>
              </a:p>
            </p:txBody>
          </p:sp>
        </mc:Choice>
        <mc:Fallback xmlns="">
          <p:sp>
            <p:nvSpPr>
              <p:cNvPr id="32" name="Oval 31"/>
              <p:cNvSpPr>
                <a:spLocks noRot="1" noChangeAspect="1" noMove="1" noResize="1" noEditPoints="1" noAdjustHandles="1" noChangeArrowheads="1" noChangeShapeType="1" noTextEdit="1"/>
              </p:cNvSpPr>
              <p:nvPr/>
            </p:nvSpPr>
            <p:spPr>
              <a:xfrm>
                <a:off x="8337826" y="3855672"/>
                <a:ext cx="533400" cy="533400"/>
              </a:xfrm>
              <a:prstGeom prst="ellipse">
                <a:avLst/>
              </a:prstGeom>
              <a:blipFill rotWithShape="0">
                <a:blip r:embed="rId5"/>
                <a:stretch>
                  <a:fillRect/>
                </a:stretch>
              </a:blipFill>
              <a:ln>
                <a:miter lim="800000"/>
              </a:ln>
            </p:spPr>
            <p:txBody>
              <a:bodyPr/>
              <a:lstStyle/>
              <a:p>
                <a:r>
                  <a:rPr lang="en-US">
                    <a:noFill/>
                  </a:rPr>
                  <a:t> </a:t>
                </a:r>
              </a:p>
            </p:txBody>
          </p:sp>
        </mc:Fallback>
      </mc:AlternateContent>
      <p:sp>
        <p:nvSpPr>
          <p:cNvPr id="33" name="Oval 32"/>
          <p:cNvSpPr/>
          <p:nvPr/>
        </p:nvSpPr>
        <p:spPr>
          <a:xfrm>
            <a:off x="8337826" y="44727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337826" y="5098693"/>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Oval 42"/>
          <p:cNvSpPr/>
          <p:nvPr/>
        </p:nvSpPr>
        <p:spPr>
          <a:xfrm>
            <a:off x="9342714" y="386864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9342714" y="4489794"/>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p:cNvCxnSpPr>
            <a:stCxn id="31" idx="6"/>
            <a:endCxn id="43" idx="2"/>
          </p:cNvCxnSpPr>
          <p:nvPr/>
        </p:nvCxnSpPr>
        <p:spPr>
          <a:xfrm>
            <a:off x="8871226" y="3501223"/>
            <a:ext cx="471488" cy="634122"/>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1" idx="6"/>
            <a:endCxn id="44" idx="2"/>
          </p:cNvCxnSpPr>
          <p:nvPr/>
        </p:nvCxnSpPr>
        <p:spPr>
          <a:xfrm>
            <a:off x="8871226" y="3501223"/>
            <a:ext cx="471488" cy="1255271"/>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2" idx="6"/>
            <a:endCxn id="43" idx="2"/>
          </p:cNvCxnSpPr>
          <p:nvPr/>
        </p:nvCxnSpPr>
        <p:spPr>
          <a:xfrm>
            <a:off x="8871226" y="4122372"/>
            <a:ext cx="471488" cy="1297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2" idx="6"/>
            <a:endCxn id="44" idx="2"/>
          </p:cNvCxnSpPr>
          <p:nvPr/>
        </p:nvCxnSpPr>
        <p:spPr>
          <a:xfrm>
            <a:off x="8871226" y="4122372"/>
            <a:ext cx="471488" cy="634122"/>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3" idx="6"/>
            <a:endCxn id="43" idx="2"/>
          </p:cNvCxnSpPr>
          <p:nvPr/>
        </p:nvCxnSpPr>
        <p:spPr>
          <a:xfrm flipV="1">
            <a:off x="8871226" y="4135345"/>
            <a:ext cx="471488" cy="604124"/>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3" idx="6"/>
            <a:endCxn id="44" idx="2"/>
          </p:cNvCxnSpPr>
          <p:nvPr/>
        </p:nvCxnSpPr>
        <p:spPr>
          <a:xfrm>
            <a:off x="8871226" y="4739469"/>
            <a:ext cx="471488" cy="17025"/>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2" idx="6"/>
            <a:endCxn id="44" idx="2"/>
          </p:cNvCxnSpPr>
          <p:nvPr/>
        </p:nvCxnSpPr>
        <p:spPr>
          <a:xfrm flipV="1">
            <a:off x="8871226" y="4756494"/>
            <a:ext cx="471488" cy="608899"/>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2" idx="6"/>
            <a:endCxn id="43" idx="2"/>
          </p:cNvCxnSpPr>
          <p:nvPr/>
        </p:nvCxnSpPr>
        <p:spPr>
          <a:xfrm flipV="1">
            <a:off x="8871226" y="4135345"/>
            <a:ext cx="471488" cy="1230048"/>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6"/>
            <a:endCxn id="33" idx="2"/>
          </p:cNvCxnSpPr>
          <p:nvPr/>
        </p:nvCxnSpPr>
        <p:spPr>
          <a:xfrm>
            <a:off x="7685366" y="3501223"/>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31" idx="2"/>
          </p:cNvCxnSpPr>
          <p:nvPr/>
        </p:nvCxnSpPr>
        <p:spPr>
          <a:xfrm>
            <a:off x="7685366" y="3501223"/>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7" idx="6"/>
            <a:endCxn id="32" idx="2"/>
          </p:cNvCxnSpPr>
          <p:nvPr/>
        </p:nvCxnSpPr>
        <p:spPr>
          <a:xfrm>
            <a:off x="7685366" y="3501223"/>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7" idx="6"/>
            <a:endCxn id="42" idx="2"/>
          </p:cNvCxnSpPr>
          <p:nvPr/>
        </p:nvCxnSpPr>
        <p:spPr>
          <a:xfrm>
            <a:off x="7685366" y="3501223"/>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28" idx="6"/>
            <a:endCxn id="31" idx="2"/>
          </p:cNvCxnSpPr>
          <p:nvPr/>
        </p:nvCxnSpPr>
        <p:spPr>
          <a:xfrm flipV="1">
            <a:off x="7685366" y="3501223"/>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2" idx="2"/>
          </p:cNvCxnSpPr>
          <p:nvPr/>
        </p:nvCxnSpPr>
        <p:spPr>
          <a:xfrm flipV="1">
            <a:off x="7237412" y="4122372"/>
            <a:ext cx="1100414" cy="621119"/>
          </a:xfrm>
          <a:prstGeom prst="straightConnector1">
            <a:avLst/>
          </a:prstGeom>
          <a:ln w="127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33" idx="2"/>
          </p:cNvCxnSpPr>
          <p:nvPr/>
        </p:nvCxnSpPr>
        <p:spPr>
          <a:xfrm flipV="1">
            <a:off x="7237412" y="4739469"/>
            <a:ext cx="1100414" cy="4022"/>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42" idx="2"/>
          </p:cNvCxnSpPr>
          <p:nvPr/>
        </p:nvCxnSpPr>
        <p:spPr>
          <a:xfrm>
            <a:off x="7261778" y="4768484"/>
            <a:ext cx="1076048" cy="59690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8" idx="6"/>
            <a:endCxn id="32" idx="2"/>
          </p:cNvCxnSpPr>
          <p:nvPr/>
        </p:nvCxnSpPr>
        <p:spPr>
          <a:xfrm>
            <a:off x="7685366" y="4122372"/>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28" idx="6"/>
            <a:endCxn id="33" idx="2"/>
          </p:cNvCxnSpPr>
          <p:nvPr/>
        </p:nvCxnSpPr>
        <p:spPr>
          <a:xfrm>
            <a:off x="7685366" y="4122372"/>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28" idx="6"/>
            <a:endCxn id="42" idx="2"/>
          </p:cNvCxnSpPr>
          <p:nvPr/>
        </p:nvCxnSpPr>
        <p:spPr>
          <a:xfrm>
            <a:off x="7685366" y="4122372"/>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31" idx="2"/>
          </p:cNvCxnSpPr>
          <p:nvPr/>
        </p:nvCxnSpPr>
        <p:spPr>
          <a:xfrm flipV="1">
            <a:off x="7237412" y="3501223"/>
            <a:ext cx="1100414" cy="12491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0" idx="6"/>
            <a:endCxn id="31" idx="2"/>
          </p:cNvCxnSpPr>
          <p:nvPr/>
        </p:nvCxnSpPr>
        <p:spPr>
          <a:xfrm flipV="1">
            <a:off x="7685366" y="3501223"/>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0" idx="6"/>
            <a:endCxn id="32" idx="2"/>
          </p:cNvCxnSpPr>
          <p:nvPr/>
        </p:nvCxnSpPr>
        <p:spPr>
          <a:xfrm flipV="1">
            <a:off x="7685366" y="4122372"/>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30" idx="6"/>
            <a:endCxn id="33" idx="2"/>
          </p:cNvCxnSpPr>
          <p:nvPr/>
        </p:nvCxnSpPr>
        <p:spPr>
          <a:xfrm flipV="1">
            <a:off x="7685366" y="4739469"/>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30" idx="6"/>
            <a:endCxn id="42" idx="2"/>
          </p:cNvCxnSpPr>
          <p:nvPr/>
        </p:nvCxnSpPr>
        <p:spPr>
          <a:xfrm>
            <a:off x="7685366" y="5365393"/>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075612" y="2902013"/>
            <a:ext cx="894797" cy="313932"/>
          </a:xfrm>
          <a:prstGeom prst="rect">
            <a:avLst/>
          </a:prstGeom>
          <a:noFill/>
        </p:spPr>
        <p:txBody>
          <a:bodyPr wrap="none" rtlCol="0">
            <a:spAutoFit/>
          </a:bodyPr>
          <a:lstStyle/>
          <a:p>
            <a:pPr>
              <a:lnSpc>
                <a:spcPct val="90000"/>
              </a:lnSpc>
            </a:pPr>
            <a:r>
              <a:rPr lang="en-US" sz="1600" dirty="0"/>
              <a:t>Layer 3</a:t>
            </a:r>
            <a:endParaRPr lang="en-US" sz="2400" dirty="0"/>
          </a:p>
        </p:txBody>
      </p:sp>
      <p:sp>
        <p:nvSpPr>
          <p:cNvPr id="76" name="TextBox 75"/>
          <p:cNvSpPr txBox="1"/>
          <p:nvPr/>
        </p:nvSpPr>
        <p:spPr>
          <a:xfrm>
            <a:off x="9195628" y="3536130"/>
            <a:ext cx="894797" cy="313932"/>
          </a:xfrm>
          <a:prstGeom prst="rect">
            <a:avLst/>
          </a:prstGeom>
          <a:noFill/>
        </p:spPr>
        <p:txBody>
          <a:bodyPr wrap="none" rtlCol="0">
            <a:spAutoFit/>
          </a:bodyPr>
          <a:lstStyle/>
          <a:p>
            <a:pPr>
              <a:lnSpc>
                <a:spcPct val="90000"/>
              </a:lnSpc>
            </a:pPr>
            <a:r>
              <a:rPr lang="en-US" sz="1600" dirty="0"/>
              <a:t>Layer 4</a:t>
            </a:r>
            <a:endParaRPr lang="en-US" sz="2400" dirty="0"/>
          </a:p>
        </p:txBody>
      </p:sp>
      <p:cxnSp>
        <p:nvCxnSpPr>
          <p:cNvPr id="77" name="Straight Arrow Connector 76"/>
          <p:cNvCxnSpPr>
            <a:stCxn id="43" idx="6"/>
          </p:cNvCxnSpPr>
          <p:nvPr/>
        </p:nvCxnSpPr>
        <p:spPr>
          <a:xfrm>
            <a:off x="9876114" y="4135345"/>
            <a:ext cx="366712" cy="262596"/>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4" idx="6"/>
          </p:cNvCxnSpPr>
          <p:nvPr/>
        </p:nvCxnSpPr>
        <p:spPr>
          <a:xfrm flipV="1">
            <a:off x="9876114" y="4550341"/>
            <a:ext cx="366712" cy="20615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p:cNvSpPr txBox="1"/>
              <p:nvPr/>
            </p:nvSpPr>
            <p:spPr>
              <a:xfrm>
                <a:off x="7601453" y="4111131"/>
                <a:ext cx="588238" cy="361637"/>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𝑘𝑖</m:t>
                          </m:r>
                        </m:sub>
                        <m:sup>
                          <m:r>
                            <a:rPr lang="en-US" b="0" i="1" smtClean="0">
                              <a:solidFill>
                                <a:srgbClr val="FF0000"/>
                              </a:solidFill>
                              <a:latin typeface="Cambria Math" panose="02040503050406030204" pitchFamily="18" charset="0"/>
                            </a:rPr>
                            <m:t>𝑙</m:t>
                          </m:r>
                        </m:sup>
                      </m:sSubSup>
                    </m:oMath>
                  </m:oMathPara>
                </a14:m>
                <a:endParaRPr lang="en-US" sz="2400" dirty="0">
                  <a:solidFill>
                    <a:srgbClr val="FF0000"/>
                  </a:solidFill>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7601453" y="4111131"/>
                <a:ext cx="588238" cy="361637"/>
              </a:xfrm>
              <a:prstGeom prst="rect">
                <a:avLst/>
              </a:prstGeom>
              <a:blipFill rotWithShape="0">
                <a:blip r:embed="rId6"/>
                <a:stretch>
                  <a:fillRect b="-3333"/>
                </a:stretch>
              </a:blipFill>
            </p:spPr>
            <p:txBody>
              <a:bodyPr/>
              <a:lstStyle/>
              <a:p>
                <a:r>
                  <a:rPr lang="en-US">
                    <a:noFill/>
                  </a:rPr>
                  <a:t> </a:t>
                </a:r>
              </a:p>
            </p:txBody>
          </p:sp>
        </mc:Fallback>
      </mc:AlternateContent>
      <p:cxnSp>
        <p:nvCxnSpPr>
          <p:cNvPr id="22" name="Straight Connector 21"/>
          <p:cNvCxnSpPr>
            <a:stCxn id="29" idx="6"/>
          </p:cNvCxnSpPr>
          <p:nvPr/>
        </p:nvCxnSpPr>
        <p:spPr>
          <a:xfrm flipV="1">
            <a:off x="6704012" y="4746937"/>
            <a:ext cx="557766" cy="9640"/>
          </a:xfrm>
          <a:prstGeom prst="line">
            <a:avLst/>
          </a:prstGeom>
          <a:ln w="1270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p:cNvSpPr txBox="1"/>
              <p:nvPr/>
            </p:nvSpPr>
            <p:spPr>
              <a:xfrm>
                <a:off x="6625499" y="4392518"/>
                <a:ext cx="684162" cy="358047"/>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𝑦</m:t>
                          </m:r>
                        </m:e>
                        <m:sub>
                          <m:r>
                            <a:rPr lang="en-US" b="0" i="1" smtClean="0">
                              <a:solidFill>
                                <a:srgbClr val="FF0000"/>
                              </a:solidFill>
                              <a:latin typeface="Cambria Math" panose="02040503050406030204" pitchFamily="18" charset="0"/>
                            </a:rPr>
                            <m:t>𝑘</m:t>
                          </m:r>
                        </m:sub>
                        <m:sup>
                          <m:r>
                            <a:rPr lang="en-US" b="0" i="1" smtClean="0">
                              <a:solidFill>
                                <a:srgbClr val="FF0000"/>
                              </a:solidFill>
                              <a:latin typeface="Cambria Math" panose="02040503050406030204" pitchFamily="18" charset="0"/>
                            </a:rPr>
                            <m:t>𝑙</m:t>
                          </m:r>
                          <m:r>
                            <a:rPr lang="en-US" b="0" i="1" smtClean="0">
                              <a:solidFill>
                                <a:srgbClr val="FF0000"/>
                              </a:solidFill>
                              <a:latin typeface="Cambria Math" panose="02040503050406030204" pitchFamily="18" charset="0"/>
                            </a:rPr>
                            <m:t>−1</m:t>
                          </m:r>
                        </m:sup>
                      </m:sSubSup>
                    </m:oMath>
                  </m:oMathPara>
                </a14:m>
                <a:endParaRPr lang="en-US" dirty="0">
                  <a:solidFill>
                    <a:srgbClr val="FF0000"/>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6625499" y="4392518"/>
                <a:ext cx="684162" cy="358047"/>
              </a:xfrm>
              <a:prstGeom prst="rect">
                <a:avLst/>
              </a:prstGeom>
              <a:blipFill rotWithShape="0">
                <a:blip r:embed="rId7"/>
                <a:stretch>
                  <a:fillRect b="-8621"/>
                </a:stretch>
              </a:blipFill>
            </p:spPr>
            <p:txBody>
              <a:bodyPr/>
              <a:lstStyle/>
              <a:p>
                <a:r>
                  <a:rPr lang="ro-RO">
                    <a:noFill/>
                  </a:rPr>
                  <a:t> </a:t>
                </a:r>
              </a:p>
            </p:txBody>
          </p:sp>
        </mc:Fallback>
      </mc:AlternateContent>
    </p:spTree>
    <p:extLst>
      <p:ext uri="{BB962C8B-B14F-4D97-AF65-F5344CB8AC3E}">
        <p14:creationId xmlns:p14="http://schemas.microsoft.com/office/powerpoint/2010/main" val="166248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idx="1"/>
          </p:nvPr>
        </p:nvSpPr>
        <p:spPr/>
        <p:txBody>
          <a:bodyPr/>
          <a:lstStyle/>
          <a:p>
            <a:r>
              <a:rPr lang="en-US" sz="1800" dirty="0"/>
              <a:t>Compute how the cost function depends on a bias</a:t>
            </a:r>
            <a:endParaRPr lang="en-US" dirty="0"/>
          </a:p>
          <a:p>
            <a:pPr marL="0" indent="0">
              <a:buNone/>
            </a:pPr>
            <a:endParaRPr lang="en-US" dirty="0"/>
          </a:p>
          <a:p>
            <a:endParaRPr lang="ro-RO" dirty="0"/>
          </a:p>
          <a:p>
            <a:endParaRPr lang="en-US" dirty="0"/>
          </a:p>
        </p:txBody>
      </p:sp>
      <p:sp>
        <p:nvSpPr>
          <p:cNvPr id="3" name="Title 2"/>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4" name="Rectangle 3"/>
              <p:cNvSpPr/>
              <p:nvPr/>
            </p:nvSpPr>
            <p:spPr>
              <a:xfrm>
                <a:off x="1910039" y="4265589"/>
                <a:ext cx="1102801" cy="700000"/>
              </a:xfrm>
              <a:prstGeom prst="rect">
                <a:avLst/>
              </a:prstGeom>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𝑏</m:t>
                              </m:r>
                            </m:e>
                            <m:sub>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r>
                        <a:rPr lang="en-US" i="1">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𝛿</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oMath>
                  </m:oMathPara>
                </a14:m>
                <a:endParaRPr lang="en-US"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1910039" y="4265589"/>
                <a:ext cx="1102801" cy="700000"/>
              </a:xfrm>
              <a:prstGeom prst="rect">
                <a:avLst/>
              </a:prstGeom>
              <a:blipFill rotWithShape="0">
                <a:blip r:embed="rId2"/>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910039" y="2366545"/>
                <a:ext cx="2415020" cy="692434"/>
              </a:xfrm>
              <a:prstGeom prst="rect">
                <a:avLst/>
              </a:prstGeom>
              <a:noFill/>
            </p:spPr>
            <p:txBody>
              <a:bodyPr wrap="none" lIns="0" tIns="0" rIns="0" bIns="0" rtlCol="0">
                <a:spAutoFit/>
              </a:bodyPr>
              <a:lstStyle/>
              <a:p>
                <a:pPr>
                  <a:lnSpc>
                    <a:spcPct val="90000"/>
                  </a:lnSpc>
                </a:pPr>
                <a14:m>
                  <m:oMathPara xmlns:m="http://schemas.openxmlformats.org/officeDocument/2006/math">
                    <m:oMathParaPr>
                      <m:jc m:val="centerGroup"/>
                    </m:oMathParaPr>
                    <m:oMath xmlns:m="http://schemas.openxmlformats.org/officeDocument/2006/math">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𝐶</m:t>
                          </m:r>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𝑏</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acc>
                        <m:accPr>
                          <m:chr m:val="̇"/>
                          <m:ctrlPr>
                            <a:rPr lang="en-US" sz="2000" b="0" i="1" smtClean="0">
                              <a:solidFill>
                                <a:schemeClr val="bg1"/>
                              </a:solidFill>
                              <a:latin typeface="Cambria Math" panose="02040503050406030204" pitchFamily="18" charset="0"/>
                            </a:rPr>
                          </m:ctrlPr>
                        </m:accPr>
                        <m:e>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𝐶</m:t>
                              </m:r>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num>
                            <m:den>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𝑏</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r>
                            <a:rPr lang="en-US" sz="2000" b="0" i="1" smtClean="0">
                              <a:solidFill>
                                <a:schemeClr val="bg1"/>
                              </a:solidFill>
                              <a:latin typeface="Cambria Math" panose="02040503050406030204" pitchFamily="18" charset="0"/>
                            </a:rPr>
                            <m:t>=</m:t>
                          </m:r>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𝛿</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r>
                            <a:rPr lang="en-US" sz="2000" b="0" i="1" smtClean="0">
                              <a:solidFill>
                                <a:schemeClr val="bg1"/>
                              </a:solidFill>
                              <a:latin typeface="Cambria Math" panose="02040503050406030204" pitchFamily="18" charset="0"/>
                            </a:rPr>
                            <m:t>∙</m:t>
                          </m:r>
                        </m:e>
                      </m:acc>
                    </m:oMath>
                  </m:oMathPara>
                </a14:m>
                <a:endParaRPr lang="en-US" sz="2800" dirty="0">
                  <a:solidFill>
                    <a:schemeClr val="bg1"/>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910039" y="2366545"/>
                <a:ext cx="2415020" cy="692434"/>
              </a:xfrm>
              <a:prstGeom prst="rect">
                <a:avLst/>
              </a:prstGeom>
              <a:blipFill rotWithShape="0">
                <a:blip r:embed="rId3"/>
                <a:stretch>
                  <a:fillRect t="-4386" b="-1754"/>
                </a:stretch>
              </a:blipFill>
            </p:spPr>
            <p:txBody>
              <a:bodyPr/>
              <a:lstStyle/>
              <a:p>
                <a:r>
                  <a:rPr lang="en-US">
                    <a:noFill/>
                  </a:rPr>
                  <a:t> </a:t>
                </a:r>
              </a:p>
            </p:txBody>
          </p:sp>
        </mc:Fallback>
      </mc:AlternateContent>
      <p:sp>
        <p:nvSpPr>
          <p:cNvPr id="49" name="Oval 48"/>
          <p:cNvSpPr/>
          <p:nvPr/>
        </p:nvSpPr>
        <p:spPr>
          <a:xfrm>
            <a:off x="7466012" y="310395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466012" y="372510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466012" y="434220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7466012" y="496812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8651872" y="310395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8651872" y="372510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651872" y="434220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3" name="Oval 82"/>
              <p:cNvSpPr/>
              <p:nvPr/>
            </p:nvSpPr>
            <p:spPr>
              <a:xfrm>
                <a:off x="8651872" y="4968127"/>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𝑧</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𝑙</m:t>
                          </m:r>
                        </m:sup>
                      </m:sSubSup>
                    </m:oMath>
                  </m:oMathPara>
                </a14:m>
                <a:endParaRPr lang="en-US" dirty="0"/>
              </a:p>
            </p:txBody>
          </p:sp>
        </mc:Choice>
        <mc:Fallback xmlns="">
          <p:sp>
            <p:nvSpPr>
              <p:cNvPr id="83" name="Oval 82"/>
              <p:cNvSpPr>
                <a:spLocks noRot="1" noChangeAspect="1" noMove="1" noResize="1" noEditPoints="1" noAdjustHandles="1" noChangeArrowheads="1" noChangeShapeType="1" noTextEdit="1"/>
              </p:cNvSpPr>
              <p:nvPr/>
            </p:nvSpPr>
            <p:spPr>
              <a:xfrm>
                <a:off x="8651872" y="4968127"/>
                <a:ext cx="533400" cy="533400"/>
              </a:xfrm>
              <a:prstGeom prst="ellipse">
                <a:avLst/>
              </a:prstGeom>
              <a:blipFill rotWithShape="0">
                <a:blip r:embed="rId4"/>
                <a:stretch>
                  <a:fillRect/>
                </a:stretch>
              </a:blipFill>
              <a:ln/>
            </p:spPr>
            <p:txBody>
              <a:bodyPr/>
              <a:lstStyle/>
              <a:p>
                <a:r>
                  <a:rPr lang="en-US">
                    <a:noFill/>
                  </a:rPr>
                  <a:t> </a:t>
                </a:r>
              </a:p>
            </p:txBody>
          </p:sp>
        </mc:Fallback>
      </mc:AlternateContent>
      <p:sp>
        <p:nvSpPr>
          <p:cNvPr id="84" name="Oval 83"/>
          <p:cNvSpPr/>
          <p:nvPr/>
        </p:nvSpPr>
        <p:spPr>
          <a:xfrm>
            <a:off x="9656760" y="373807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9656760" y="435922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p:cNvCxnSpPr>
            <a:stCxn id="64" idx="6"/>
            <a:endCxn id="84" idx="2"/>
          </p:cNvCxnSpPr>
          <p:nvPr/>
        </p:nvCxnSpPr>
        <p:spPr>
          <a:xfrm>
            <a:off x="9185272" y="3370657"/>
            <a:ext cx="471488" cy="634122"/>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64" idx="6"/>
            <a:endCxn id="85" idx="2"/>
          </p:cNvCxnSpPr>
          <p:nvPr/>
        </p:nvCxnSpPr>
        <p:spPr>
          <a:xfrm>
            <a:off x="9185272" y="3370657"/>
            <a:ext cx="471488" cy="1255271"/>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80" idx="6"/>
            <a:endCxn id="84" idx="2"/>
          </p:cNvCxnSpPr>
          <p:nvPr/>
        </p:nvCxnSpPr>
        <p:spPr>
          <a:xfrm>
            <a:off x="9185272" y="3991806"/>
            <a:ext cx="471488" cy="1297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0" idx="6"/>
            <a:endCxn id="85" idx="2"/>
          </p:cNvCxnSpPr>
          <p:nvPr/>
        </p:nvCxnSpPr>
        <p:spPr>
          <a:xfrm>
            <a:off x="9185272" y="3991806"/>
            <a:ext cx="471488" cy="634122"/>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82" idx="6"/>
            <a:endCxn id="84" idx="2"/>
          </p:cNvCxnSpPr>
          <p:nvPr/>
        </p:nvCxnSpPr>
        <p:spPr>
          <a:xfrm flipV="1">
            <a:off x="9185272" y="4004779"/>
            <a:ext cx="471488" cy="604124"/>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82" idx="6"/>
            <a:endCxn id="85" idx="2"/>
          </p:cNvCxnSpPr>
          <p:nvPr/>
        </p:nvCxnSpPr>
        <p:spPr>
          <a:xfrm>
            <a:off x="9185272" y="4608903"/>
            <a:ext cx="471488" cy="17025"/>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83" idx="6"/>
            <a:endCxn id="85" idx="2"/>
          </p:cNvCxnSpPr>
          <p:nvPr/>
        </p:nvCxnSpPr>
        <p:spPr>
          <a:xfrm flipV="1">
            <a:off x="9185272" y="4625928"/>
            <a:ext cx="471488" cy="608899"/>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3" idx="6"/>
            <a:endCxn id="84" idx="2"/>
          </p:cNvCxnSpPr>
          <p:nvPr/>
        </p:nvCxnSpPr>
        <p:spPr>
          <a:xfrm flipV="1">
            <a:off x="9185272" y="4004779"/>
            <a:ext cx="471488" cy="1230048"/>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49" idx="6"/>
            <a:endCxn id="82" idx="2"/>
          </p:cNvCxnSpPr>
          <p:nvPr/>
        </p:nvCxnSpPr>
        <p:spPr>
          <a:xfrm>
            <a:off x="7999412" y="3370657"/>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64" idx="2"/>
          </p:cNvCxnSpPr>
          <p:nvPr/>
        </p:nvCxnSpPr>
        <p:spPr>
          <a:xfrm>
            <a:off x="7999412" y="3370657"/>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49" idx="6"/>
            <a:endCxn id="80" idx="2"/>
          </p:cNvCxnSpPr>
          <p:nvPr/>
        </p:nvCxnSpPr>
        <p:spPr>
          <a:xfrm>
            <a:off x="7999412" y="3370657"/>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49" idx="6"/>
            <a:endCxn id="83" idx="2"/>
          </p:cNvCxnSpPr>
          <p:nvPr/>
        </p:nvCxnSpPr>
        <p:spPr>
          <a:xfrm>
            <a:off x="7999412" y="3370657"/>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61" idx="6"/>
            <a:endCxn id="64" idx="2"/>
          </p:cNvCxnSpPr>
          <p:nvPr/>
        </p:nvCxnSpPr>
        <p:spPr>
          <a:xfrm flipV="1">
            <a:off x="7999412" y="3370657"/>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62" idx="6"/>
            <a:endCxn id="80" idx="2"/>
          </p:cNvCxnSpPr>
          <p:nvPr/>
        </p:nvCxnSpPr>
        <p:spPr>
          <a:xfrm flipV="1">
            <a:off x="7999412" y="3991806"/>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62" idx="6"/>
            <a:endCxn id="82" idx="2"/>
          </p:cNvCxnSpPr>
          <p:nvPr/>
        </p:nvCxnSpPr>
        <p:spPr>
          <a:xfrm>
            <a:off x="7999412" y="4608903"/>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62" idx="6"/>
            <a:endCxn id="83" idx="2"/>
          </p:cNvCxnSpPr>
          <p:nvPr/>
        </p:nvCxnSpPr>
        <p:spPr>
          <a:xfrm>
            <a:off x="7999412" y="4608903"/>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61" idx="6"/>
            <a:endCxn id="80" idx="2"/>
          </p:cNvCxnSpPr>
          <p:nvPr/>
        </p:nvCxnSpPr>
        <p:spPr>
          <a:xfrm>
            <a:off x="7999412" y="3991806"/>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61" idx="6"/>
            <a:endCxn id="82" idx="2"/>
          </p:cNvCxnSpPr>
          <p:nvPr/>
        </p:nvCxnSpPr>
        <p:spPr>
          <a:xfrm>
            <a:off x="7999412" y="3991806"/>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61" idx="6"/>
            <a:endCxn id="83" idx="2"/>
          </p:cNvCxnSpPr>
          <p:nvPr/>
        </p:nvCxnSpPr>
        <p:spPr>
          <a:xfrm>
            <a:off x="7999412" y="3991806"/>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62" idx="6"/>
            <a:endCxn id="64" idx="2"/>
          </p:cNvCxnSpPr>
          <p:nvPr/>
        </p:nvCxnSpPr>
        <p:spPr>
          <a:xfrm flipV="1">
            <a:off x="7999412" y="3370657"/>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3" idx="6"/>
            <a:endCxn id="64" idx="2"/>
          </p:cNvCxnSpPr>
          <p:nvPr/>
        </p:nvCxnSpPr>
        <p:spPr>
          <a:xfrm flipV="1">
            <a:off x="7999412" y="3370657"/>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63" idx="6"/>
            <a:endCxn id="80" idx="2"/>
          </p:cNvCxnSpPr>
          <p:nvPr/>
        </p:nvCxnSpPr>
        <p:spPr>
          <a:xfrm flipV="1">
            <a:off x="7999412" y="3991806"/>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63" idx="6"/>
            <a:endCxn id="82" idx="2"/>
          </p:cNvCxnSpPr>
          <p:nvPr/>
        </p:nvCxnSpPr>
        <p:spPr>
          <a:xfrm flipV="1">
            <a:off x="7999412" y="4608903"/>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3" idx="6"/>
            <a:endCxn id="83" idx="2"/>
          </p:cNvCxnSpPr>
          <p:nvPr/>
        </p:nvCxnSpPr>
        <p:spPr>
          <a:xfrm>
            <a:off x="7999412" y="5234827"/>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7204072" y="2776002"/>
            <a:ext cx="894797" cy="313932"/>
          </a:xfrm>
          <a:prstGeom prst="rect">
            <a:avLst/>
          </a:prstGeom>
          <a:noFill/>
        </p:spPr>
        <p:txBody>
          <a:bodyPr wrap="none" rtlCol="0">
            <a:spAutoFit/>
          </a:bodyPr>
          <a:lstStyle/>
          <a:p>
            <a:pPr>
              <a:lnSpc>
                <a:spcPct val="90000"/>
              </a:lnSpc>
            </a:pPr>
            <a:r>
              <a:rPr lang="en-US" sz="1600" dirty="0"/>
              <a:t>Layer 2</a:t>
            </a:r>
            <a:endParaRPr lang="en-US" sz="2400" dirty="0"/>
          </a:p>
        </p:txBody>
      </p:sp>
      <p:sp>
        <p:nvSpPr>
          <p:cNvPr id="111" name="TextBox 110"/>
          <p:cNvSpPr txBox="1"/>
          <p:nvPr/>
        </p:nvSpPr>
        <p:spPr>
          <a:xfrm>
            <a:off x="8389658" y="2771447"/>
            <a:ext cx="894797" cy="313932"/>
          </a:xfrm>
          <a:prstGeom prst="rect">
            <a:avLst/>
          </a:prstGeom>
          <a:noFill/>
        </p:spPr>
        <p:txBody>
          <a:bodyPr wrap="none" rtlCol="0">
            <a:spAutoFit/>
          </a:bodyPr>
          <a:lstStyle/>
          <a:p>
            <a:pPr>
              <a:lnSpc>
                <a:spcPct val="90000"/>
              </a:lnSpc>
            </a:pPr>
            <a:r>
              <a:rPr lang="en-US" sz="1600" dirty="0"/>
              <a:t>Layer 3</a:t>
            </a:r>
            <a:endParaRPr lang="en-US" sz="2400" dirty="0"/>
          </a:p>
        </p:txBody>
      </p:sp>
      <p:sp>
        <p:nvSpPr>
          <p:cNvPr id="112" name="TextBox 111"/>
          <p:cNvSpPr txBox="1"/>
          <p:nvPr/>
        </p:nvSpPr>
        <p:spPr>
          <a:xfrm>
            <a:off x="9509674" y="3405564"/>
            <a:ext cx="894797" cy="313932"/>
          </a:xfrm>
          <a:prstGeom prst="rect">
            <a:avLst/>
          </a:prstGeom>
          <a:noFill/>
        </p:spPr>
        <p:txBody>
          <a:bodyPr wrap="none" rtlCol="0">
            <a:spAutoFit/>
          </a:bodyPr>
          <a:lstStyle/>
          <a:p>
            <a:pPr>
              <a:lnSpc>
                <a:spcPct val="90000"/>
              </a:lnSpc>
            </a:pPr>
            <a:r>
              <a:rPr lang="en-US" sz="1600" dirty="0"/>
              <a:t>Layer 4</a:t>
            </a:r>
            <a:endParaRPr lang="en-US" sz="2400" dirty="0"/>
          </a:p>
        </p:txBody>
      </p:sp>
      <p:cxnSp>
        <p:nvCxnSpPr>
          <p:cNvPr id="113" name="Straight Arrow Connector 112"/>
          <p:cNvCxnSpPr>
            <a:stCxn id="84" idx="6"/>
          </p:cNvCxnSpPr>
          <p:nvPr/>
        </p:nvCxnSpPr>
        <p:spPr>
          <a:xfrm>
            <a:off x="10190160" y="4004779"/>
            <a:ext cx="366712" cy="262596"/>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85" idx="6"/>
          </p:cNvCxnSpPr>
          <p:nvPr/>
        </p:nvCxnSpPr>
        <p:spPr>
          <a:xfrm flipV="1">
            <a:off x="10190160" y="4419775"/>
            <a:ext cx="366712" cy="206153"/>
          </a:xfrm>
          <a:prstGeom prst="straightConnector1">
            <a:avLst/>
          </a:prstGeom>
          <a:ln w="127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5" name="Oval 114"/>
              <p:cNvSpPr/>
              <p:nvPr/>
            </p:nvSpPr>
            <p:spPr>
              <a:xfrm>
                <a:off x="8435089" y="594901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𝑏</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𝑙</m:t>
                          </m:r>
                        </m:sup>
                      </m:sSubSup>
                    </m:oMath>
                  </m:oMathPara>
                </a14:m>
                <a:endParaRPr lang="en-US" dirty="0">
                  <a:solidFill>
                    <a:srgbClr val="FF0000"/>
                  </a:solidFill>
                </a:endParaRPr>
              </a:p>
            </p:txBody>
          </p:sp>
        </mc:Choice>
        <mc:Fallback xmlns="">
          <p:sp>
            <p:nvSpPr>
              <p:cNvPr id="115" name="Oval 114"/>
              <p:cNvSpPr>
                <a:spLocks noRot="1" noChangeAspect="1" noMove="1" noResize="1" noEditPoints="1" noAdjustHandles="1" noChangeArrowheads="1" noChangeShapeType="1" noTextEdit="1"/>
              </p:cNvSpPr>
              <p:nvPr/>
            </p:nvSpPr>
            <p:spPr>
              <a:xfrm>
                <a:off x="8435089" y="5949015"/>
                <a:ext cx="533400" cy="533400"/>
              </a:xfrm>
              <a:prstGeom prst="ellipse">
                <a:avLst/>
              </a:prstGeom>
              <a:blipFill rotWithShape="0">
                <a:blip r:embed="rId5"/>
                <a:stretch>
                  <a:fillRect/>
                </a:stretch>
              </a:blipFill>
              <a:ln>
                <a:miter lim="800000"/>
              </a:ln>
            </p:spPr>
            <p:txBody>
              <a:bodyPr/>
              <a:lstStyle/>
              <a:p>
                <a:r>
                  <a:rPr lang="en-US">
                    <a:noFill/>
                  </a:rPr>
                  <a:t> </a:t>
                </a:r>
              </a:p>
            </p:txBody>
          </p:sp>
        </mc:Fallback>
      </mc:AlternateContent>
      <p:cxnSp>
        <p:nvCxnSpPr>
          <p:cNvPr id="6" name="Straight Arrow Connector 5"/>
          <p:cNvCxnSpPr>
            <a:endCxn id="83" idx="4"/>
          </p:cNvCxnSpPr>
          <p:nvPr/>
        </p:nvCxnSpPr>
        <p:spPr>
          <a:xfrm flipV="1">
            <a:off x="8767368" y="5501527"/>
            <a:ext cx="151204" cy="447488"/>
          </a:xfrm>
          <a:prstGeom prst="straightConnector1">
            <a:avLst/>
          </a:prstGeom>
          <a:ln w="254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8534099" y="5568118"/>
                <a:ext cx="366703" cy="34163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sz="2400" dirty="0"/>
              </a:p>
            </p:txBody>
          </p:sp>
        </mc:Choice>
        <mc:Fallback xmlns="">
          <p:sp>
            <p:nvSpPr>
              <p:cNvPr id="116" name="TextBox 115"/>
              <p:cNvSpPr txBox="1">
                <a:spLocks noRot="1" noChangeAspect="1" noMove="1" noResize="1" noEditPoints="1" noAdjustHandles="1" noChangeArrowheads="1" noChangeShapeType="1" noTextEdit="1"/>
              </p:cNvSpPr>
              <p:nvPr/>
            </p:nvSpPr>
            <p:spPr>
              <a:xfrm>
                <a:off x="8534099" y="5568118"/>
                <a:ext cx="366703" cy="34163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9259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8F95D-90B2-8F2F-8599-A1A2CD2EC40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2CDE60C-5F1B-BA22-2483-7A51C8852420}"/>
              </a:ext>
            </a:extLst>
          </p:cNvPr>
          <p:cNvSpPr>
            <a:spLocks noGrp="1"/>
          </p:cNvSpPr>
          <p:nvPr>
            <p:ph type="title"/>
          </p:nvPr>
        </p:nvSpPr>
        <p:spPr/>
        <p:txBody>
          <a:bodyPr/>
          <a:lstStyle/>
          <a:p>
            <a:r>
              <a:rPr lang="en-US" dirty="0"/>
              <a:t>Backpropagation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6A29978-FBE9-E1C2-AB97-6EC860D5B296}"/>
                  </a:ext>
                </a:extLst>
              </p:cNvPr>
              <p:cNvSpPr>
                <a:spLocks noGrp="1"/>
              </p:cNvSpPr>
              <p:nvPr>
                <p:ph idx="1"/>
              </p:nvPr>
            </p:nvSpPr>
            <p:spPr>
              <a:xfrm>
                <a:off x="1593436" y="1600200"/>
                <a:ext cx="9782801" cy="5029200"/>
              </a:xfrm>
            </p:spPr>
            <p:txBody>
              <a:bodyPr>
                <a:normAutofit/>
              </a:bodyPr>
              <a:lstStyle/>
              <a:p>
                <a:pPr marL="0" indent="0">
                  <a:lnSpc>
                    <a:spcPct val="100000"/>
                  </a:lnSpc>
                  <a:buNone/>
                </a:pPr>
                <a:r>
                  <a:rPr lang="en-US" dirty="0">
                    <a:latin typeface="Arial" panose="020B0604020202020204" pitchFamily="34" charset="0"/>
                    <a:cs typeface="Arial" panose="020B0604020202020204" pitchFamily="34" charset="0"/>
                  </a:rPr>
                  <a:t>Let’s see how this will look in a pseudocode:</a:t>
                </a:r>
              </a:p>
              <a:p>
                <a:pPr>
                  <a:lnSpc>
                    <a:spcPct val="1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We will consider an input  </a:t>
                </a:r>
                <a:r>
                  <a:rPr lang="en-US" sz="2000" b="1" i="1" dirty="0">
                    <a:latin typeface="Arial" panose="020B0604020202020204" pitchFamily="34" charset="0"/>
                    <a:cs typeface="Arial" panose="020B0604020202020204" pitchFamily="34" charset="0"/>
                  </a:rPr>
                  <a:t>x </a:t>
                </a:r>
                <a:r>
                  <a:rPr lang="en-US" sz="2000" dirty="0">
                    <a:latin typeface="Arial" panose="020B0604020202020204" pitchFamily="34" charset="0"/>
                    <a:cs typeface="Arial" panose="020B0604020202020204" pitchFamily="34" charset="0"/>
                  </a:rPr>
                  <a:t>with the following shape (nr_features,1)</a:t>
                </a:r>
              </a:p>
              <a:p>
                <a:pPr>
                  <a:lnSpc>
                    <a:spcPct val="1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We will consider a target </a:t>
                </a:r>
                <a:r>
                  <a:rPr lang="en-US" sz="2000" b="1" dirty="0">
                    <a:latin typeface="Arial" panose="020B0604020202020204" pitchFamily="34" charset="0"/>
                    <a:cs typeface="Arial" panose="020B0604020202020204" pitchFamily="34" charset="0"/>
                  </a:rPr>
                  <a:t>t </a:t>
                </a:r>
                <a:r>
                  <a:rPr lang="en-US" sz="2000" dirty="0">
                    <a:latin typeface="Arial" panose="020B0604020202020204" pitchFamily="34" charset="0"/>
                    <a:cs typeface="Arial" panose="020B0604020202020204" pitchFamily="34" charset="0"/>
                  </a:rPr>
                  <a:t>with the following shape (</a:t>
                </a:r>
                <a:r>
                  <a:rPr lang="en-US" sz="2000" dirty="0" err="1">
                    <a:latin typeface="Arial" panose="020B0604020202020204" pitchFamily="34" charset="0"/>
                    <a:cs typeface="Arial" panose="020B0604020202020204" pitchFamily="34" charset="0"/>
                  </a:rPr>
                  <a:t>nr_classes</a:t>
                </a:r>
                <a:r>
                  <a:rPr lang="en-US" sz="2000" dirty="0">
                    <a:latin typeface="Arial" panose="020B0604020202020204" pitchFamily="34" charset="0"/>
                    <a:cs typeface="Arial" panose="020B0604020202020204" pitchFamily="34" charset="0"/>
                  </a:rPr>
                  <a:t>, 1)</a:t>
                </a:r>
              </a:p>
              <a:p>
                <a:pPr>
                  <a:lnSpc>
                    <a:spcPct val="1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We will have a list of :</a:t>
                </a:r>
              </a:p>
              <a:p>
                <a:pPr lvl="1">
                  <a:lnSpc>
                    <a:spcPct val="100000"/>
                  </a:lnSpc>
                  <a:buFont typeface="Arial" panose="020B0604020202020204" pitchFamily="34" charset="0"/>
                  <a:buChar char="•"/>
                </a:pPr>
                <a:r>
                  <a:rPr lang="en-US" dirty="0">
                    <a:latin typeface="Arial" panose="020B0604020202020204" pitchFamily="34" charset="0"/>
                    <a:cs typeface="Arial" panose="020B0604020202020204" pitchFamily="34" charset="0"/>
                  </a:rPr>
                  <a:t>Weight matrixes</a:t>
                </a:r>
              </a:p>
              <a:p>
                <a:pPr marL="548640" lvl="2" indent="0">
                  <a:lnSpc>
                    <a:spcPct val="100000"/>
                  </a:lnSpc>
                  <a:buNone/>
                </a:pPr>
                <a:r>
                  <a:rPr lang="en-US" dirty="0">
                    <a:latin typeface="Arial" panose="020B0604020202020204" pitchFamily="34" charset="0"/>
                    <a:cs typeface="Arial" panose="020B0604020202020204" pitchFamily="34" charset="0"/>
                  </a:rPr>
                  <a:t>weights = [(</a:t>
                </a:r>
                <a14:m>
                  <m:oMath xmlns:m="http://schemas.openxmlformats.org/officeDocument/2006/math">
                    <m:d>
                      <m:dPr>
                        <m:ctrlPr>
                          <a:rPr lang="en-US" b="0" i="1" smtClean="0">
                            <a:latin typeface="Cambria Math" panose="02040503050406030204" pitchFamily="18" charset="0"/>
                            <a:cs typeface="Arial" panose="020B0604020202020204" pitchFamily="34" charset="0"/>
                          </a:rPr>
                        </m:ctrlPr>
                      </m:dPr>
                      <m:e>
                        <m:r>
                          <a:rPr lang="en-US" b="0" i="1" smtClean="0">
                            <a:latin typeface="Cambria Math" panose="02040503050406030204" pitchFamily="18" charset="0"/>
                            <a:cs typeface="Arial" panose="020B0604020202020204" pitchFamily="34" charset="0"/>
                          </a:rPr>
                          <m:t>𝑛</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𝑟</m:t>
                            </m:r>
                          </m:e>
                          <m:sub>
                            <m:r>
                              <a:rPr lang="en-US" b="0" i="1" smtClean="0">
                                <a:latin typeface="Cambria Math" panose="02040503050406030204" pitchFamily="18" charset="0"/>
                                <a:cs typeface="Arial" panose="020B0604020202020204" pitchFamily="34" charset="0"/>
                              </a:rPr>
                              <m:t>𝑓𝑒𝑎𝑡𝑢𝑟𝑒𝑠</m:t>
                            </m:r>
                          </m:sub>
                        </m:sSub>
                        <m:r>
                          <a:rPr lang="en-US" b="0" i="1" smtClean="0">
                            <a:latin typeface="Cambria Math" panose="02040503050406030204" pitchFamily="18" charset="0"/>
                            <a:cs typeface="Arial" panose="020B0604020202020204" pitchFamily="34" charset="0"/>
                          </a:rPr>
                          <m:t>, </m:t>
                        </m:r>
                        <m:sSub>
                          <m:sSubPr>
                            <m:ctrlPr>
                              <a:rPr lang="en-US" b="0" i="1" smtClean="0">
                                <a:latin typeface="Cambria Math" panose="02040503050406030204" pitchFamily="18" charset="0"/>
                                <a:cs typeface="Arial" panose="020B0604020202020204" pitchFamily="34" charset="0"/>
                              </a:rPr>
                            </m:ctrlPr>
                          </m:sSubP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h</m:t>
                                </m:r>
                              </m:e>
                              <m:sub>
                                <m:r>
                                  <a:rPr lang="en-US" b="0" i="1" smtClean="0">
                                    <a:latin typeface="Cambria Math" panose="02040503050406030204" pitchFamily="18" charset="0"/>
                                    <a:cs typeface="Arial" panose="020B0604020202020204" pitchFamily="34" charset="0"/>
                                  </a:rPr>
                                  <m:t>𝑠𝑖𝑧𝑒</m:t>
                                </m:r>
                              </m:sub>
                            </m:sSub>
                          </m:e>
                          <m:sub>
                            <m:r>
                              <a:rPr lang="en-US" b="0" i="1" smtClean="0">
                                <a:latin typeface="Cambria Math" panose="02040503050406030204" pitchFamily="18" charset="0"/>
                                <a:cs typeface="Arial" panose="020B0604020202020204" pitchFamily="34" charset="0"/>
                              </a:rPr>
                              <m:t>0</m:t>
                            </m:r>
                          </m:sub>
                        </m:sSub>
                      </m:e>
                    </m:d>
                    <m:d>
                      <m:dPr>
                        <m:ctrlPr>
                          <a:rPr lang="en-US" b="0" i="1" smtClean="0">
                            <a:latin typeface="Cambria Math" panose="02040503050406030204" pitchFamily="18" charset="0"/>
                            <a:cs typeface="Arial" panose="020B0604020202020204" pitchFamily="34" charset="0"/>
                          </a:rPr>
                        </m:ctrlPr>
                      </m:dP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h</m:t>
                            </m:r>
                          </m:e>
                          <m:sub>
                            <m:r>
                              <a:rPr lang="en-US" b="0" i="1" smtClean="0">
                                <a:latin typeface="Cambria Math" panose="02040503050406030204" pitchFamily="18" charset="0"/>
                                <a:cs typeface="Arial" panose="020B0604020202020204" pitchFamily="34" charset="0"/>
                              </a:rPr>
                              <m:t>𝑠𝑖𝑧𝑒</m:t>
                            </m:r>
                            <m:r>
                              <a:rPr lang="en-US" b="0" i="1" smtClean="0">
                                <a:latin typeface="Cambria Math" panose="02040503050406030204" pitchFamily="18" charset="0"/>
                                <a:cs typeface="Arial" panose="020B0604020202020204" pitchFamily="34" charset="0"/>
                              </a:rPr>
                              <m:t>0</m:t>
                            </m:r>
                          </m:sub>
                        </m:sSub>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h</m:t>
                            </m:r>
                          </m:e>
                          <m:sub>
                            <m:r>
                              <a:rPr lang="en-US" b="0" i="1" smtClean="0">
                                <a:latin typeface="Cambria Math" panose="02040503050406030204" pitchFamily="18" charset="0"/>
                                <a:cs typeface="Arial" panose="020B0604020202020204" pitchFamily="34" charset="0"/>
                              </a:rPr>
                              <m:t>𝑠𝑖𝑧𝑒</m:t>
                            </m:r>
                            <m:r>
                              <a:rPr lang="en-US" b="0" i="1" smtClean="0">
                                <a:latin typeface="Cambria Math" panose="02040503050406030204" pitchFamily="18" charset="0"/>
                                <a:cs typeface="Arial" panose="020B0604020202020204" pitchFamily="34" charset="0"/>
                              </a:rPr>
                              <m:t>1</m:t>
                            </m:r>
                          </m:sub>
                        </m:sSub>
                      </m:e>
                    </m:d>
                    <m:r>
                      <a:rPr lang="en-US" b="0" i="1" smtClean="0">
                        <a:latin typeface="Cambria Math" panose="02040503050406030204" pitchFamily="18" charset="0"/>
                        <a:cs typeface="Arial" panose="020B0604020202020204" pitchFamily="34" charset="0"/>
                      </a:rPr>
                      <m:t>…(</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h</m:t>
                        </m:r>
                      </m:e>
                      <m:sub>
                        <m:r>
                          <a:rPr lang="en-US" b="0" i="1" smtClean="0">
                            <a:latin typeface="Cambria Math" panose="02040503050406030204" pitchFamily="18" charset="0"/>
                            <a:cs typeface="Arial" panose="020B0604020202020204" pitchFamily="34" charset="0"/>
                          </a:rPr>
                          <m:t>𝑠𝑖𝑧𝑒𝑛</m:t>
                        </m:r>
                      </m:sub>
                    </m:sSub>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𝑟</m:t>
                        </m:r>
                      </m:e>
                      <m:sub>
                        <m:r>
                          <a:rPr lang="en-US" b="0" i="1" smtClean="0">
                            <a:latin typeface="Cambria Math" panose="02040503050406030204" pitchFamily="18" charset="0"/>
                            <a:cs typeface="Arial" panose="020B0604020202020204" pitchFamily="34" charset="0"/>
                          </a:rPr>
                          <m:t>𝑐𝑙𝑎𝑠𝑠𝑒𝑠</m:t>
                        </m:r>
                      </m:sub>
                    </m:sSub>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a:t>
                </a:r>
              </a:p>
              <a:p>
                <a:pPr lvl="1">
                  <a:lnSpc>
                    <a:spcPct val="100000"/>
                  </a:lnSpc>
                  <a:buFont typeface="Arial" panose="020B0604020202020204" pitchFamily="34" charset="0"/>
                  <a:buChar char="•"/>
                </a:pPr>
                <a:r>
                  <a:rPr lang="en-US" dirty="0">
                    <a:latin typeface="Arial" panose="020B0604020202020204" pitchFamily="34" charset="0"/>
                    <a:cs typeface="Arial" panose="020B0604020202020204" pitchFamily="34" charset="0"/>
                  </a:rPr>
                  <a:t>Biases:</a:t>
                </a:r>
              </a:p>
              <a:p>
                <a:pPr marL="274320" lvl="1" indent="0">
                  <a:lnSpc>
                    <a:spcPct val="100000"/>
                  </a:lnSpc>
                  <a:buNone/>
                </a:pPr>
                <a:r>
                  <a:rPr lang="en-US" dirty="0">
                    <a:latin typeface="Arial" panose="020B0604020202020204" pitchFamily="34" charset="0"/>
                    <a:cs typeface="Arial" panose="020B0604020202020204" pitchFamily="34" charset="0"/>
                  </a:rPr>
                  <a:t>    biases =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h</m:t>
                            </m:r>
                          </m:e>
                          <m:sub>
                            <m:r>
                              <a:rPr lang="en-US" b="0" i="1" smtClean="0">
                                <a:latin typeface="Cambria Math" panose="02040503050406030204" pitchFamily="18" charset="0"/>
                                <a:cs typeface="Arial" panose="020B0604020202020204" pitchFamily="34" charset="0"/>
                              </a:rPr>
                              <m:t>𝑠𝑖𝑧𝑒</m:t>
                            </m:r>
                          </m:sub>
                        </m:sSub>
                      </m:e>
                      <m:sub>
                        <m:r>
                          <a:rPr lang="en-US" b="0" i="1" smtClean="0">
                            <a:latin typeface="Cambria Math" panose="02040503050406030204" pitchFamily="18" charset="0"/>
                            <a:cs typeface="Arial" panose="020B0604020202020204" pitchFamily="34" charset="0"/>
                          </a:rPr>
                          <m:t>0</m:t>
                        </m:r>
                      </m:sub>
                    </m:sSub>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h</m:t>
                            </m:r>
                          </m:e>
                          <m:sub>
                            <m:r>
                              <a:rPr lang="en-US" i="1">
                                <a:latin typeface="Cambria Math" panose="02040503050406030204" pitchFamily="18" charset="0"/>
                                <a:cs typeface="Arial" panose="020B0604020202020204" pitchFamily="34" charset="0"/>
                              </a:rPr>
                              <m:t>𝑠𝑖𝑧𝑒</m:t>
                            </m:r>
                          </m:sub>
                        </m:sSub>
                      </m:e>
                      <m:sub>
                        <m:r>
                          <a:rPr lang="en-US" b="0" i="1" smtClean="0">
                            <a:latin typeface="Cambria Math" panose="02040503050406030204" pitchFamily="18" charset="0"/>
                            <a:cs typeface="Arial" panose="020B0604020202020204" pitchFamily="34" charset="0"/>
                          </a:rPr>
                          <m:t>1</m:t>
                        </m:r>
                      </m:sub>
                    </m:sSub>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sSub>
                      <m:sSubPr>
                        <m:ctrlPr>
                          <a:rPr lang="en-US" b="0"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h</m:t>
                        </m:r>
                      </m:e>
                      <m:sub>
                        <m:r>
                          <a:rPr lang="en-US" b="0" i="1" smtClean="0">
                            <a:latin typeface="Cambria Math" panose="02040503050406030204" pitchFamily="18" charset="0"/>
                            <a:cs typeface="Arial" panose="020B0604020202020204" pitchFamily="34" charset="0"/>
                          </a:rPr>
                          <m:t>𝑠𝑖𝑧𝑒𝑛</m:t>
                        </m:r>
                      </m:sub>
                    </m:sSub>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i="1">
                        <a:latin typeface="Cambria Math" panose="02040503050406030204" pitchFamily="18" charset="0"/>
                        <a:cs typeface="Arial" panose="020B0604020202020204" pitchFamily="34" charset="0"/>
                      </a:rPr>
                      <m:t>𝑛</m:t>
                    </m:r>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𝑟</m:t>
                        </m:r>
                      </m:e>
                      <m:sub>
                        <m:r>
                          <a:rPr lang="en-US" i="1">
                            <a:latin typeface="Cambria Math" panose="02040503050406030204" pitchFamily="18" charset="0"/>
                            <a:cs typeface="Arial" panose="020B0604020202020204" pitchFamily="34" charset="0"/>
                          </a:rPr>
                          <m:t>𝑐𝑙𝑎𝑠𝑠𝑒𝑠</m:t>
                        </m:r>
                      </m:sub>
                    </m:sSub>
                  </m:oMath>
                </a14:m>
                <a:r>
                  <a:rPr lang="en-US" dirty="0">
                    <a:latin typeface="Arial" panose="020B0604020202020204" pitchFamily="34" charset="0"/>
                    <a:cs typeface="Arial" panose="020B0604020202020204" pitchFamily="34" charset="0"/>
                  </a:rPr>
                  <a:t>]</a:t>
                </a:r>
              </a:p>
              <a:p>
                <a:pPr lvl="1">
                  <a:lnSpc>
                    <a:spcPct val="10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lvl="1">
                  <a:lnSpc>
                    <a:spcPct val="100000"/>
                  </a:lnSpc>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p:txBody>
          </p:sp>
        </mc:Choice>
        <mc:Fallback xmlns="">
          <p:sp>
            <p:nvSpPr>
              <p:cNvPr id="5" name="Content Placeholder 4">
                <a:extLst>
                  <a:ext uri="{FF2B5EF4-FFF2-40B4-BE49-F238E27FC236}">
                    <a16:creationId xmlns:a16="http://schemas.microsoft.com/office/drawing/2014/main" id="{26A29978-FBE9-E1C2-AB97-6EC860D5B296}"/>
                  </a:ext>
                </a:extLst>
              </p:cNvPr>
              <p:cNvSpPr>
                <a:spLocks noGrp="1" noRot="1" noChangeAspect="1" noMove="1" noResize="1" noEditPoints="1" noAdjustHandles="1" noChangeArrowheads="1" noChangeShapeType="1" noTextEdit="1"/>
              </p:cNvSpPr>
              <p:nvPr>
                <p:ph idx="1"/>
              </p:nvPr>
            </p:nvSpPr>
            <p:spPr>
              <a:xfrm>
                <a:off x="1593436" y="1600200"/>
                <a:ext cx="9782801" cy="5029200"/>
              </a:xfrm>
              <a:blipFill>
                <a:blip r:embed="rId2"/>
                <a:stretch>
                  <a:fillRect l="-908" t="-1259"/>
                </a:stretch>
              </a:blipFill>
            </p:spPr>
            <p:txBody>
              <a:bodyPr/>
              <a:lstStyle/>
              <a:p>
                <a:r>
                  <a:rPr lang="en-US">
                    <a:noFill/>
                  </a:rPr>
                  <a:t> </a:t>
                </a:r>
              </a:p>
            </p:txBody>
          </p:sp>
        </mc:Fallback>
      </mc:AlternateContent>
    </p:spTree>
    <p:extLst>
      <p:ext uri="{BB962C8B-B14F-4D97-AF65-F5344CB8AC3E}">
        <p14:creationId xmlns:p14="http://schemas.microsoft.com/office/powerpoint/2010/main" val="327344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Quadratic Cost</a:t>
            </a:r>
          </a:p>
        </p:txBody>
      </p:sp>
      <p:sp>
        <p:nvSpPr>
          <p:cNvPr id="9" name="Content Placeholder 8"/>
          <p:cNvSpPr>
            <a:spLocks noGrp="1"/>
          </p:cNvSpPr>
          <p:nvPr>
            <p:ph sz="half" idx="2"/>
          </p:nvPr>
        </p:nvSpPr>
        <p:spPr>
          <a:xfrm>
            <a:off x="1473298" y="1762863"/>
            <a:ext cx="10107514" cy="4485537"/>
          </a:xfrm>
        </p:spPr>
        <p:txBody>
          <a:bodyPr>
            <a:noAutofit/>
          </a:bodyPr>
          <a:lstStyle/>
          <a:p>
            <a:pPr marL="301752" lvl="1" indent="0">
              <a:buNone/>
            </a:pPr>
            <a:r>
              <a:rPr lang="en-US" dirty="0"/>
              <a:t>We have seen that a linear combination of linear classifiers is still a linear classifier. To achieve better classification accuracy, we need non-linearity</a:t>
            </a:r>
          </a:p>
          <a:p>
            <a:pPr lvl="1"/>
            <a:endParaRPr lang="en-US" dirty="0"/>
          </a:p>
          <a:p>
            <a:pPr marL="301752" lvl="1" indent="0">
              <a:buNone/>
            </a:pPr>
            <a:r>
              <a:rPr lang="en-US" dirty="0"/>
              <a:t>We have also introduced the sigmoid activation function which adds the necessary nonlinearity </a:t>
            </a:r>
          </a:p>
          <a:p>
            <a:pPr lvl="1"/>
            <a:endParaRPr lang="en-US" dirty="0"/>
          </a:p>
          <a:p>
            <a:pPr marL="301752" lvl="1" indent="0">
              <a:buNone/>
            </a:pPr>
            <a:endParaRPr lang="ro-RO" dirty="0"/>
          </a:p>
          <a:p>
            <a:pPr lvl="1"/>
            <a:endParaRPr lang="ro-RO" dirty="0"/>
          </a:p>
          <a:p>
            <a:pPr lvl="1"/>
            <a:endParaRPr lang="en-US" dirty="0"/>
          </a:p>
          <a:p>
            <a:pPr lvl="1"/>
            <a:endParaRPr lang="en-US" dirty="0"/>
          </a:p>
          <a:p>
            <a:pPr lvl="1"/>
            <a:endParaRPr lang="en-US" dirty="0"/>
          </a:p>
        </p:txBody>
      </p:sp>
      <p:pic>
        <p:nvPicPr>
          <p:cNvPr id="3" name="Picture 4" descr="Sigmoid Archives - Cloud2Data">
            <a:extLst>
              <a:ext uri="{FF2B5EF4-FFF2-40B4-BE49-F238E27FC236}">
                <a16:creationId xmlns:a16="http://schemas.microsoft.com/office/drawing/2014/main" id="{86B009C1-58B7-F009-850C-8902654D61E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6259"/>
                    </a14:imgEffect>
                    <a14:imgEffect>
                      <a14:saturation sat="208000"/>
                    </a14:imgEffect>
                    <a14:imgEffect>
                      <a14:brightnessContrast bright="2000" contrast="-17000"/>
                    </a14:imgEffect>
                  </a14:imgLayer>
                </a14:imgProps>
              </a:ext>
              <a:ext uri="{28A0092B-C50C-407E-A947-70E740481C1C}">
                <a14:useLocalDpi xmlns:a14="http://schemas.microsoft.com/office/drawing/2010/main" val="0"/>
              </a:ext>
            </a:extLst>
          </a:blip>
          <a:srcRect l="1686" t="514" r="2809"/>
          <a:stretch/>
        </p:blipFill>
        <p:spPr bwMode="auto">
          <a:xfrm>
            <a:off x="3541712" y="3581400"/>
            <a:ext cx="5105400" cy="2447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31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B14A4A-C522-B4BF-F15B-A406ED575C27}"/>
              </a:ext>
            </a:extLst>
          </p:cNvPr>
          <p:cNvSpPr>
            <a:spLocks noGrp="1"/>
          </p:cNvSpPr>
          <p:nvPr>
            <p:ph type="title"/>
          </p:nvPr>
        </p:nvSpPr>
        <p:spPr/>
        <p:txBody>
          <a:bodyPr/>
          <a:lstStyle/>
          <a:p>
            <a:r>
              <a:rPr lang="en-US" dirty="0"/>
              <a:t>Backpropagation</a:t>
            </a:r>
          </a:p>
        </p:txBody>
      </p:sp>
      <p:sp>
        <p:nvSpPr>
          <p:cNvPr id="5" name="Content Placeholder 4">
            <a:extLst>
              <a:ext uri="{FF2B5EF4-FFF2-40B4-BE49-F238E27FC236}">
                <a16:creationId xmlns:a16="http://schemas.microsoft.com/office/drawing/2014/main" id="{0A176886-2D9D-34E3-1035-EF9C79B2E4CB}"/>
              </a:ext>
            </a:extLst>
          </p:cNvPr>
          <p:cNvSpPr>
            <a:spLocks noGrp="1"/>
          </p:cNvSpPr>
          <p:nvPr>
            <p:ph idx="1"/>
          </p:nvPr>
        </p:nvSpPr>
        <p:spPr>
          <a:xfrm>
            <a:off x="1593436" y="1600200"/>
            <a:ext cx="9782801" cy="5029200"/>
          </a:xfrm>
        </p:spPr>
        <p:txBody>
          <a:bodyPr>
            <a:normAutofit/>
          </a:bodyPr>
          <a:lstStyle/>
          <a:p>
            <a:pPr marL="0" indent="0">
              <a:lnSpc>
                <a:spcPct val="100000"/>
              </a:lnSpc>
              <a:buNone/>
            </a:pPr>
            <a:r>
              <a:rPr lang="en-US" dirty="0">
                <a:latin typeface="Arial" panose="020B0604020202020204" pitchFamily="34" charset="0"/>
                <a:cs typeface="Arial" panose="020B0604020202020204" pitchFamily="34" charset="0"/>
              </a:rPr>
              <a:t>Let’s see how this will look in a pseudocode:</a:t>
            </a:r>
          </a:p>
          <a:p>
            <a:pPr marL="0" indent="0">
              <a:lnSpc>
                <a:spcPct val="100000"/>
              </a:lnSpc>
              <a:buNone/>
            </a:pPr>
            <a:r>
              <a:rPr lang="en-US" dirty="0">
                <a:latin typeface="Arial" panose="020B0604020202020204" pitchFamily="34" charset="0"/>
                <a:cs typeface="Arial" panose="020B0604020202020204" pitchFamily="34" charset="0"/>
              </a:rPr>
              <a:t>Forward pass</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5E7B2C09-95BB-3757-7CB6-857D06C6678D}"/>
                  </a:ext>
                </a:extLst>
              </p:cNvPr>
              <p:cNvGraphicFramePr>
                <a:graphicFrameLocks noGrp="1"/>
              </p:cNvGraphicFramePr>
              <p:nvPr>
                <p:extLst>
                  <p:ext uri="{D42A27DB-BD31-4B8C-83A1-F6EECF244321}">
                    <p14:modId xmlns:p14="http://schemas.microsoft.com/office/powerpoint/2010/main" val="3099652136"/>
                  </p:ext>
                </p:extLst>
              </p:nvPr>
            </p:nvGraphicFramePr>
            <p:xfrm>
              <a:off x="1659572" y="3124200"/>
              <a:ext cx="8869680" cy="2255520"/>
            </p:xfrm>
            <a:graphic>
              <a:graphicData uri="http://schemas.openxmlformats.org/drawingml/2006/table">
                <a:tbl>
                  <a:tblPr firstRow="1" bandRow="1">
                    <a:tableStyleId>{7E9639D4-E3E2-4D34-9284-5A2195B3D0D7}</a:tableStyleId>
                  </a:tblPr>
                  <a:tblGrid>
                    <a:gridCol w="640080">
                      <a:extLst>
                        <a:ext uri="{9D8B030D-6E8A-4147-A177-3AD203B41FA5}">
                          <a16:colId xmlns:a16="http://schemas.microsoft.com/office/drawing/2014/main" val="3187280461"/>
                        </a:ext>
                      </a:extLst>
                    </a:gridCol>
                    <a:gridCol w="8229600">
                      <a:extLst>
                        <a:ext uri="{9D8B030D-6E8A-4147-A177-3AD203B41FA5}">
                          <a16:colId xmlns:a16="http://schemas.microsoft.com/office/drawing/2014/main" val="2007790319"/>
                        </a:ext>
                      </a:extLst>
                    </a:gridCol>
                  </a:tblGrid>
                  <a:tr h="243500">
                    <a:tc>
                      <a:txBody>
                        <a:bodyPr/>
                        <a:lstStyle/>
                        <a:p>
                          <a:r>
                            <a:rPr lang="en-US" sz="1400" dirty="0"/>
                            <a:t>Line</a:t>
                          </a:r>
                        </a:p>
                      </a:txBody>
                      <a:tcPr>
                        <a:solidFill>
                          <a:schemeClr val="tx1"/>
                        </a:solidFill>
                      </a:tcPr>
                    </a:tc>
                    <a:tc>
                      <a:txBody>
                        <a:bodyPr/>
                        <a:lstStyle/>
                        <a:p>
                          <a:r>
                            <a:rPr lang="en-US" sz="1400" dirty="0"/>
                            <a:t>Pseudocode</a:t>
                          </a:r>
                        </a:p>
                      </a:txBody>
                      <a:tcPr>
                        <a:solidFill>
                          <a:schemeClr val="tx1"/>
                        </a:solidFill>
                      </a:tcPr>
                    </a:tc>
                    <a:extLst>
                      <a:ext uri="{0D108BD9-81ED-4DB2-BD59-A6C34878D82A}">
                        <a16:rowId xmlns:a16="http://schemas.microsoft.com/office/drawing/2014/main" val="2508094747"/>
                      </a:ext>
                    </a:extLst>
                  </a:tr>
                  <a:tr h="232431">
                    <a:tc>
                      <a:txBody>
                        <a:bodyPr/>
                        <a:lstStyle/>
                        <a:p>
                          <a:pPr algn="r"/>
                          <a:r>
                            <a:rPr lang="en-US" sz="1200" dirty="0">
                              <a:solidFill>
                                <a:schemeClr val="bg1"/>
                              </a:solidFill>
                            </a:rPr>
                            <a:t>1</a:t>
                          </a:r>
                        </a:p>
                      </a:txBody>
                      <a:tcPr>
                        <a:solidFill>
                          <a:schemeClr val="tx1"/>
                        </a:solidFill>
                      </a:tcPr>
                    </a:tc>
                    <a:tc>
                      <a:txBody>
                        <a:bodyPr/>
                        <a:lstStyle/>
                        <a:p>
                          <a:r>
                            <a:rPr lang="en-US" sz="1400" dirty="0">
                              <a:solidFill>
                                <a:srgbClr val="8CD3FE"/>
                              </a:solidFill>
                              <a:latin typeface="Menlo-Regular" panose="020B0609030804020204" pitchFamily="49" charset="0"/>
                            </a:rPr>
                            <a:t>activations</a:t>
                          </a:r>
                          <a:r>
                            <a:rPr lang="en-US" sz="1400" dirty="0">
                              <a:solidFill>
                                <a:srgbClr val="C1C1C1"/>
                              </a:solidFill>
                              <a:latin typeface="Menlo-Regular" panose="020B0609030804020204" pitchFamily="49" charset="0"/>
                            </a:rPr>
                            <a:t> </a:t>
                          </a:r>
                          <a:r>
                            <a:rPr lang="en-US" sz="1400" dirty="0">
                              <a:solidFill>
                                <a:srgbClr val="CACACA"/>
                              </a:solidFill>
                              <a:latin typeface="Menlo-Regular" panose="020B0609030804020204" pitchFamily="49" charset="0"/>
                            </a:rPr>
                            <a:t>=</a:t>
                          </a:r>
                          <a:r>
                            <a:rPr lang="en-US" sz="1400" dirty="0">
                              <a:solidFill>
                                <a:srgbClr val="C1C1C1"/>
                              </a:solidFill>
                              <a:latin typeface="Menlo-Regular" panose="020B0609030804020204" pitchFamily="49" charset="0"/>
                            </a:rPr>
                            <a:t> [</a:t>
                          </a:r>
                          <a:r>
                            <a:rPr lang="en-US" sz="1400" dirty="0">
                              <a:solidFill>
                                <a:srgbClr val="8CD3FE"/>
                              </a:solidFill>
                              <a:latin typeface="Menlo-Regular" panose="020B0609030804020204" pitchFamily="49" charset="0"/>
                            </a:rPr>
                            <a:t>x</a:t>
                          </a:r>
                          <a:r>
                            <a:rPr lang="en-US" sz="1400" dirty="0">
                              <a:solidFill>
                                <a:srgbClr val="C1C1C1"/>
                              </a:solidFill>
                              <a:latin typeface="Menlo-Regular" panose="020B0609030804020204" pitchFamily="49" charset="0"/>
                            </a:rPr>
                            <a:t>]</a:t>
                          </a:r>
                          <a:endParaRPr lang="en-US" sz="1400" dirty="0"/>
                        </a:p>
                      </a:txBody>
                      <a:tcPr>
                        <a:solidFill>
                          <a:schemeClr val="tx1"/>
                        </a:solidFill>
                      </a:tcPr>
                    </a:tc>
                    <a:extLst>
                      <a:ext uri="{0D108BD9-81ED-4DB2-BD59-A6C34878D82A}">
                        <a16:rowId xmlns:a16="http://schemas.microsoft.com/office/drawing/2014/main" val="1057160213"/>
                      </a:ext>
                    </a:extLst>
                  </a:tr>
                  <a:tr h="232431">
                    <a:tc>
                      <a:txBody>
                        <a:bodyPr/>
                        <a:lstStyle/>
                        <a:p>
                          <a:pPr algn="r"/>
                          <a:r>
                            <a:rPr lang="en-US" sz="1200" dirty="0">
                              <a:solidFill>
                                <a:schemeClr val="bg1"/>
                              </a:solidFill>
                            </a:rPr>
                            <a:t>2</a:t>
                          </a:r>
                        </a:p>
                      </a:txBody>
                      <a:tcPr>
                        <a:solidFill>
                          <a:schemeClr val="tx1"/>
                        </a:solidFill>
                      </a:tcPr>
                    </a:tc>
                    <a:tc>
                      <a:txBody>
                        <a:bodyPr/>
                        <a:lstStyle/>
                        <a:p>
                          <a:r>
                            <a:rPr lang="en-US" sz="1200" dirty="0">
                              <a:solidFill>
                                <a:srgbClr val="8CD3FE"/>
                              </a:solidFill>
                              <a:latin typeface="Menlo-Regular" panose="020B0609030804020204" pitchFamily="49" charset="0"/>
                            </a:rPr>
                            <a:t>zs</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130492628"/>
                      </a:ext>
                    </a:extLst>
                  </a:tr>
                  <a:tr h="232431">
                    <a:tc>
                      <a:txBody>
                        <a:bodyPr/>
                        <a:lstStyle/>
                        <a:p>
                          <a:pPr algn="r"/>
                          <a:r>
                            <a:rPr lang="en-US" sz="1200" dirty="0">
                              <a:solidFill>
                                <a:schemeClr val="bg1"/>
                              </a:solidFill>
                            </a:rPr>
                            <a:t>3</a:t>
                          </a:r>
                        </a:p>
                      </a:txBody>
                      <a:tcPr>
                        <a:solidFill>
                          <a:schemeClr val="tx1"/>
                        </a:solidFill>
                      </a:tcPr>
                    </a:tc>
                    <a:tc>
                      <a:txBody>
                        <a:bodyPr/>
                        <a:lstStyle/>
                        <a:p>
                          <a:r>
                            <a:rPr lang="en-US" sz="1200" dirty="0">
                              <a:solidFill>
                                <a:srgbClr val="B76FB3"/>
                              </a:solidFill>
                              <a:latin typeface="Menlo-Regular" panose="020B0609030804020204" pitchFamily="49" charset="0"/>
                            </a:rPr>
                            <a:t>for</a:t>
                          </a:r>
                          <a:r>
                            <a:rPr lang="en-US" sz="1200" dirty="0">
                              <a:solidFill>
                                <a:srgbClr val="C1C1C1"/>
                              </a:solidFill>
                              <a:latin typeface="Menlo-Regular" panose="020B0609030804020204" pitchFamily="49" charset="0"/>
                            </a:rPr>
                            <a:t> (</a:t>
                          </a:r>
                          <a:r>
                            <a:rPr lang="en-US" sz="1200" dirty="0" err="1">
                              <a:solidFill>
                                <a:srgbClr val="8CD3FE"/>
                              </a:solidFill>
                              <a:latin typeface="Menlo-Regular" panose="020B0609030804020204" pitchFamily="49" charset="0"/>
                            </a:rPr>
                            <a:t>w</a:t>
                          </a:r>
                          <a:r>
                            <a:rPr lang="en-US" sz="1200" dirty="0" err="1">
                              <a:solidFill>
                                <a:srgbClr val="C1C1C1"/>
                              </a:solidFill>
                              <a:latin typeface="Menlo-Regular" panose="020B0609030804020204" pitchFamily="49" charset="0"/>
                            </a:rPr>
                            <a:t>,</a:t>
                          </a:r>
                          <a:r>
                            <a:rPr lang="en-US" sz="1200" dirty="0" err="1">
                              <a:solidFill>
                                <a:srgbClr val="8CD3FE"/>
                              </a:solidFill>
                              <a:latin typeface="Menlo-Regular" panose="020B0609030804020204" pitchFamily="49" charset="0"/>
                            </a:rPr>
                            <a:t>b</a:t>
                          </a:r>
                          <a:r>
                            <a:rPr lang="en-US" sz="1200" dirty="0">
                              <a:solidFill>
                                <a:srgbClr val="C1C1C1"/>
                              </a:solidFill>
                              <a:latin typeface="Menlo-Regular" panose="020B0609030804020204" pitchFamily="49" charset="0"/>
                            </a:rPr>
                            <a:t>) </a:t>
                          </a:r>
                          <a:r>
                            <a:rPr lang="en-US" sz="1200" dirty="0">
                              <a:solidFill>
                                <a:srgbClr val="B76FB3"/>
                              </a:solidFill>
                              <a:latin typeface="Menlo-Regular" panose="020B0609030804020204" pitchFamily="49" charset="0"/>
                            </a:rPr>
                            <a:t>in</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weights</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biases</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3691233306"/>
                      </a:ext>
                    </a:extLst>
                  </a:tr>
                  <a:tr h="232431">
                    <a:tc>
                      <a:txBody>
                        <a:bodyPr/>
                        <a:lstStyle/>
                        <a:p>
                          <a:pPr algn="r"/>
                          <a:r>
                            <a:rPr lang="en-US" sz="1200" dirty="0">
                              <a:solidFill>
                                <a:schemeClr val="bg1"/>
                              </a:solidFill>
                            </a:rPr>
                            <a:t>4</a:t>
                          </a:r>
                        </a:p>
                      </a:txBody>
                      <a:tcPr>
                        <a:solidFill>
                          <a:schemeClr val="tx1"/>
                        </a:solidFill>
                      </a:tcPr>
                    </a:tc>
                    <a:tc>
                      <a:txBody>
                        <a:bodyPr/>
                        <a:lstStyle/>
                        <a:p>
                          <a:r>
                            <a:rPr lang="en-US" sz="1200" dirty="0">
                              <a:latin typeface="Consolas" panose="020B0609020204030204" pitchFamily="49" charset="0"/>
                            </a:rPr>
                            <a:t>    </a:t>
                          </a:r>
                          <a:r>
                            <a:rPr lang="en-US" sz="1200" dirty="0">
                              <a:solidFill>
                                <a:srgbClr val="8CD3FE"/>
                              </a:solidFill>
                              <a:latin typeface="Menlo-Regular" panose="020B0609030804020204" pitchFamily="49" charset="0"/>
                            </a:rPr>
                            <a:t>z</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err="1">
                              <a:solidFill>
                                <a:srgbClr val="43C0A0"/>
                              </a:solidFill>
                              <a:latin typeface="Menlo-Regular" panose="020B0609030804020204" pitchFamily="49" charset="0"/>
                            </a:rPr>
                            <a:t>w.T</a:t>
                          </a:r>
                          <a:r>
                            <a:rPr lang="en-US" sz="1200" dirty="0">
                              <a:solidFill>
                                <a:srgbClr val="C1C1C1"/>
                              </a:solidFill>
                              <a:latin typeface="Menlo-Regular" panose="020B0609030804020204" pitchFamily="49" charset="0"/>
                            </a:rPr>
                            <a:t> </a:t>
                          </a:r>
                          <a14:m>
                            <m:oMath xmlns:m="http://schemas.openxmlformats.org/officeDocument/2006/math">
                              <m:r>
                                <a:rPr lang="en-US" sz="1200" b="1" i="1" smtClean="0">
                                  <a:solidFill>
                                    <a:srgbClr val="C1C1C1"/>
                                  </a:solidFill>
                                  <a:latin typeface="Cambria Math" panose="02040503050406030204" pitchFamily="18" charset="0"/>
                                </a:rPr>
                                <m:t>⋅</m:t>
                              </m:r>
                            </m:oMath>
                          </a14:m>
                          <a:r>
                            <a:rPr lang="en-US" sz="1200" dirty="0">
                              <a:solidFill>
                                <a:srgbClr val="8CD3FE"/>
                              </a:solidFill>
                              <a:latin typeface="Menlo-Regular" panose="020B0609030804020204" pitchFamily="49" charset="0"/>
                            </a:rPr>
                            <a:t> activations</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 </a:t>
                          </a:r>
                          <a:r>
                            <a:rPr lang="en-US" sz="1200" dirty="0">
                              <a:solidFill>
                                <a:srgbClr val="D4D69A"/>
                              </a:solidFill>
                              <a:latin typeface="Menlo-Regular" panose="020B0609030804020204" pitchFamily="49" charset="0"/>
                            </a:rPr>
                            <a:t>+</a:t>
                          </a:r>
                          <a:r>
                            <a:rPr lang="en-US" sz="1200" dirty="0">
                              <a:solidFill>
                                <a:srgbClr val="8CD3FE"/>
                              </a:solidFill>
                              <a:latin typeface="Menlo-Regular" panose="020B0609030804020204" pitchFamily="49" charset="0"/>
                            </a:rPr>
                            <a:t>b</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4260882290"/>
                      </a:ext>
                    </a:extLst>
                  </a:tr>
                  <a:tr h="232431">
                    <a:tc>
                      <a:txBody>
                        <a:bodyPr/>
                        <a:lstStyle/>
                        <a:p>
                          <a:pPr algn="r"/>
                          <a:r>
                            <a:rPr lang="en-US" sz="1200" dirty="0">
                              <a:solidFill>
                                <a:schemeClr val="bg1"/>
                              </a:solidFill>
                            </a:rPr>
                            <a:t>5</a:t>
                          </a:r>
                        </a:p>
                      </a:txBody>
                      <a:tcPr>
                        <a:solidFill>
                          <a:schemeClr val="tx1"/>
                        </a:solidFill>
                      </a:tcPr>
                    </a:tc>
                    <a:tc>
                      <a:txBody>
                        <a:bodyPr/>
                        <a:lstStyle/>
                        <a:p>
                          <a:r>
                            <a:rPr lang="en-US" sz="1200" dirty="0">
                              <a:latin typeface="Consolas" panose="020B0609020204030204" pitchFamily="49" charset="0"/>
                            </a:rPr>
                            <a:t>    </a:t>
                          </a:r>
                          <a:r>
                            <a:rPr lang="en-US" sz="1200" dirty="0" err="1">
                              <a:solidFill>
                                <a:srgbClr val="8CD3FE"/>
                              </a:solidFill>
                              <a:latin typeface="Menlo-Regular" panose="020B0609030804020204" pitchFamily="49" charset="0"/>
                            </a:rPr>
                            <a:t>zs</a:t>
                          </a:r>
                          <a:r>
                            <a:rPr lang="en-US" sz="1200" dirty="0" err="1">
                              <a:solidFill>
                                <a:srgbClr val="C1C1C1"/>
                              </a:solidFill>
                              <a:latin typeface="Menlo-Regular" panose="020B0609030804020204" pitchFamily="49" charset="0"/>
                            </a:rPr>
                            <a:t>.</a:t>
                          </a:r>
                          <a:r>
                            <a:rPr lang="en-US" sz="1200" dirty="0" err="1">
                              <a:solidFill>
                                <a:srgbClr val="D4D69A"/>
                              </a:solidFill>
                              <a:latin typeface="Menlo-Regular" panose="020B0609030804020204" pitchFamily="49" charset="0"/>
                            </a:rPr>
                            <a:t>append</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z</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656897880"/>
                      </a:ext>
                    </a:extLst>
                  </a:tr>
                  <a:tr h="232431">
                    <a:tc>
                      <a:txBody>
                        <a:bodyPr/>
                        <a:lstStyle/>
                        <a:p>
                          <a:pPr algn="r"/>
                          <a:r>
                            <a:rPr lang="en-US" sz="1200" dirty="0">
                              <a:solidFill>
                                <a:schemeClr val="bg1"/>
                              </a:solidFill>
                            </a:rPr>
                            <a:t>6</a:t>
                          </a: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a:t>
                          </a:r>
                          <a:r>
                            <a:rPr lang="en-US" sz="1200" dirty="0" err="1">
                              <a:solidFill>
                                <a:srgbClr val="8CD3FE"/>
                              </a:solidFill>
                              <a:latin typeface="Menlo-Regular" panose="020B0609030804020204" pitchFamily="49" charset="0"/>
                            </a:rPr>
                            <a:t>activations</a:t>
                          </a:r>
                          <a:r>
                            <a:rPr lang="en-US" sz="1200" dirty="0" err="1">
                              <a:solidFill>
                                <a:srgbClr val="C1C1C1"/>
                              </a:solidFill>
                              <a:latin typeface="Menlo-Regular" panose="020B0609030804020204" pitchFamily="49" charset="0"/>
                            </a:rPr>
                            <a:t>.</a:t>
                          </a:r>
                          <a:r>
                            <a:rPr lang="en-US" sz="1200" dirty="0" err="1">
                              <a:solidFill>
                                <a:srgbClr val="D4D69A"/>
                              </a:solidFill>
                              <a:latin typeface="Menlo-Regular" panose="020B0609030804020204" pitchFamily="49" charset="0"/>
                            </a:rPr>
                            <a:t>append</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a</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843199691"/>
                      </a:ext>
                    </a:extLst>
                  </a:tr>
                  <a:tr h="232431">
                    <a:tc>
                      <a:txBody>
                        <a:bodyPr/>
                        <a:lstStyle/>
                        <a:p>
                          <a:pPr algn="r"/>
                          <a:r>
                            <a:rPr lang="en-US" sz="1200" dirty="0">
                              <a:solidFill>
                                <a:schemeClr val="bg1"/>
                              </a:solidFill>
                            </a:rPr>
                            <a:t>7</a:t>
                          </a:r>
                        </a:p>
                      </a:txBody>
                      <a:tcPr>
                        <a:solidFill>
                          <a:schemeClr val="tx1"/>
                        </a:solidFill>
                      </a:tcPr>
                    </a:tc>
                    <a:tc>
                      <a:txBody>
                        <a:bodyPr/>
                        <a:lstStyle/>
                        <a:p>
                          <a:r>
                            <a:rPr lang="en-US" sz="1200" dirty="0">
                              <a:solidFill>
                                <a:srgbClr val="8CD3FE"/>
                              </a:solidFill>
                              <a:latin typeface="Menlo-Regular" panose="020B0609030804020204" pitchFamily="49" charset="0"/>
                            </a:rPr>
                            <a:t>activations</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err="1">
                              <a:solidFill>
                                <a:srgbClr val="D4D69A"/>
                              </a:solidFill>
                              <a:latin typeface="Menlo-Regular" panose="020B0609030804020204" pitchFamily="49" charset="0"/>
                            </a:rPr>
                            <a:t>softmax</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zs</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3715285931"/>
                      </a:ext>
                    </a:extLst>
                  </a:tr>
                </a:tbl>
              </a:graphicData>
            </a:graphic>
          </p:graphicFrame>
        </mc:Choice>
        <mc:Fallback xmlns="">
          <p:graphicFrame>
            <p:nvGraphicFramePr>
              <p:cNvPr id="2" name="Table 1">
                <a:extLst>
                  <a:ext uri="{FF2B5EF4-FFF2-40B4-BE49-F238E27FC236}">
                    <a16:creationId xmlns:a16="http://schemas.microsoft.com/office/drawing/2014/main" id="{5E7B2C09-95BB-3757-7CB6-857D06C6678D}"/>
                  </a:ext>
                </a:extLst>
              </p:cNvPr>
              <p:cNvGraphicFramePr>
                <a:graphicFrameLocks noGrp="1"/>
              </p:cNvGraphicFramePr>
              <p:nvPr>
                <p:extLst>
                  <p:ext uri="{D42A27DB-BD31-4B8C-83A1-F6EECF244321}">
                    <p14:modId xmlns:p14="http://schemas.microsoft.com/office/powerpoint/2010/main" val="3099652136"/>
                  </p:ext>
                </p:extLst>
              </p:nvPr>
            </p:nvGraphicFramePr>
            <p:xfrm>
              <a:off x="1659572" y="3124200"/>
              <a:ext cx="8869680" cy="2255520"/>
            </p:xfrm>
            <a:graphic>
              <a:graphicData uri="http://schemas.openxmlformats.org/drawingml/2006/table">
                <a:tbl>
                  <a:tblPr firstRow="1" bandRow="1">
                    <a:tableStyleId>{7E9639D4-E3E2-4D34-9284-5A2195B3D0D7}</a:tableStyleId>
                  </a:tblPr>
                  <a:tblGrid>
                    <a:gridCol w="640080">
                      <a:extLst>
                        <a:ext uri="{9D8B030D-6E8A-4147-A177-3AD203B41FA5}">
                          <a16:colId xmlns:a16="http://schemas.microsoft.com/office/drawing/2014/main" val="3187280461"/>
                        </a:ext>
                      </a:extLst>
                    </a:gridCol>
                    <a:gridCol w="8229600">
                      <a:extLst>
                        <a:ext uri="{9D8B030D-6E8A-4147-A177-3AD203B41FA5}">
                          <a16:colId xmlns:a16="http://schemas.microsoft.com/office/drawing/2014/main" val="2007790319"/>
                        </a:ext>
                      </a:extLst>
                    </a:gridCol>
                  </a:tblGrid>
                  <a:tr h="304800">
                    <a:tc>
                      <a:txBody>
                        <a:bodyPr/>
                        <a:lstStyle/>
                        <a:p>
                          <a:r>
                            <a:rPr lang="en-US" sz="1400" dirty="0"/>
                            <a:t>Line</a:t>
                          </a:r>
                        </a:p>
                      </a:txBody>
                      <a:tcPr>
                        <a:solidFill>
                          <a:schemeClr val="tx1"/>
                        </a:solidFill>
                      </a:tcPr>
                    </a:tc>
                    <a:tc>
                      <a:txBody>
                        <a:bodyPr/>
                        <a:lstStyle/>
                        <a:p>
                          <a:r>
                            <a:rPr lang="en-US" sz="1400" dirty="0"/>
                            <a:t>Pseudocode</a:t>
                          </a:r>
                        </a:p>
                      </a:txBody>
                      <a:tcPr>
                        <a:solidFill>
                          <a:schemeClr val="tx1"/>
                        </a:solidFill>
                      </a:tcPr>
                    </a:tc>
                    <a:extLst>
                      <a:ext uri="{0D108BD9-81ED-4DB2-BD59-A6C34878D82A}">
                        <a16:rowId xmlns:a16="http://schemas.microsoft.com/office/drawing/2014/main" val="2508094747"/>
                      </a:ext>
                    </a:extLst>
                  </a:tr>
                  <a:tr h="304800">
                    <a:tc>
                      <a:txBody>
                        <a:bodyPr/>
                        <a:lstStyle/>
                        <a:p>
                          <a:pPr algn="r"/>
                          <a:r>
                            <a:rPr lang="en-US" sz="1200" dirty="0">
                              <a:solidFill>
                                <a:schemeClr val="bg1"/>
                              </a:solidFill>
                            </a:rPr>
                            <a:t>1</a:t>
                          </a:r>
                        </a:p>
                      </a:txBody>
                      <a:tcPr>
                        <a:solidFill>
                          <a:schemeClr val="tx1"/>
                        </a:solidFill>
                      </a:tcPr>
                    </a:tc>
                    <a:tc>
                      <a:txBody>
                        <a:bodyPr/>
                        <a:lstStyle/>
                        <a:p>
                          <a:r>
                            <a:rPr lang="en-US" sz="1400" dirty="0">
                              <a:solidFill>
                                <a:srgbClr val="8CD3FE"/>
                              </a:solidFill>
                              <a:latin typeface="Menlo-Regular" panose="020B0609030804020204" pitchFamily="49" charset="0"/>
                            </a:rPr>
                            <a:t>activations</a:t>
                          </a:r>
                          <a:r>
                            <a:rPr lang="en-US" sz="1400" dirty="0">
                              <a:solidFill>
                                <a:srgbClr val="C1C1C1"/>
                              </a:solidFill>
                              <a:latin typeface="Menlo-Regular" panose="020B0609030804020204" pitchFamily="49" charset="0"/>
                            </a:rPr>
                            <a:t> </a:t>
                          </a:r>
                          <a:r>
                            <a:rPr lang="en-US" sz="1400" dirty="0">
                              <a:solidFill>
                                <a:srgbClr val="CACACA"/>
                              </a:solidFill>
                              <a:latin typeface="Menlo-Regular" panose="020B0609030804020204" pitchFamily="49" charset="0"/>
                            </a:rPr>
                            <a:t>=</a:t>
                          </a:r>
                          <a:r>
                            <a:rPr lang="en-US" sz="1400" dirty="0">
                              <a:solidFill>
                                <a:srgbClr val="C1C1C1"/>
                              </a:solidFill>
                              <a:latin typeface="Menlo-Regular" panose="020B0609030804020204" pitchFamily="49" charset="0"/>
                            </a:rPr>
                            <a:t> [</a:t>
                          </a:r>
                          <a:r>
                            <a:rPr lang="en-US" sz="1400" dirty="0">
                              <a:solidFill>
                                <a:srgbClr val="8CD3FE"/>
                              </a:solidFill>
                              <a:latin typeface="Menlo-Regular" panose="020B0609030804020204" pitchFamily="49" charset="0"/>
                            </a:rPr>
                            <a:t>x</a:t>
                          </a:r>
                          <a:r>
                            <a:rPr lang="en-US" sz="1400" dirty="0">
                              <a:solidFill>
                                <a:srgbClr val="C1C1C1"/>
                              </a:solidFill>
                              <a:latin typeface="Menlo-Regular" panose="020B0609030804020204" pitchFamily="49" charset="0"/>
                            </a:rPr>
                            <a:t>]</a:t>
                          </a:r>
                          <a:endParaRPr lang="en-US" sz="1400" dirty="0"/>
                        </a:p>
                      </a:txBody>
                      <a:tcPr>
                        <a:solidFill>
                          <a:schemeClr val="tx1"/>
                        </a:solidFill>
                      </a:tcPr>
                    </a:tc>
                    <a:extLst>
                      <a:ext uri="{0D108BD9-81ED-4DB2-BD59-A6C34878D82A}">
                        <a16:rowId xmlns:a16="http://schemas.microsoft.com/office/drawing/2014/main" val="1057160213"/>
                      </a:ext>
                    </a:extLst>
                  </a:tr>
                  <a:tr h="274320">
                    <a:tc>
                      <a:txBody>
                        <a:bodyPr/>
                        <a:lstStyle/>
                        <a:p>
                          <a:pPr algn="r"/>
                          <a:r>
                            <a:rPr lang="en-US" sz="1200" dirty="0">
                              <a:solidFill>
                                <a:schemeClr val="bg1"/>
                              </a:solidFill>
                            </a:rPr>
                            <a:t>2</a:t>
                          </a:r>
                        </a:p>
                      </a:txBody>
                      <a:tcPr>
                        <a:solidFill>
                          <a:schemeClr val="tx1"/>
                        </a:solidFill>
                      </a:tcPr>
                    </a:tc>
                    <a:tc>
                      <a:txBody>
                        <a:bodyPr/>
                        <a:lstStyle/>
                        <a:p>
                          <a:r>
                            <a:rPr lang="en-US" sz="1200" dirty="0">
                              <a:solidFill>
                                <a:srgbClr val="8CD3FE"/>
                              </a:solidFill>
                              <a:latin typeface="Menlo-Regular" panose="020B0609030804020204" pitchFamily="49" charset="0"/>
                            </a:rPr>
                            <a:t>zs</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130492628"/>
                      </a:ext>
                    </a:extLst>
                  </a:tr>
                  <a:tr h="274320">
                    <a:tc>
                      <a:txBody>
                        <a:bodyPr/>
                        <a:lstStyle/>
                        <a:p>
                          <a:pPr algn="r"/>
                          <a:r>
                            <a:rPr lang="en-US" sz="1200" dirty="0">
                              <a:solidFill>
                                <a:schemeClr val="bg1"/>
                              </a:solidFill>
                            </a:rPr>
                            <a:t>3</a:t>
                          </a:r>
                        </a:p>
                      </a:txBody>
                      <a:tcPr>
                        <a:solidFill>
                          <a:schemeClr val="tx1"/>
                        </a:solidFill>
                      </a:tcPr>
                    </a:tc>
                    <a:tc>
                      <a:txBody>
                        <a:bodyPr/>
                        <a:lstStyle/>
                        <a:p>
                          <a:r>
                            <a:rPr lang="en-US" sz="1200" dirty="0">
                              <a:solidFill>
                                <a:srgbClr val="B76FB3"/>
                              </a:solidFill>
                              <a:latin typeface="Menlo-Regular" panose="020B0609030804020204" pitchFamily="49" charset="0"/>
                            </a:rPr>
                            <a:t>for</a:t>
                          </a:r>
                          <a:r>
                            <a:rPr lang="en-US" sz="1200" dirty="0">
                              <a:solidFill>
                                <a:srgbClr val="C1C1C1"/>
                              </a:solidFill>
                              <a:latin typeface="Menlo-Regular" panose="020B0609030804020204" pitchFamily="49" charset="0"/>
                            </a:rPr>
                            <a:t> (</a:t>
                          </a:r>
                          <a:r>
                            <a:rPr lang="en-US" sz="1200" dirty="0" err="1">
                              <a:solidFill>
                                <a:srgbClr val="8CD3FE"/>
                              </a:solidFill>
                              <a:latin typeface="Menlo-Regular" panose="020B0609030804020204" pitchFamily="49" charset="0"/>
                            </a:rPr>
                            <a:t>w</a:t>
                          </a:r>
                          <a:r>
                            <a:rPr lang="en-US" sz="1200" dirty="0" err="1">
                              <a:solidFill>
                                <a:srgbClr val="C1C1C1"/>
                              </a:solidFill>
                              <a:latin typeface="Menlo-Regular" panose="020B0609030804020204" pitchFamily="49" charset="0"/>
                            </a:rPr>
                            <a:t>,</a:t>
                          </a:r>
                          <a:r>
                            <a:rPr lang="en-US" sz="1200" dirty="0" err="1">
                              <a:solidFill>
                                <a:srgbClr val="8CD3FE"/>
                              </a:solidFill>
                              <a:latin typeface="Menlo-Regular" panose="020B0609030804020204" pitchFamily="49" charset="0"/>
                            </a:rPr>
                            <a:t>b</a:t>
                          </a:r>
                          <a:r>
                            <a:rPr lang="en-US" sz="1200" dirty="0">
                              <a:solidFill>
                                <a:srgbClr val="C1C1C1"/>
                              </a:solidFill>
                              <a:latin typeface="Menlo-Regular" panose="020B0609030804020204" pitchFamily="49" charset="0"/>
                            </a:rPr>
                            <a:t>) </a:t>
                          </a:r>
                          <a:r>
                            <a:rPr lang="en-US" sz="1200" dirty="0">
                              <a:solidFill>
                                <a:srgbClr val="B76FB3"/>
                              </a:solidFill>
                              <a:latin typeface="Menlo-Regular" panose="020B0609030804020204" pitchFamily="49" charset="0"/>
                            </a:rPr>
                            <a:t>in</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weights</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biases</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3691233306"/>
                      </a:ext>
                    </a:extLst>
                  </a:tr>
                  <a:tr h="274320">
                    <a:tc>
                      <a:txBody>
                        <a:bodyPr/>
                        <a:lstStyle/>
                        <a:p>
                          <a:pPr algn="r"/>
                          <a:r>
                            <a:rPr lang="en-US" sz="1200" dirty="0">
                              <a:solidFill>
                                <a:schemeClr val="bg1"/>
                              </a:solidFill>
                            </a:rPr>
                            <a:t>4</a:t>
                          </a:r>
                        </a:p>
                      </a:txBody>
                      <a:tcPr>
                        <a:solidFill>
                          <a:schemeClr val="tx1"/>
                        </a:solidFill>
                      </a:tcPr>
                    </a:tc>
                    <a:tc>
                      <a:txBody>
                        <a:bodyPr/>
                        <a:lstStyle/>
                        <a:p>
                          <a:endParaRPr lang="en-US"/>
                        </a:p>
                      </a:txBody>
                      <a:tcPr>
                        <a:blipFill>
                          <a:blip r:embed="rId2"/>
                          <a:stretch>
                            <a:fillRect l="-7858" t="-418182" b="-313636"/>
                          </a:stretch>
                        </a:blipFill>
                      </a:tcPr>
                    </a:tc>
                    <a:extLst>
                      <a:ext uri="{0D108BD9-81ED-4DB2-BD59-A6C34878D82A}">
                        <a16:rowId xmlns:a16="http://schemas.microsoft.com/office/drawing/2014/main" val="4260882290"/>
                      </a:ext>
                    </a:extLst>
                  </a:tr>
                  <a:tr h="274320">
                    <a:tc>
                      <a:txBody>
                        <a:bodyPr/>
                        <a:lstStyle/>
                        <a:p>
                          <a:pPr algn="r"/>
                          <a:r>
                            <a:rPr lang="en-US" sz="1200" dirty="0">
                              <a:solidFill>
                                <a:schemeClr val="bg1"/>
                              </a:solidFill>
                            </a:rPr>
                            <a:t>5</a:t>
                          </a:r>
                        </a:p>
                      </a:txBody>
                      <a:tcPr>
                        <a:solidFill>
                          <a:schemeClr val="tx1"/>
                        </a:solidFill>
                      </a:tcPr>
                    </a:tc>
                    <a:tc>
                      <a:txBody>
                        <a:bodyPr/>
                        <a:lstStyle/>
                        <a:p>
                          <a:r>
                            <a:rPr lang="en-US" sz="1200" dirty="0">
                              <a:latin typeface="Consolas" panose="020B0609020204030204" pitchFamily="49" charset="0"/>
                            </a:rPr>
                            <a:t>    </a:t>
                          </a:r>
                          <a:r>
                            <a:rPr lang="en-US" sz="1200" dirty="0" err="1">
                              <a:solidFill>
                                <a:srgbClr val="8CD3FE"/>
                              </a:solidFill>
                              <a:latin typeface="Menlo-Regular" panose="020B0609030804020204" pitchFamily="49" charset="0"/>
                            </a:rPr>
                            <a:t>zs</a:t>
                          </a:r>
                          <a:r>
                            <a:rPr lang="en-US" sz="1200" dirty="0" err="1">
                              <a:solidFill>
                                <a:srgbClr val="C1C1C1"/>
                              </a:solidFill>
                              <a:latin typeface="Menlo-Regular" panose="020B0609030804020204" pitchFamily="49" charset="0"/>
                            </a:rPr>
                            <a:t>.</a:t>
                          </a:r>
                          <a:r>
                            <a:rPr lang="en-US" sz="1200" dirty="0" err="1">
                              <a:solidFill>
                                <a:srgbClr val="D4D69A"/>
                              </a:solidFill>
                              <a:latin typeface="Menlo-Regular" panose="020B0609030804020204" pitchFamily="49" charset="0"/>
                            </a:rPr>
                            <a:t>append</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z</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656897880"/>
                      </a:ext>
                    </a:extLst>
                  </a:tr>
                  <a:tr h="274320">
                    <a:tc>
                      <a:txBody>
                        <a:bodyPr/>
                        <a:lstStyle/>
                        <a:p>
                          <a:pPr algn="r"/>
                          <a:r>
                            <a:rPr lang="en-US" sz="1200" dirty="0">
                              <a:solidFill>
                                <a:schemeClr val="bg1"/>
                              </a:solidFill>
                            </a:rPr>
                            <a:t>6</a:t>
                          </a: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    </a:t>
                          </a:r>
                          <a:r>
                            <a:rPr lang="en-US" sz="1200" dirty="0" err="1">
                              <a:solidFill>
                                <a:srgbClr val="8CD3FE"/>
                              </a:solidFill>
                              <a:latin typeface="Menlo-Regular" panose="020B0609030804020204" pitchFamily="49" charset="0"/>
                            </a:rPr>
                            <a:t>activations</a:t>
                          </a:r>
                          <a:r>
                            <a:rPr lang="en-US" sz="1200" dirty="0" err="1">
                              <a:solidFill>
                                <a:srgbClr val="C1C1C1"/>
                              </a:solidFill>
                              <a:latin typeface="Menlo-Regular" panose="020B0609030804020204" pitchFamily="49" charset="0"/>
                            </a:rPr>
                            <a:t>.</a:t>
                          </a:r>
                          <a:r>
                            <a:rPr lang="en-US" sz="1200" dirty="0" err="1">
                              <a:solidFill>
                                <a:srgbClr val="D4D69A"/>
                              </a:solidFill>
                              <a:latin typeface="Menlo-Regular" panose="020B0609030804020204" pitchFamily="49" charset="0"/>
                            </a:rPr>
                            <a:t>append</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a</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843199691"/>
                      </a:ext>
                    </a:extLst>
                  </a:tr>
                  <a:tr h="274320">
                    <a:tc>
                      <a:txBody>
                        <a:bodyPr/>
                        <a:lstStyle/>
                        <a:p>
                          <a:pPr algn="r"/>
                          <a:r>
                            <a:rPr lang="en-US" sz="1200" dirty="0">
                              <a:solidFill>
                                <a:schemeClr val="bg1"/>
                              </a:solidFill>
                            </a:rPr>
                            <a:t>7</a:t>
                          </a:r>
                        </a:p>
                      </a:txBody>
                      <a:tcPr>
                        <a:solidFill>
                          <a:schemeClr val="tx1"/>
                        </a:solidFill>
                      </a:tcPr>
                    </a:tc>
                    <a:tc>
                      <a:txBody>
                        <a:bodyPr/>
                        <a:lstStyle/>
                        <a:p>
                          <a:r>
                            <a:rPr lang="en-US" sz="1200" dirty="0">
                              <a:solidFill>
                                <a:srgbClr val="8CD3FE"/>
                              </a:solidFill>
                              <a:latin typeface="Menlo-Regular" panose="020B0609030804020204" pitchFamily="49" charset="0"/>
                            </a:rPr>
                            <a:t>activations</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err="1">
                              <a:solidFill>
                                <a:srgbClr val="D4D69A"/>
                              </a:solidFill>
                              <a:latin typeface="Menlo-Regular" panose="020B0609030804020204" pitchFamily="49" charset="0"/>
                            </a:rPr>
                            <a:t>softmax</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zs</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3715285931"/>
                      </a:ext>
                    </a:extLst>
                  </a:tr>
                </a:tbl>
              </a:graphicData>
            </a:graphic>
          </p:graphicFrame>
        </mc:Fallback>
      </mc:AlternateContent>
    </p:spTree>
    <p:extLst>
      <p:ext uri="{BB962C8B-B14F-4D97-AF65-F5344CB8AC3E}">
        <p14:creationId xmlns:p14="http://schemas.microsoft.com/office/powerpoint/2010/main" val="244797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B66A96-53F2-F7E1-0702-8220753B7D7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20E832B-E75D-7A49-0D4E-9BD9124775AE}"/>
              </a:ext>
            </a:extLst>
          </p:cNvPr>
          <p:cNvSpPr>
            <a:spLocks noGrp="1"/>
          </p:cNvSpPr>
          <p:nvPr>
            <p:ph type="title"/>
          </p:nvPr>
        </p:nvSpPr>
        <p:spPr/>
        <p:txBody>
          <a:bodyPr/>
          <a:lstStyle/>
          <a:p>
            <a:r>
              <a:rPr lang="en-US" dirty="0"/>
              <a:t>Backpropagation</a:t>
            </a:r>
          </a:p>
        </p:txBody>
      </p:sp>
      <p:sp>
        <p:nvSpPr>
          <p:cNvPr id="5" name="Content Placeholder 4">
            <a:extLst>
              <a:ext uri="{FF2B5EF4-FFF2-40B4-BE49-F238E27FC236}">
                <a16:creationId xmlns:a16="http://schemas.microsoft.com/office/drawing/2014/main" id="{7627E8EA-1180-5927-10BD-72F523C9D3FD}"/>
              </a:ext>
            </a:extLst>
          </p:cNvPr>
          <p:cNvSpPr>
            <a:spLocks noGrp="1"/>
          </p:cNvSpPr>
          <p:nvPr>
            <p:ph idx="1"/>
          </p:nvPr>
        </p:nvSpPr>
        <p:spPr>
          <a:xfrm>
            <a:off x="1593436" y="1600200"/>
            <a:ext cx="9782801" cy="5029200"/>
          </a:xfrm>
        </p:spPr>
        <p:txBody>
          <a:bodyPr>
            <a:normAutofit/>
          </a:bodyPr>
          <a:lstStyle/>
          <a:p>
            <a:pPr marL="0" indent="0">
              <a:lnSpc>
                <a:spcPct val="100000"/>
              </a:lnSpc>
              <a:buNone/>
            </a:pPr>
            <a:r>
              <a:rPr lang="en-US" dirty="0">
                <a:latin typeface="Arial" panose="020B0604020202020204" pitchFamily="34" charset="0"/>
                <a:cs typeface="Arial" panose="020B0604020202020204" pitchFamily="34" charset="0"/>
              </a:rPr>
              <a:t>Backward pass</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ACD9032-E576-F41C-17A7-85CFD336585A}"/>
                  </a:ext>
                </a:extLst>
              </p:cNvPr>
              <p:cNvGraphicFramePr>
                <a:graphicFrameLocks noGrp="1"/>
              </p:cNvGraphicFramePr>
              <p:nvPr>
                <p:extLst>
                  <p:ext uri="{D42A27DB-BD31-4B8C-83A1-F6EECF244321}">
                    <p14:modId xmlns:p14="http://schemas.microsoft.com/office/powerpoint/2010/main" val="1920192754"/>
                  </p:ext>
                </p:extLst>
              </p:nvPr>
            </p:nvGraphicFramePr>
            <p:xfrm>
              <a:off x="1593436" y="2133600"/>
              <a:ext cx="8869680" cy="3078480"/>
            </p:xfrm>
            <a:graphic>
              <a:graphicData uri="http://schemas.openxmlformats.org/drawingml/2006/table">
                <a:tbl>
                  <a:tblPr firstRow="1" bandRow="1">
                    <a:tableStyleId>{7E9639D4-E3E2-4D34-9284-5A2195B3D0D7}</a:tableStyleId>
                  </a:tblPr>
                  <a:tblGrid>
                    <a:gridCol w="640080">
                      <a:extLst>
                        <a:ext uri="{9D8B030D-6E8A-4147-A177-3AD203B41FA5}">
                          <a16:colId xmlns:a16="http://schemas.microsoft.com/office/drawing/2014/main" val="3187280461"/>
                        </a:ext>
                      </a:extLst>
                    </a:gridCol>
                    <a:gridCol w="8229600">
                      <a:extLst>
                        <a:ext uri="{9D8B030D-6E8A-4147-A177-3AD203B41FA5}">
                          <a16:colId xmlns:a16="http://schemas.microsoft.com/office/drawing/2014/main" val="2007790319"/>
                        </a:ext>
                      </a:extLst>
                    </a:gridCol>
                  </a:tblGrid>
                  <a:tr h="243500">
                    <a:tc>
                      <a:txBody>
                        <a:bodyPr/>
                        <a:lstStyle/>
                        <a:p>
                          <a:r>
                            <a:rPr lang="en-US" sz="1400" dirty="0"/>
                            <a:t>Line</a:t>
                          </a:r>
                        </a:p>
                      </a:txBody>
                      <a:tcPr>
                        <a:solidFill>
                          <a:schemeClr val="tx1"/>
                        </a:solidFill>
                      </a:tcPr>
                    </a:tc>
                    <a:tc>
                      <a:txBody>
                        <a:bodyPr/>
                        <a:lstStyle/>
                        <a:p>
                          <a:r>
                            <a:rPr lang="en-US" sz="1400" dirty="0"/>
                            <a:t>Pseudocode</a:t>
                          </a:r>
                        </a:p>
                      </a:txBody>
                      <a:tcPr>
                        <a:solidFill>
                          <a:schemeClr val="tx1"/>
                        </a:solidFill>
                      </a:tcPr>
                    </a:tc>
                    <a:extLst>
                      <a:ext uri="{0D108BD9-81ED-4DB2-BD59-A6C34878D82A}">
                        <a16:rowId xmlns:a16="http://schemas.microsoft.com/office/drawing/2014/main" val="2508094747"/>
                      </a:ext>
                    </a:extLst>
                  </a:tr>
                  <a:tr h="232431">
                    <a:tc>
                      <a:txBody>
                        <a:bodyPr/>
                        <a:lstStyle/>
                        <a:p>
                          <a:pPr algn="r"/>
                          <a:r>
                            <a:rPr lang="en-US" sz="1200" dirty="0">
                              <a:solidFill>
                                <a:schemeClr val="bg1"/>
                              </a:solidFill>
                            </a:rPr>
                            <a:t>1</a:t>
                          </a:r>
                        </a:p>
                      </a:txBody>
                      <a:tcPr>
                        <a:solidFill>
                          <a:schemeClr val="tx1"/>
                        </a:solidFill>
                      </a:tcPr>
                    </a:tc>
                    <a:tc>
                      <a:txBody>
                        <a:bodyPr/>
                        <a:lstStyle/>
                        <a:p>
                          <a:r>
                            <a:rPr lang="en-US" sz="1400" dirty="0">
                              <a:solidFill>
                                <a:srgbClr val="8CD3FE"/>
                              </a:solidFill>
                              <a:latin typeface="Menlo-Regular" panose="020B0609030804020204" pitchFamily="49" charset="0"/>
                            </a:rPr>
                            <a:t>error</a:t>
                          </a:r>
                          <a:r>
                            <a:rPr lang="en-US" sz="1400" dirty="0">
                              <a:solidFill>
                                <a:srgbClr val="C1C1C1"/>
                              </a:solidFill>
                              <a:latin typeface="Menlo-Regular" panose="020B0609030804020204" pitchFamily="49" charset="0"/>
                            </a:rPr>
                            <a:t>  </a:t>
                          </a:r>
                          <a:r>
                            <a:rPr lang="en-US" sz="1400" dirty="0">
                              <a:solidFill>
                                <a:srgbClr val="CACACA"/>
                              </a:solidFill>
                              <a:latin typeface="Menlo-Regular" panose="020B0609030804020204" pitchFamily="49" charset="0"/>
                            </a:rPr>
                            <a:t>=</a:t>
                          </a:r>
                          <a:r>
                            <a:rPr lang="en-US" sz="1400" dirty="0">
                              <a:solidFill>
                                <a:srgbClr val="C1C1C1"/>
                              </a:solidFill>
                              <a:latin typeface="Menlo-Regular" panose="020B0609030804020204" pitchFamily="49" charset="0"/>
                            </a:rPr>
                            <a:t> (</a:t>
                          </a:r>
                          <a:r>
                            <a:rPr lang="en-US" sz="1400" dirty="0">
                              <a:solidFill>
                                <a:srgbClr val="8CD3FE"/>
                              </a:solidFill>
                              <a:latin typeface="Menlo-Regular" panose="020B0609030804020204" pitchFamily="49" charset="0"/>
                            </a:rPr>
                            <a:t>activations</a:t>
                          </a:r>
                          <a:r>
                            <a:rPr lang="en-US" sz="1400" dirty="0">
                              <a:solidFill>
                                <a:srgbClr val="C1C1C1"/>
                              </a:solidFill>
                              <a:latin typeface="Menlo-Regular" panose="020B0609030804020204" pitchFamily="49" charset="0"/>
                            </a:rPr>
                            <a:t>[</a:t>
                          </a:r>
                          <a:r>
                            <a:rPr lang="en-US" sz="1400" dirty="0">
                              <a:solidFill>
                                <a:srgbClr val="CACACA"/>
                              </a:solidFill>
                              <a:latin typeface="Menlo-Regular" panose="020B0609030804020204" pitchFamily="49" charset="0"/>
                            </a:rPr>
                            <a:t>-</a:t>
                          </a:r>
                          <a:r>
                            <a:rPr lang="en-US" sz="1400" dirty="0">
                              <a:solidFill>
                                <a:srgbClr val="A7C598"/>
                              </a:solidFill>
                              <a:latin typeface="Menlo-Regular" panose="020B0609030804020204" pitchFamily="49" charset="0"/>
                            </a:rPr>
                            <a:t>1</a:t>
                          </a:r>
                          <a:r>
                            <a:rPr lang="en-US" sz="1400" dirty="0">
                              <a:solidFill>
                                <a:srgbClr val="C1C1C1"/>
                              </a:solidFill>
                              <a:latin typeface="Menlo-Regular" panose="020B0609030804020204" pitchFamily="49" charset="0"/>
                            </a:rPr>
                            <a:t>] </a:t>
                          </a:r>
                          <a:r>
                            <a:rPr lang="en-US" sz="1400" dirty="0">
                              <a:solidFill>
                                <a:srgbClr val="CACACA"/>
                              </a:solidFill>
                              <a:latin typeface="Menlo-Regular" panose="020B0609030804020204" pitchFamily="49" charset="0"/>
                            </a:rPr>
                            <a:t>- </a:t>
                          </a:r>
                          <a:r>
                            <a:rPr lang="en-US" sz="1400" dirty="0">
                              <a:solidFill>
                                <a:srgbClr val="8CD3FE"/>
                              </a:solidFill>
                              <a:latin typeface="Menlo-Regular" panose="020B0609030804020204" pitchFamily="49" charset="0"/>
                            </a:rPr>
                            <a:t>t</a:t>
                          </a:r>
                          <a:r>
                            <a:rPr lang="en-US" sz="1400" dirty="0">
                              <a:solidFill>
                                <a:srgbClr val="C1C1C1"/>
                              </a:solidFill>
                              <a:latin typeface="Menlo-Regular" panose="020B0609030804020204" pitchFamily="49" charset="0"/>
                            </a:rPr>
                            <a:t>)</a:t>
                          </a:r>
                          <a:endParaRPr lang="en-US" sz="1400" dirty="0"/>
                        </a:p>
                      </a:txBody>
                      <a:tcPr>
                        <a:solidFill>
                          <a:schemeClr val="tx1"/>
                        </a:solidFill>
                      </a:tcPr>
                    </a:tc>
                    <a:extLst>
                      <a:ext uri="{0D108BD9-81ED-4DB2-BD59-A6C34878D82A}">
                        <a16:rowId xmlns:a16="http://schemas.microsoft.com/office/drawing/2014/main" val="1057160213"/>
                      </a:ext>
                    </a:extLst>
                  </a:tr>
                  <a:tr h="232431">
                    <a:tc>
                      <a:txBody>
                        <a:bodyPr/>
                        <a:lstStyle/>
                        <a:p>
                          <a:pPr algn="r"/>
                          <a:r>
                            <a:rPr lang="en-US" sz="1200" dirty="0">
                              <a:solidFill>
                                <a:schemeClr val="bg1"/>
                              </a:solidFill>
                            </a:rPr>
                            <a:t>2</a:t>
                          </a:r>
                        </a:p>
                      </a:txBody>
                      <a:tcPr>
                        <a:solidFill>
                          <a:schemeClr val="tx1"/>
                        </a:solidFill>
                      </a:tcPr>
                    </a:tc>
                    <a:tc>
                      <a:txBody>
                        <a:bodyPr/>
                        <a:lstStyle/>
                        <a:p>
                          <a:r>
                            <a:rPr lang="en-US" sz="1200" dirty="0" err="1">
                              <a:solidFill>
                                <a:srgbClr val="8CD3FE"/>
                              </a:solidFill>
                              <a:latin typeface="Menlo-Regular" panose="020B0609030804020204" pitchFamily="49" charset="0"/>
                            </a:rPr>
                            <a:t>gradient_b</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error</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130492628"/>
                      </a:ext>
                    </a:extLst>
                  </a:tr>
                  <a:tr h="232431">
                    <a:tc>
                      <a:txBody>
                        <a:bodyPr/>
                        <a:lstStyle/>
                        <a:p>
                          <a:pPr algn="r"/>
                          <a:r>
                            <a:rPr lang="en-US" sz="1200" dirty="0">
                              <a:solidFill>
                                <a:schemeClr val="bg1"/>
                              </a:solidFill>
                            </a:rPr>
                            <a:t>3</a:t>
                          </a:r>
                        </a:p>
                      </a:txBody>
                      <a:tcPr>
                        <a:solidFill>
                          <a:schemeClr val="tx1"/>
                        </a:solidFill>
                      </a:tcPr>
                    </a:tc>
                    <a:tc>
                      <a:txBody>
                        <a:bodyPr/>
                        <a:lstStyle/>
                        <a:p>
                          <a:r>
                            <a:rPr lang="en-US" sz="1200" dirty="0" err="1">
                              <a:solidFill>
                                <a:srgbClr val="8CD3FE"/>
                              </a:solidFill>
                              <a:latin typeface="Menlo-Regular" panose="020B0609030804020204" pitchFamily="49" charset="0"/>
                            </a:rPr>
                            <a:t>gradient_w</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activations</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2</a:t>
                          </a:r>
                          <a:r>
                            <a:rPr lang="en-US" sz="1200" dirty="0">
                              <a:solidFill>
                                <a:srgbClr val="C1C1C1"/>
                              </a:solidFill>
                              <a:latin typeface="Menlo-Regular" panose="020B0609030804020204" pitchFamily="49" charset="0"/>
                            </a:rPr>
                            <a:t>] </a:t>
                          </a:r>
                          <a14:m>
                            <m:oMath xmlns:m="http://schemas.openxmlformats.org/officeDocument/2006/math">
                              <m:r>
                                <a:rPr lang="en-US" sz="1200" b="0" i="1" smtClean="0">
                                  <a:solidFill>
                                    <a:srgbClr val="C1C1C1"/>
                                  </a:solidFill>
                                  <a:latin typeface="Cambria Math" panose="02040503050406030204" pitchFamily="18" charset="0"/>
                                </a:rPr>
                                <m:t>⋅</m:t>
                              </m:r>
                            </m:oMath>
                          </a14:m>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error.</a:t>
                          </a:r>
                          <a:r>
                            <a:rPr lang="en-US" sz="1200" dirty="0" err="1">
                              <a:solidFill>
                                <a:srgbClr val="8CD3FE"/>
                              </a:solidFill>
                              <a:latin typeface="Menlo-Regular" panose="020B0609030804020204" pitchFamily="49" charset="0"/>
                            </a:rPr>
                            <a:t>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3691233306"/>
                      </a:ext>
                    </a:extLst>
                  </a:tr>
                  <a:tr h="232431">
                    <a:tc>
                      <a:txBody>
                        <a:bodyPr/>
                        <a:lstStyle/>
                        <a:p>
                          <a:pPr algn="r"/>
                          <a:r>
                            <a:rPr lang="en-US" sz="1200" dirty="0">
                              <a:solidFill>
                                <a:schemeClr val="bg1"/>
                              </a:solidFill>
                            </a:rPr>
                            <a:t>4</a:t>
                          </a:r>
                        </a:p>
                      </a:txBody>
                      <a:tcPr>
                        <a:solidFill>
                          <a:schemeClr val="tx1"/>
                        </a:solidFill>
                      </a:tcPr>
                    </a:tc>
                    <a:tc>
                      <a:txBody>
                        <a:bodyPr/>
                        <a:lstStyle/>
                        <a:p>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4260882290"/>
                      </a:ext>
                    </a:extLst>
                  </a:tr>
                  <a:tr h="232431">
                    <a:tc>
                      <a:txBody>
                        <a:bodyPr/>
                        <a:lstStyle/>
                        <a:p>
                          <a:pPr algn="r"/>
                          <a:r>
                            <a:rPr lang="en-US" sz="1200" dirty="0">
                              <a:solidFill>
                                <a:schemeClr val="bg1"/>
                              </a:solidFill>
                            </a:rPr>
                            <a:t>5</a:t>
                          </a:r>
                        </a:p>
                      </a:txBody>
                      <a:tcPr>
                        <a:solidFill>
                          <a:schemeClr val="tx1"/>
                        </a:solidFill>
                      </a:tcPr>
                    </a:tc>
                    <a:tc>
                      <a:txBody>
                        <a:bodyPr/>
                        <a:lstStyle/>
                        <a:p>
                          <a:r>
                            <a:rPr lang="en-US" sz="1200" dirty="0">
                              <a:solidFill>
                                <a:srgbClr val="B76FB3"/>
                              </a:solidFill>
                              <a:latin typeface="Menlo-Regular" panose="020B0609030804020204" pitchFamily="49" charset="0"/>
                            </a:rPr>
                            <a:t>for</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l</a:t>
                          </a:r>
                          <a:r>
                            <a:rPr lang="en-US" sz="1200" dirty="0">
                              <a:solidFill>
                                <a:srgbClr val="C1C1C1"/>
                              </a:solidFill>
                              <a:latin typeface="Menlo-Regular" panose="020B0609030804020204" pitchFamily="49" charset="0"/>
                            </a:rPr>
                            <a:t> </a:t>
                          </a:r>
                          <a:r>
                            <a:rPr lang="en-US" sz="1200" dirty="0">
                              <a:solidFill>
                                <a:srgbClr val="B76FB3"/>
                              </a:solidFill>
                              <a:latin typeface="Menlo-Regular" panose="020B0609030804020204" pitchFamily="49" charset="0"/>
                            </a:rPr>
                            <a:t>from</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num_layers</a:t>
                          </a:r>
                          <a:r>
                            <a:rPr lang="en-US" sz="1200" dirty="0">
                              <a:solidFill>
                                <a:srgbClr val="C1C1C1"/>
                              </a:solidFill>
                              <a:latin typeface="Menlo-Regular" panose="020B0609030804020204" pitchFamily="49" charset="0"/>
                            </a:rPr>
                            <a:t>-2 </a:t>
                          </a:r>
                          <a:r>
                            <a:rPr lang="en-US" sz="1200" dirty="0">
                              <a:solidFill>
                                <a:srgbClr val="B76FB3"/>
                              </a:solidFill>
                              <a:latin typeface="Menlo-Regular" panose="020B0609030804020204" pitchFamily="49" charset="0"/>
                            </a:rPr>
                            <a:t>to </a:t>
                          </a:r>
                          <a:r>
                            <a:rPr lang="en-US" sz="1200" dirty="0">
                              <a:solidFill>
                                <a:srgbClr val="8CD3FE"/>
                              </a:solidFill>
                              <a:latin typeface="Menlo-Regular" panose="020B0609030804020204" pitchFamily="49" charset="0"/>
                            </a:rPr>
                            <a:t>1:</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656897880"/>
                      </a:ext>
                    </a:extLst>
                  </a:tr>
                  <a:tr h="232431">
                    <a:tc>
                      <a:txBody>
                        <a:bodyPr/>
                        <a:lstStyle/>
                        <a:p>
                          <a:pPr algn="r"/>
                          <a:r>
                            <a:rPr lang="en-US" sz="1200" dirty="0">
                              <a:solidFill>
                                <a:schemeClr val="bg1"/>
                              </a:solidFill>
                            </a:rPr>
                            <a:t>6 </a:t>
                          </a: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8CD3FE"/>
                              </a:solidFill>
                              <a:latin typeface="Menlo-Regular" panose="020B0609030804020204" pitchFamily="49" charset="0"/>
                            </a:rPr>
                            <a:t>    z</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zs</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l-1</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843199691"/>
                      </a:ext>
                    </a:extLst>
                  </a:tr>
                  <a:tr h="232431">
                    <a:tc>
                      <a:txBody>
                        <a:bodyPr/>
                        <a:lstStyle/>
                        <a:p>
                          <a:pPr algn="r"/>
                          <a:r>
                            <a:rPr lang="en-US" sz="1200" dirty="0">
                              <a:solidFill>
                                <a:schemeClr val="bg1"/>
                              </a:solidFill>
                            </a:rPr>
                            <a:t>7</a:t>
                          </a:r>
                        </a:p>
                      </a:txBody>
                      <a:tcPr>
                        <a:solidFill>
                          <a:schemeClr val="tx1"/>
                        </a:solidFill>
                      </a:tcPr>
                    </a:tc>
                    <a:tc>
                      <a:txBody>
                        <a:bodyPr/>
                        <a:lstStyle/>
                        <a:p>
                          <a:r>
                            <a:rPr lang="en-US" sz="1200" dirty="0">
                              <a:latin typeface="Consolas" panose="020B0609020204030204" pitchFamily="49" charset="0"/>
                            </a:rPr>
                            <a:t>    </a:t>
                          </a:r>
                          <a:r>
                            <a:rPr lang="en-US" sz="1200" dirty="0" err="1">
                              <a:solidFill>
                                <a:srgbClr val="8CD3FE"/>
                              </a:solidFill>
                              <a:latin typeface="Menlo-Regular" panose="020B0609030804020204" pitchFamily="49" charset="0"/>
                            </a:rPr>
                            <a:t>sp</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err="1">
                              <a:solidFill>
                                <a:srgbClr val="D4D69A"/>
                              </a:solidFill>
                              <a:latin typeface="Menlo-Regular" panose="020B0609030804020204" pitchFamily="49" charset="0"/>
                            </a:rPr>
                            <a:t>sigmoid_prime</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z</a:t>
                          </a:r>
                          <a:r>
                            <a:rPr lang="en-US" sz="1200" dirty="0">
                              <a:solidFill>
                                <a:srgbClr val="C1C1C1"/>
                              </a:solidFill>
                              <a:latin typeface="Menlo-Regular" panose="020B0609030804020204" pitchFamily="49" charset="0"/>
                            </a:rPr>
                            <a:t>)</a:t>
                          </a:r>
                          <a:r>
                            <a:rPr lang="en-US" sz="1200" dirty="0">
                              <a:latin typeface="Consolas" panose="020B0609020204030204" pitchFamily="49" charset="0"/>
                            </a:rPr>
                            <a:t>  </a:t>
                          </a:r>
                        </a:p>
                      </a:txBody>
                      <a:tcPr>
                        <a:solidFill>
                          <a:schemeClr val="tx1"/>
                        </a:solidFill>
                      </a:tcPr>
                    </a:tc>
                    <a:extLst>
                      <a:ext uri="{0D108BD9-81ED-4DB2-BD59-A6C34878D82A}">
                        <a16:rowId xmlns:a16="http://schemas.microsoft.com/office/drawing/2014/main" val="3715285931"/>
                      </a:ext>
                    </a:extLst>
                  </a:tr>
                  <a:tr h="232431">
                    <a:tc>
                      <a:txBody>
                        <a:bodyPr/>
                        <a:lstStyle/>
                        <a:p>
                          <a:pPr algn="r"/>
                          <a:r>
                            <a:rPr lang="en-US" sz="1200" dirty="0">
                              <a:solidFill>
                                <a:schemeClr val="bg1"/>
                              </a:solidFill>
                            </a:rPr>
                            <a:t>8</a:t>
                          </a:r>
                        </a:p>
                      </a:txBody>
                      <a:tcPr>
                        <a:solidFill>
                          <a:schemeClr val="tx1"/>
                        </a:solidFill>
                      </a:tcPr>
                    </a:tc>
                    <a:tc>
                      <a:txBody>
                        <a:bodyPr/>
                        <a:lstStyle/>
                        <a:p>
                          <a:r>
                            <a:rPr lang="en-US" sz="1200" dirty="0">
                              <a:solidFill>
                                <a:srgbClr val="8CD3FE"/>
                              </a:solidFill>
                              <a:latin typeface="Menlo-Regular" panose="020B0609030804020204" pitchFamily="49" charset="0"/>
                            </a:rPr>
                            <a:t>    error</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err="1">
                              <a:solidFill>
                                <a:srgbClr val="8CD3FE"/>
                              </a:solidFill>
                              <a:latin typeface="Menlo-Regular" panose="020B0609030804020204" pitchFamily="49" charset="0"/>
                            </a:rPr>
                            <a:t>self</a:t>
                          </a:r>
                          <a:r>
                            <a:rPr lang="en-US" sz="1200" dirty="0" err="1">
                              <a:solidFill>
                                <a:srgbClr val="C1C1C1"/>
                              </a:solidFill>
                              <a:latin typeface="Menlo-Regular" panose="020B0609030804020204" pitchFamily="49" charset="0"/>
                            </a:rPr>
                            <a:t>.</a:t>
                          </a:r>
                          <a:r>
                            <a:rPr lang="en-US" sz="1200" dirty="0" err="1">
                              <a:solidFill>
                                <a:srgbClr val="8CD3FE"/>
                              </a:solidFill>
                              <a:latin typeface="Menlo-Regular" panose="020B0609030804020204" pitchFamily="49" charset="0"/>
                            </a:rPr>
                            <a:t>weights</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l</a:t>
                          </a:r>
                          <a:r>
                            <a:rPr lang="en-US" sz="1200" dirty="0">
                              <a:solidFill>
                                <a:srgbClr val="C1C1C1"/>
                              </a:solidFill>
                              <a:latin typeface="Menlo-Regular" panose="020B0609030804020204" pitchFamily="49" charset="0"/>
                            </a:rPr>
                            <a:t>] </a:t>
                          </a:r>
                          <a14:m>
                            <m:oMath xmlns:m="http://schemas.openxmlformats.org/officeDocument/2006/math">
                              <m:r>
                                <a:rPr lang="en-US" sz="1200" b="0" i="1" smtClean="0">
                                  <a:solidFill>
                                    <a:srgbClr val="C1C1C1"/>
                                  </a:solidFill>
                                  <a:latin typeface="Cambria Math" panose="02040503050406030204" pitchFamily="18" charset="0"/>
                                </a:rPr>
                                <m:t>⋅</m:t>
                              </m:r>
                            </m:oMath>
                          </a14:m>
                          <a:r>
                            <a:rPr lang="en-US" sz="1200" dirty="0">
                              <a:solidFill>
                                <a:srgbClr val="D4D69A"/>
                              </a:solidFill>
                              <a:latin typeface="Menlo-Regular" panose="020B0609030804020204" pitchFamily="49" charset="0"/>
                            </a:rPr>
                            <a:t> </a:t>
                          </a:r>
                          <a:r>
                            <a:rPr lang="en-US" sz="1200" dirty="0">
                              <a:solidFill>
                                <a:srgbClr val="8CD3FE"/>
                              </a:solidFill>
                              <a:latin typeface="Menlo-Regular" panose="020B0609030804020204" pitchFamily="49" charset="0"/>
                            </a:rPr>
                            <a:t>error</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 </a:t>
                          </a:r>
                          <a:r>
                            <a:rPr lang="en-US" sz="1200" dirty="0" err="1">
                              <a:solidFill>
                                <a:srgbClr val="8CD3FE"/>
                              </a:solidFill>
                              <a:latin typeface="Menlo-Regular" panose="020B0609030804020204" pitchFamily="49" charset="0"/>
                            </a:rPr>
                            <a:t>sp</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252924691"/>
                      </a:ext>
                    </a:extLst>
                  </a:tr>
                  <a:tr h="232431">
                    <a:tc>
                      <a:txBody>
                        <a:bodyPr/>
                        <a:lstStyle/>
                        <a:p>
                          <a:pPr algn="r"/>
                          <a:r>
                            <a:rPr lang="en-US" sz="1200" dirty="0">
                              <a:solidFill>
                                <a:schemeClr val="bg1"/>
                              </a:solidFill>
                            </a:rPr>
                            <a:t>9</a:t>
                          </a:r>
                        </a:p>
                      </a:txBody>
                      <a:tcPr>
                        <a:solidFill>
                          <a:schemeClr val="tx1"/>
                        </a:solidFill>
                      </a:tcPr>
                    </a:tc>
                    <a:tc>
                      <a:txBody>
                        <a:bodyPr/>
                        <a:lstStyle/>
                        <a:p>
                          <a:r>
                            <a:rPr lang="en-US" sz="1200" dirty="0">
                              <a:solidFill>
                                <a:srgbClr val="8CD3FE"/>
                              </a:solidFill>
                              <a:latin typeface="Menlo-Regular" panose="020B0609030804020204" pitchFamily="49" charset="0"/>
                            </a:rPr>
                            <a:t>    </a:t>
                          </a:r>
                          <a:r>
                            <a:rPr lang="en-US" sz="1200" dirty="0" err="1">
                              <a:solidFill>
                                <a:srgbClr val="8CD3FE"/>
                              </a:solidFill>
                              <a:latin typeface="Menlo-Regular" panose="020B0609030804020204" pitchFamily="49" charset="0"/>
                            </a:rPr>
                            <a:t>gradient_b</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l</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error</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681184626"/>
                      </a:ext>
                    </a:extLst>
                  </a:tr>
                  <a:tr h="232431">
                    <a:tc>
                      <a:txBody>
                        <a:bodyPr/>
                        <a:lstStyle/>
                        <a:p>
                          <a:pPr algn="r"/>
                          <a:r>
                            <a:rPr lang="en-US" sz="1200" dirty="0">
                              <a:solidFill>
                                <a:schemeClr val="bg1"/>
                              </a:solidFill>
                            </a:rPr>
                            <a:t>10 </a:t>
                          </a:r>
                        </a:p>
                      </a:txBody>
                      <a:tcPr>
                        <a:solidFill>
                          <a:schemeClr val="tx1"/>
                        </a:solidFill>
                      </a:tcPr>
                    </a:tc>
                    <a:tc>
                      <a:txBody>
                        <a:bodyPr/>
                        <a:lstStyle/>
                        <a:p>
                          <a:r>
                            <a:rPr lang="en-US" sz="1200" dirty="0">
                              <a:solidFill>
                                <a:srgbClr val="8CD3FE"/>
                              </a:solidFill>
                              <a:latin typeface="Menlo-Regular" panose="020B0609030804020204" pitchFamily="49" charset="0"/>
                            </a:rPr>
                            <a:t>    </a:t>
                          </a:r>
                          <a:r>
                            <a:rPr lang="en-US" sz="1200" dirty="0" err="1">
                              <a:solidFill>
                                <a:srgbClr val="8CD3FE"/>
                              </a:solidFill>
                              <a:latin typeface="Menlo-Regular" panose="020B0609030804020204" pitchFamily="49" charset="0"/>
                            </a:rPr>
                            <a:t>gradient_w</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l</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activations</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l-1</a:t>
                          </a:r>
                          <a:r>
                            <a:rPr lang="en-US" sz="1200" dirty="0">
                              <a:solidFill>
                                <a:srgbClr val="C1C1C1"/>
                              </a:solidFill>
                              <a:latin typeface="Menlo-Regular" panose="020B0609030804020204" pitchFamily="49" charset="0"/>
                            </a:rPr>
                            <a:t>] </a:t>
                          </a:r>
                          <a14:m>
                            <m:oMath xmlns:m="http://schemas.openxmlformats.org/officeDocument/2006/math">
                              <m:r>
                                <a:rPr lang="en-US" sz="1200" b="0" i="1" smtClean="0">
                                  <a:solidFill>
                                    <a:srgbClr val="C1C1C1"/>
                                  </a:solidFill>
                                  <a:latin typeface="Cambria Math" panose="02040503050406030204" pitchFamily="18" charset="0"/>
                                </a:rPr>
                                <m:t>⋅</m:t>
                              </m:r>
                            </m:oMath>
                          </a14:m>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error.</a:t>
                          </a:r>
                          <a:r>
                            <a:rPr lang="en-US" sz="1200" dirty="0" err="1">
                              <a:solidFill>
                                <a:srgbClr val="8CD3FE"/>
                              </a:solidFill>
                              <a:latin typeface="Menlo-Regular" panose="020B0609030804020204" pitchFamily="49" charset="0"/>
                            </a:rPr>
                            <a:t>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1001978705"/>
                      </a:ext>
                    </a:extLst>
                  </a:tr>
                </a:tbl>
              </a:graphicData>
            </a:graphic>
          </p:graphicFrame>
        </mc:Choice>
        <mc:Fallback xmlns="">
          <p:graphicFrame>
            <p:nvGraphicFramePr>
              <p:cNvPr id="2" name="Table 1">
                <a:extLst>
                  <a:ext uri="{FF2B5EF4-FFF2-40B4-BE49-F238E27FC236}">
                    <a16:creationId xmlns:a16="http://schemas.microsoft.com/office/drawing/2014/main" id="{4ACD9032-E576-F41C-17A7-85CFD336585A}"/>
                  </a:ext>
                </a:extLst>
              </p:cNvPr>
              <p:cNvGraphicFramePr>
                <a:graphicFrameLocks noGrp="1"/>
              </p:cNvGraphicFramePr>
              <p:nvPr>
                <p:extLst>
                  <p:ext uri="{D42A27DB-BD31-4B8C-83A1-F6EECF244321}">
                    <p14:modId xmlns:p14="http://schemas.microsoft.com/office/powerpoint/2010/main" val="1920192754"/>
                  </p:ext>
                </p:extLst>
              </p:nvPr>
            </p:nvGraphicFramePr>
            <p:xfrm>
              <a:off x="1593436" y="2133600"/>
              <a:ext cx="8869680" cy="3078480"/>
            </p:xfrm>
            <a:graphic>
              <a:graphicData uri="http://schemas.openxmlformats.org/drawingml/2006/table">
                <a:tbl>
                  <a:tblPr firstRow="1" bandRow="1">
                    <a:tableStyleId>{7E9639D4-E3E2-4D34-9284-5A2195B3D0D7}</a:tableStyleId>
                  </a:tblPr>
                  <a:tblGrid>
                    <a:gridCol w="640080">
                      <a:extLst>
                        <a:ext uri="{9D8B030D-6E8A-4147-A177-3AD203B41FA5}">
                          <a16:colId xmlns:a16="http://schemas.microsoft.com/office/drawing/2014/main" val="3187280461"/>
                        </a:ext>
                      </a:extLst>
                    </a:gridCol>
                    <a:gridCol w="8229600">
                      <a:extLst>
                        <a:ext uri="{9D8B030D-6E8A-4147-A177-3AD203B41FA5}">
                          <a16:colId xmlns:a16="http://schemas.microsoft.com/office/drawing/2014/main" val="2007790319"/>
                        </a:ext>
                      </a:extLst>
                    </a:gridCol>
                  </a:tblGrid>
                  <a:tr h="304800">
                    <a:tc>
                      <a:txBody>
                        <a:bodyPr/>
                        <a:lstStyle/>
                        <a:p>
                          <a:r>
                            <a:rPr lang="en-US" sz="1400" dirty="0"/>
                            <a:t>Line</a:t>
                          </a:r>
                        </a:p>
                      </a:txBody>
                      <a:tcPr>
                        <a:solidFill>
                          <a:schemeClr val="tx1"/>
                        </a:solidFill>
                      </a:tcPr>
                    </a:tc>
                    <a:tc>
                      <a:txBody>
                        <a:bodyPr/>
                        <a:lstStyle/>
                        <a:p>
                          <a:r>
                            <a:rPr lang="en-US" sz="1400" dirty="0"/>
                            <a:t>Pseudocode</a:t>
                          </a:r>
                        </a:p>
                      </a:txBody>
                      <a:tcPr>
                        <a:solidFill>
                          <a:schemeClr val="tx1"/>
                        </a:solidFill>
                      </a:tcPr>
                    </a:tc>
                    <a:extLst>
                      <a:ext uri="{0D108BD9-81ED-4DB2-BD59-A6C34878D82A}">
                        <a16:rowId xmlns:a16="http://schemas.microsoft.com/office/drawing/2014/main" val="2508094747"/>
                      </a:ext>
                    </a:extLst>
                  </a:tr>
                  <a:tr h="304800">
                    <a:tc>
                      <a:txBody>
                        <a:bodyPr/>
                        <a:lstStyle/>
                        <a:p>
                          <a:pPr algn="r"/>
                          <a:r>
                            <a:rPr lang="en-US" sz="1200" dirty="0">
                              <a:solidFill>
                                <a:schemeClr val="bg1"/>
                              </a:solidFill>
                            </a:rPr>
                            <a:t>1</a:t>
                          </a:r>
                        </a:p>
                      </a:txBody>
                      <a:tcPr>
                        <a:solidFill>
                          <a:schemeClr val="tx1"/>
                        </a:solidFill>
                      </a:tcPr>
                    </a:tc>
                    <a:tc>
                      <a:txBody>
                        <a:bodyPr/>
                        <a:lstStyle/>
                        <a:p>
                          <a:r>
                            <a:rPr lang="en-US" sz="1400" dirty="0">
                              <a:solidFill>
                                <a:srgbClr val="8CD3FE"/>
                              </a:solidFill>
                              <a:latin typeface="Menlo-Regular" panose="020B0609030804020204" pitchFamily="49" charset="0"/>
                            </a:rPr>
                            <a:t>error</a:t>
                          </a:r>
                          <a:r>
                            <a:rPr lang="en-US" sz="1400" dirty="0">
                              <a:solidFill>
                                <a:srgbClr val="C1C1C1"/>
                              </a:solidFill>
                              <a:latin typeface="Menlo-Regular" panose="020B0609030804020204" pitchFamily="49" charset="0"/>
                            </a:rPr>
                            <a:t>  </a:t>
                          </a:r>
                          <a:r>
                            <a:rPr lang="en-US" sz="1400" dirty="0">
                              <a:solidFill>
                                <a:srgbClr val="CACACA"/>
                              </a:solidFill>
                              <a:latin typeface="Menlo-Regular" panose="020B0609030804020204" pitchFamily="49" charset="0"/>
                            </a:rPr>
                            <a:t>=</a:t>
                          </a:r>
                          <a:r>
                            <a:rPr lang="en-US" sz="1400" dirty="0">
                              <a:solidFill>
                                <a:srgbClr val="C1C1C1"/>
                              </a:solidFill>
                              <a:latin typeface="Menlo-Regular" panose="020B0609030804020204" pitchFamily="49" charset="0"/>
                            </a:rPr>
                            <a:t> (</a:t>
                          </a:r>
                          <a:r>
                            <a:rPr lang="en-US" sz="1400" dirty="0">
                              <a:solidFill>
                                <a:srgbClr val="8CD3FE"/>
                              </a:solidFill>
                              <a:latin typeface="Menlo-Regular" panose="020B0609030804020204" pitchFamily="49" charset="0"/>
                            </a:rPr>
                            <a:t>activations</a:t>
                          </a:r>
                          <a:r>
                            <a:rPr lang="en-US" sz="1400" dirty="0">
                              <a:solidFill>
                                <a:srgbClr val="C1C1C1"/>
                              </a:solidFill>
                              <a:latin typeface="Menlo-Regular" panose="020B0609030804020204" pitchFamily="49" charset="0"/>
                            </a:rPr>
                            <a:t>[</a:t>
                          </a:r>
                          <a:r>
                            <a:rPr lang="en-US" sz="1400" dirty="0">
                              <a:solidFill>
                                <a:srgbClr val="CACACA"/>
                              </a:solidFill>
                              <a:latin typeface="Menlo-Regular" panose="020B0609030804020204" pitchFamily="49" charset="0"/>
                            </a:rPr>
                            <a:t>-</a:t>
                          </a:r>
                          <a:r>
                            <a:rPr lang="en-US" sz="1400" dirty="0">
                              <a:solidFill>
                                <a:srgbClr val="A7C598"/>
                              </a:solidFill>
                              <a:latin typeface="Menlo-Regular" panose="020B0609030804020204" pitchFamily="49" charset="0"/>
                            </a:rPr>
                            <a:t>1</a:t>
                          </a:r>
                          <a:r>
                            <a:rPr lang="en-US" sz="1400" dirty="0">
                              <a:solidFill>
                                <a:srgbClr val="C1C1C1"/>
                              </a:solidFill>
                              <a:latin typeface="Menlo-Regular" panose="020B0609030804020204" pitchFamily="49" charset="0"/>
                            </a:rPr>
                            <a:t>] </a:t>
                          </a:r>
                          <a:r>
                            <a:rPr lang="en-US" sz="1400" dirty="0">
                              <a:solidFill>
                                <a:srgbClr val="CACACA"/>
                              </a:solidFill>
                              <a:latin typeface="Menlo-Regular" panose="020B0609030804020204" pitchFamily="49" charset="0"/>
                            </a:rPr>
                            <a:t>- </a:t>
                          </a:r>
                          <a:r>
                            <a:rPr lang="en-US" sz="1400" dirty="0">
                              <a:solidFill>
                                <a:srgbClr val="8CD3FE"/>
                              </a:solidFill>
                              <a:latin typeface="Menlo-Regular" panose="020B0609030804020204" pitchFamily="49" charset="0"/>
                            </a:rPr>
                            <a:t>t</a:t>
                          </a:r>
                          <a:r>
                            <a:rPr lang="en-US" sz="1400" dirty="0">
                              <a:solidFill>
                                <a:srgbClr val="C1C1C1"/>
                              </a:solidFill>
                              <a:latin typeface="Menlo-Regular" panose="020B0609030804020204" pitchFamily="49" charset="0"/>
                            </a:rPr>
                            <a:t>)</a:t>
                          </a:r>
                          <a:endParaRPr lang="en-US" sz="1400" dirty="0"/>
                        </a:p>
                      </a:txBody>
                      <a:tcPr>
                        <a:solidFill>
                          <a:schemeClr val="tx1"/>
                        </a:solidFill>
                      </a:tcPr>
                    </a:tc>
                    <a:extLst>
                      <a:ext uri="{0D108BD9-81ED-4DB2-BD59-A6C34878D82A}">
                        <a16:rowId xmlns:a16="http://schemas.microsoft.com/office/drawing/2014/main" val="1057160213"/>
                      </a:ext>
                    </a:extLst>
                  </a:tr>
                  <a:tr h="274320">
                    <a:tc>
                      <a:txBody>
                        <a:bodyPr/>
                        <a:lstStyle/>
                        <a:p>
                          <a:pPr algn="r"/>
                          <a:r>
                            <a:rPr lang="en-US" sz="1200" dirty="0">
                              <a:solidFill>
                                <a:schemeClr val="bg1"/>
                              </a:solidFill>
                            </a:rPr>
                            <a:t>2</a:t>
                          </a:r>
                        </a:p>
                      </a:txBody>
                      <a:tcPr>
                        <a:solidFill>
                          <a:schemeClr val="tx1"/>
                        </a:solidFill>
                      </a:tcPr>
                    </a:tc>
                    <a:tc>
                      <a:txBody>
                        <a:bodyPr/>
                        <a:lstStyle/>
                        <a:p>
                          <a:r>
                            <a:rPr lang="en-US" sz="1200" dirty="0" err="1">
                              <a:solidFill>
                                <a:srgbClr val="8CD3FE"/>
                              </a:solidFill>
                              <a:latin typeface="Menlo-Regular" panose="020B0609030804020204" pitchFamily="49" charset="0"/>
                            </a:rPr>
                            <a:t>gradient_b</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error</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130492628"/>
                      </a:ext>
                    </a:extLst>
                  </a:tr>
                  <a:tr h="274320">
                    <a:tc>
                      <a:txBody>
                        <a:bodyPr/>
                        <a:lstStyle/>
                        <a:p>
                          <a:pPr algn="r"/>
                          <a:r>
                            <a:rPr lang="en-US" sz="1200" dirty="0">
                              <a:solidFill>
                                <a:schemeClr val="bg1"/>
                              </a:solidFill>
                            </a:rPr>
                            <a:t>3</a:t>
                          </a:r>
                        </a:p>
                      </a:txBody>
                      <a:tcPr>
                        <a:solidFill>
                          <a:schemeClr val="tx1"/>
                        </a:solidFill>
                      </a:tcPr>
                    </a:tc>
                    <a:tc>
                      <a:txBody>
                        <a:bodyPr/>
                        <a:lstStyle/>
                        <a:p>
                          <a:endParaRPr lang="en-US"/>
                        </a:p>
                      </a:txBody>
                      <a:tcPr>
                        <a:blipFill>
                          <a:blip r:embed="rId3"/>
                          <a:stretch>
                            <a:fillRect l="-7858" t="-338095" r="-154" b="-742857"/>
                          </a:stretch>
                        </a:blipFill>
                      </a:tcPr>
                    </a:tc>
                    <a:extLst>
                      <a:ext uri="{0D108BD9-81ED-4DB2-BD59-A6C34878D82A}">
                        <a16:rowId xmlns:a16="http://schemas.microsoft.com/office/drawing/2014/main" val="3691233306"/>
                      </a:ext>
                    </a:extLst>
                  </a:tr>
                  <a:tr h="274320">
                    <a:tc>
                      <a:txBody>
                        <a:bodyPr/>
                        <a:lstStyle/>
                        <a:p>
                          <a:pPr algn="r"/>
                          <a:r>
                            <a:rPr lang="en-US" sz="1200" dirty="0">
                              <a:solidFill>
                                <a:schemeClr val="bg1"/>
                              </a:solidFill>
                            </a:rPr>
                            <a:t>4</a:t>
                          </a:r>
                        </a:p>
                      </a:txBody>
                      <a:tcPr>
                        <a:solidFill>
                          <a:schemeClr val="tx1"/>
                        </a:solidFill>
                      </a:tcPr>
                    </a:tc>
                    <a:tc>
                      <a:txBody>
                        <a:bodyPr/>
                        <a:lstStyle/>
                        <a:p>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4260882290"/>
                      </a:ext>
                    </a:extLst>
                  </a:tr>
                  <a:tr h="274320">
                    <a:tc>
                      <a:txBody>
                        <a:bodyPr/>
                        <a:lstStyle/>
                        <a:p>
                          <a:pPr algn="r"/>
                          <a:r>
                            <a:rPr lang="en-US" sz="1200" dirty="0">
                              <a:solidFill>
                                <a:schemeClr val="bg1"/>
                              </a:solidFill>
                            </a:rPr>
                            <a:t>5</a:t>
                          </a:r>
                        </a:p>
                      </a:txBody>
                      <a:tcPr>
                        <a:solidFill>
                          <a:schemeClr val="tx1"/>
                        </a:solidFill>
                      </a:tcPr>
                    </a:tc>
                    <a:tc>
                      <a:txBody>
                        <a:bodyPr/>
                        <a:lstStyle/>
                        <a:p>
                          <a:r>
                            <a:rPr lang="en-US" sz="1200" dirty="0">
                              <a:solidFill>
                                <a:srgbClr val="B76FB3"/>
                              </a:solidFill>
                              <a:latin typeface="Menlo-Regular" panose="020B0609030804020204" pitchFamily="49" charset="0"/>
                            </a:rPr>
                            <a:t>for</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l</a:t>
                          </a:r>
                          <a:r>
                            <a:rPr lang="en-US" sz="1200" dirty="0">
                              <a:solidFill>
                                <a:srgbClr val="C1C1C1"/>
                              </a:solidFill>
                              <a:latin typeface="Menlo-Regular" panose="020B0609030804020204" pitchFamily="49" charset="0"/>
                            </a:rPr>
                            <a:t> </a:t>
                          </a:r>
                          <a:r>
                            <a:rPr lang="en-US" sz="1200" dirty="0">
                              <a:solidFill>
                                <a:srgbClr val="B76FB3"/>
                              </a:solidFill>
                              <a:latin typeface="Menlo-Regular" panose="020B0609030804020204" pitchFamily="49" charset="0"/>
                            </a:rPr>
                            <a:t>from</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num_layers</a:t>
                          </a:r>
                          <a:r>
                            <a:rPr lang="en-US" sz="1200" dirty="0">
                              <a:solidFill>
                                <a:srgbClr val="C1C1C1"/>
                              </a:solidFill>
                              <a:latin typeface="Menlo-Regular" panose="020B0609030804020204" pitchFamily="49" charset="0"/>
                            </a:rPr>
                            <a:t>-2 </a:t>
                          </a:r>
                          <a:r>
                            <a:rPr lang="en-US" sz="1200" dirty="0">
                              <a:solidFill>
                                <a:srgbClr val="B76FB3"/>
                              </a:solidFill>
                              <a:latin typeface="Menlo-Regular" panose="020B0609030804020204" pitchFamily="49" charset="0"/>
                            </a:rPr>
                            <a:t>to </a:t>
                          </a:r>
                          <a:r>
                            <a:rPr lang="en-US" sz="1200" dirty="0">
                              <a:solidFill>
                                <a:srgbClr val="8CD3FE"/>
                              </a:solidFill>
                              <a:latin typeface="Menlo-Regular" panose="020B0609030804020204" pitchFamily="49" charset="0"/>
                            </a:rPr>
                            <a:t>1:</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656897880"/>
                      </a:ext>
                    </a:extLst>
                  </a:tr>
                  <a:tr h="274320">
                    <a:tc>
                      <a:txBody>
                        <a:bodyPr/>
                        <a:lstStyle/>
                        <a:p>
                          <a:pPr algn="r"/>
                          <a:r>
                            <a:rPr lang="en-US" sz="1200" dirty="0">
                              <a:solidFill>
                                <a:schemeClr val="bg1"/>
                              </a:solidFill>
                            </a:rPr>
                            <a:t>6 </a:t>
                          </a: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8CD3FE"/>
                              </a:solidFill>
                              <a:latin typeface="Menlo-Regular" panose="020B0609030804020204" pitchFamily="49" charset="0"/>
                            </a:rPr>
                            <a:t>    z</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zs</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l-1</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843199691"/>
                      </a:ext>
                    </a:extLst>
                  </a:tr>
                  <a:tr h="274320">
                    <a:tc>
                      <a:txBody>
                        <a:bodyPr/>
                        <a:lstStyle/>
                        <a:p>
                          <a:pPr algn="r"/>
                          <a:r>
                            <a:rPr lang="en-US" sz="1200" dirty="0">
                              <a:solidFill>
                                <a:schemeClr val="bg1"/>
                              </a:solidFill>
                            </a:rPr>
                            <a:t>7</a:t>
                          </a:r>
                        </a:p>
                      </a:txBody>
                      <a:tcPr>
                        <a:solidFill>
                          <a:schemeClr val="tx1"/>
                        </a:solidFill>
                      </a:tcPr>
                    </a:tc>
                    <a:tc>
                      <a:txBody>
                        <a:bodyPr/>
                        <a:lstStyle/>
                        <a:p>
                          <a:r>
                            <a:rPr lang="en-US" sz="1200" dirty="0">
                              <a:latin typeface="Consolas" panose="020B0609020204030204" pitchFamily="49" charset="0"/>
                            </a:rPr>
                            <a:t>    </a:t>
                          </a:r>
                          <a:r>
                            <a:rPr lang="en-US" sz="1200" dirty="0" err="1">
                              <a:solidFill>
                                <a:srgbClr val="8CD3FE"/>
                              </a:solidFill>
                              <a:latin typeface="Menlo-Regular" panose="020B0609030804020204" pitchFamily="49" charset="0"/>
                            </a:rPr>
                            <a:t>sp</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err="1">
                              <a:solidFill>
                                <a:srgbClr val="D4D69A"/>
                              </a:solidFill>
                              <a:latin typeface="Menlo-Regular" panose="020B0609030804020204" pitchFamily="49" charset="0"/>
                            </a:rPr>
                            <a:t>sigmoid_prime</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z</a:t>
                          </a:r>
                          <a:r>
                            <a:rPr lang="en-US" sz="1200" dirty="0">
                              <a:solidFill>
                                <a:srgbClr val="C1C1C1"/>
                              </a:solidFill>
                              <a:latin typeface="Menlo-Regular" panose="020B0609030804020204" pitchFamily="49" charset="0"/>
                            </a:rPr>
                            <a:t>)</a:t>
                          </a:r>
                          <a:r>
                            <a:rPr lang="en-US" sz="1200" dirty="0">
                              <a:latin typeface="Consolas" panose="020B0609020204030204" pitchFamily="49" charset="0"/>
                            </a:rPr>
                            <a:t>  </a:t>
                          </a:r>
                        </a:p>
                      </a:txBody>
                      <a:tcPr>
                        <a:solidFill>
                          <a:schemeClr val="tx1"/>
                        </a:solidFill>
                      </a:tcPr>
                    </a:tc>
                    <a:extLst>
                      <a:ext uri="{0D108BD9-81ED-4DB2-BD59-A6C34878D82A}">
                        <a16:rowId xmlns:a16="http://schemas.microsoft.com/office/drawing/2014/main" val="3715285931"/>
                      </a:ext>
                    </a:extLst>
                  </a:tr>
                  <a:tr h="274320">
                    <a:tc>
                      <a:txBody>
                        <a:bodyPr/>
                        <a:lstStyle/>
                        <a:p>
                          <a:pPr algn="r"/>
                          <a:r>
                            <a:rPr lang="en-US" sz="1200" dirty="0">
                              <a:solidFill>
                                <a:schemeClr val="bg1"/>
                              </a:solidFill>
                            </a:rPr>
                            <a:t>8</a:t>
                          </a:r>
                        </a:p>
                      </a:txBody>
                      <a:tcPr>
                        <a:solidFill>
                          <a:schemeClr val="tx1"/>
                        </a:solidFill>
                      </a:tcPr>
                    </a:tc>
                    <a:tc>
                      <a:txBody>
                        <a:bodyPr/>
                        <a:lstStyle/>
                        <a:p>
                          <a:endParaRPr lang="en-US"/>
                        </a:p>
                      </a:txBody>
                      <a:tcPr>
                        <a:blipFill>
                          <a:blip r:embed="rId3"/>
                          <a:stretch>
                            <a:fillRect l="-7858" t="-813636" r="-154" b="-213636"/>
                          </a:stretch>
                        </a:blipFill>
                      </a:tcPr>
                    </a:tc>
                    <a:extLst>
                      <a:ext uri="{0D108BD9-81ED-4DB2-BD59-A6C34878D82A}">
                        <a16:rowId xmlns:a16="http://schemas.microsoft.com/office/drawing/2014/main" val="2252924691"/>
                      </a:ext>
                    </a:extLst>
                  </a:tr>
                  <a:tr h="274320">
                    <a:tc>
                      <a:txBody>
                        <a:bodyPr/>
                        <a:lstStyle/>
                        <a:p>
                          <a:pPr algn="r"/>
                          <a:r>
                            <a:rPr lang="en-US" sz="1200" dirty="0">
                              <a:solidFill>
                                <a:schemeClr val="bg1"/>
                              </a:solidFill>
                            </a:rPr>
                            <a:t>9</a:t>
                          </a:r>
                        </a:p>
                      </a:txBody>
                      <a:tcPr>
                        <a:solidFill>
                          <a:schemeClr val="tx1"/>
                        </a:solidFill>
                      </a:tcPr>
                    </a:tc>
                    <a:tc>
                      <a:txBody>
                        <a:bodyPr/>
                        <a:lstStyle/>
                        <a:p>
                          <a:r>
                            <a:rPr lang="en-US" sz="1200" dirty="0">
                              <a:solidFill>
                                <a:srgbClr val="8CD3FE"/>
                              </a:solidFill>
                              <a:latin typeface="Menlo-Regular" panose="020B0609030804020204" pitchFamily="49" charset="0"/>
                            </a:rPr>
                            <a:t>    </a:t>
                          </a:r>
                          <a:r>
                            <a:rPr lang="en-US" sz="1200" dirty="0" err="1">
                              <a:solidFill>
                                <a:srgbClr val="8CD3FE"/>
                              </a:solidFill>
                              <a:latin typeface="Menlo-Regular" panose="020B0609030804020204" pitchFamily="49" charset="0"/>
                            </a:rPr>
                            <a:t>gradient_b</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l</a:t>
                          </a:r>
                          <a:r>
                            <a:rPr lang="en-US" sz="1200" dirty="0">
                              <a:solidFill>
                                <a:srgbClr val="CACACA"/>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1C1C1"/>
                              </a:solidFill>
                              <a:latin typeface="Menlo-Regular" panose="020B0609030804020204" pitchFamily="49" charset="0"/>
                            </a:rPr>
                            <a:t>] </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 </a:t>
                          </a:r>
                          <a:r>
                            <a:rPr lang="en-US" sz="1200" dirty="0">
                              <a:solidFill>
                                <a:srgbClr val="8CD3FE"/>
                              </a:solidFill>
                              <a:latin typeface="Menlo-Regular" panose="020B0609030804020204" pitchFamily="49" charset="0"/>
                            </a:rPr>
                            <a:t>error</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2681184626"/>
                      </a:ext>
                    </a:extLst>
                  </a:tr>
                  <a:tr h="274320">
                    <a:tc>
                      <a:txBody>
                        <a:bodyPr/>
                        <a:lstStyle/>
                        <a:p>
                          <a:pPr algn="r"/>
                          <a:r>
                            <a:rPr lang="en-US" sz="1200" dirty="0">
                              <a:solidFill>
                                <a:schemeClr val="bg1"/>
                              </a:solidFill>
                            </a:rPr>
                            <a:t>10 </a:t>
                          </a:r>
                        </a:p>
                      </a:txBody>
                      <a:tcPr>
                        <a:solidFill>
                          <a:schemeClr val="tx1"/>
                        </a:solidFill>
                      </a:tcPr>
                    </a:tc>
                    <a:tc>
                      <a:txBody>
                        <a:bodyPr/>
                        <a:lstStyle/>
                        <a:p>
                          <a:endParaRPr lang="en-US"/>
                        </a:p>
                      </a:txBody>
                      <a:tcPr>
                        <a:blipFill>
                          <a:blip r:embed="rId3"/>
                          <a:stretch>
                            <a:fillRect l="-7858" t="-1009091" r="-154" b="-18182"/>
                          </a:stretch>
                        </a:blipFill>
                      </a:tcPr>
                    </a:tc>
                    <a:extLst>
                      <a:ext uri="{0D108BD9-81ED-4DB2-BD59-A6C34878D82A}">
                        <a16:rowId xmlns:a16="http://schemas.microsoft.com/office/drawing/2014/main" val="1001978705"/>
                      </a:ext>
                    </a:extLst>
                  </a:tr>
                </a:tbl>
              </a:graphicData>
            </a:graphic>
          </p:graphicFrame>
        </mc:Fallback>
      </mc:AlternateContent>
      <p:graphicFrame>
        <p:nvGraphicFramePr>
          <p:cNvPr id="3" name="Table 2">
            <a:extLst>
              <a:ext uri="{FF2B5EF4-FFF2-40B4-BE49-F238E27FC236}">
                <a16:creationId xmlns:a16="http://schemas.microsoft.com/office/drawing/2014/main" id="{33841820-4955-7B0E-F517-236DABDFD39E}"/>
              </a:ext>
            </a:extLst>
          </p:cNvPr>
          <p:cNvGraphicFramePr>
            <a:graphicFrameLocks noGrp="1"/>
          </p:cNvGraphicFramePr>
          <p:nvPr>
            <p:extLst>
              <p:ext uri="{D42A27DB-BD31-4B8C-83A1-F6EECF244321}">
                <p14:modId xmlns:p14="http://schemas.microsoft.com/office/powerpoint/2010/main" val="386576841"/>
              </p:ext>
            </p:extLst>
          </p:nvPr>
        </p:nvGraphicFramePr>
        <p:xfrm>
          <a:off x="1593436" y="5745480"/>
          <a:ext cx="8869680" cy="579120"/>
        </p:xfrm>
        <a:graphic>
          <a:graphicData uri="http://schemas.openxmlformats.org/drawingml/2006/table">
            <a:tbl>
              <a:tblPr firstRow="1" bandRow="1">
                <a:tableStyleId>{7E9639D4-E3E2-4D34-9284-5A2195B3D0D7}</a:tableStyleId>
              </a:tblPr>
              <a:tblGrid>
                <a:gridCol w="640080">
                  <a:extLst>
                    <a:ext uri="{9D8B030D-6E8A-4147-A177-3AD203B41FA5}">
                      <a16:colId xmlns:a16="http://schemas.microsoft.com/office/drawing/2014/main" val="3187280461"/>
                    </a:ext>
                  </a:extLst>
                </a:gridCol>
                <a:gridCol w="8229600">
                  <a:extLst>
                    <a:ext uri="{9D8B030D-6E8A-4147-A177-3AD203B41FA5}">
                      <a16:colId xmlns:a16="http://schemas.microsoft.com/office/drawing/2014/main" val="2007790319"/>
                    </a:ext>
                  </a:extLst>
                </a:gridCol>
              </a:tblGrid>
              <a:tr h="232431">
                <a:tc>
                  <a:txBody>
                    <a:bodyPr/>
                    <a:lstStyle/>
                    <a:p>
                      <a:pPr algn="r"/>
                      <a:r>
                        <a:rPr lang="en-US" sz="1200" dirty="0">
                          <a:solidFill>
                            <a:schemeClr val="bg1"/>
                          </a:solidFill>
                        </a:rPr>
                        <a:t>1</a:t>
                      </a:r>
                    </a:p>
                  </a:txBody>
                  <a:tcPr>
                    <a:solidFill>
                      <a:schemeClr val="tx1"/>
                    </a:solidFill>
                  </a:tcPr>
                </a:tc>
                <a:tc>
                  <a:txBody>
                    <a:bodyPr/>
                    <a:lstStyle/>
                    <a:p>
                      <a:r>
                        <a:rPr lang="en-US" sz="1400" b="1" dirty="0">
                          <a:solidFill>
                            <a:srgbClr val="0070C0"/>
                          </a:solidFill>
                          <a:latin typeface="Consolas" panose="020B0609020204030204" pitchFamily="49" charset="0"/>
                        </a:rPr>
                        <a:t>function </a:t>
                      </a:r>
                      <a:r>
                        <a:rPr lang="en-US" sz="1400" dirty="0" err="1">
                          <a:solidFill>
                            <a:srgbClr val="D4D69A"/>
                          </a:solidFill>
                          <a:latin typeface="Menlo-Regular" panose="020B0609030804020204" pitchFamily="49" charset="0"/>
                        </a:rPr>
                        <a:t>sigmoid_prime</a:t>
                      </a:r>
                      <a:r>
                        <a:rPr lang="en-US" sz="1400" dirty="0">
                          <a:solidFill>
                            <a:srgbClr val="C1C1C1"/>
                          </a:solidFill>
                          <a:latin typeface="Menlo-Regular" panose="020B0609030804020204" pitchFamily="49" charset="0"/>
                        </a:rPr>
                        <a:t>(</a:t>
                      </a:r>
                      <a:r>
                        <a:rPr lang="en-US" sz="1400" dirty="0">
                          <a:solidFill>
                            <a:srgbClr val="8CD3FE"/>
                          </a:solidFill>
                          <a:latin typeface="Menlo-Regular" panose="020B0609030804020204" pitchFamily="49" charset="0"/>
                        </a:rPr>
                        <a:t>z</a:t>
                      </a:r>
                      <a:r>
                        <a:rPr lang="en-US" sz="1400" dirty="0">
                          <a:solidFill>
                            <a:srgbClr val="C1C1C1"/>
                          </a:solidFill>
                          <a:latin typeface="Menlo-Regular" panose="020B0609030804020204" pitchFamily="49" charset="0"/>
                        </a:rPr>
                        <a:t>)</a:t>
                      </a:r>
                      <a:r>
                        <a:rPr lang="en-US" sz="1400" dirty="0">
                          <a:latin typeface="Consolas" panose="020B0609020204030204" pitchFamily="49" charset="0"/>
                        </a:rPr>
                        <a:t> </a:t>
                      </a:r>
                      <a:endParaRPr lang="en-US" sz="1400" dirty="0"/>
                    </a:p>
                  </a:txBody>
                  <a:tcPr>
                    <a:solidFill>
                      <a:schemeClr val="tx1"/>
                    </a:solidFill>
                  </a:tcPr>
                </a:tc>
                <a:extLst>
                  <a:ext uri="{0D108BD9-81ED-4DB2-BD59-A6C34878D82A}">
                    <a16:rowId xmlns:a16="http://schemas.microsoft.com/office/drawing/2014/main" val="1057160213"/>
                  </a:ext>
                </a:extLst>
              </a:tr>
              <a:tr h="232431">
                <a:tc>
                  <a:txBody>
                    <a:bodyPr/>
                    <a:lstStyle/>
                    <a:p>
                      <a:pPr algn="r"/>
                      <a:r>
                        <a:rPr lang="en-US" sz="1200" dirty="0">
                          <a:solidFill>
                            <a:schemeClr val="bg1"/>
                          </a:solidFill>
                        </a:rPr>
                        <a:t>2</a:t>
                      </a:r>
                    </a:p>
                  </a:txBody>
                  <a:tcPr>
                    <a:solidFill>
                      <a:schemeClr val="tx1"/>
                    </a:solidFill>
                  </a:tcPr>
                </a:tc>
                <a:tc>
                  <a:txBody>
                    <a:bodyPr/>
                    <a:lstStyle/>
                    <a:p>
                      <a:r>
                        <a:rPr lang="en-US" sz="1200" dirty="0">
                          <a:solidFill>
                            <a:srgbClr val="C1C1C1"/>
                          </a:solidFill>
                          <a:latin typeface="Menlo-Regular" panose="020B0609030804020204" pitchFamily="49" charset="0"/>
                        </a:rPr>
                        <a:t>  </a:t>
                      </a:r>
                      <a:r>
                        <a:rPr lang="en-US" sz="1200" dirty="0">
                          <a:solidFill>
                            <a:srgbClr val="B76FB3"/>
                          </a:solidFill>
                          <a:latin typeface="Menlo-Regular" panose="020B0609030804020204" pitchFamily="49" charset="0"/>
                        </a:rPr>
                        <a:t>return</a:t>
                      </a:r>
                      <a:r>
                        <a:rPr lang="en-US" sz="1200" dirty="0">
                          <a:solidFill>
                            <a:srgbClr val="C1C1C1"/>
                          </a:solidFill>
                          <a:latin typeface="Menlo-Regular" panose="020B0609030804020204" pitchFamily="49" charset="0"/>
                        </a:rPr>
                        <a:t> </a:t>
                      </a:r>
                      <a:r>
                        <a:rPr lang="en-US" sz="1200" dirty="0">
                          <a:solidFill>
                            <a:srgbClr val="D4D69A"/>
                          </a:solidFill>
                          <a:latin typeface="Menlo-Regular" panose="020B0609030804020204" pitchFamily="49" charset="0"/>
                        </a:rPr>
                        <a:t>sigmoid</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z</a:t>
                      </a:r>
                      <a:r>
                        <a:rPr lang="en-US" sz="1200" dirty="0">
                          <a:solidFill>
                            <a:srgbClr val="C1C1C1"/>
                          </a:solidFill>
                          <a:latin typeface="Menlo-Regular" panose="020B0609030804020204" pitchFamily="49" charset="0"/>
                        </a:rPr>
                        <a:t>)</a:t>
                      </a:r>
                      <a:r>
                        <a:rPr lang="en-US" sz="1200" dirty="0">
                          <a:solidFill>
                            <a:srgbClr val="CACACA"/>
                          </a:solidFill>
                          <a:latin typeface="Menlo-Regular" panose="020B0609030804020204" pitchFamily="49" charset="0"/>
                        </a:rPr>
                        <a:t>*</a:t>
                      </a:r>
                      <a:r>
                        <a:rPr lang="en-US" sz="1200" dirty="0">
                          <a:solidFill>
                            <a:srgbClr val="C1C1C1"/>
                          </a:solidFill>
                          <a:latin typeface="Menlo-Regular" panose="020B0609030804020204" pitchFamily="49" charset="0"/>
                        </a:rPr>
                        <a:t>(</a:t>
                      </a:r>
                      <a:r>
                        <a:rPr lang="en-US" sz="1200" dirty="0">
                          <a:solidFill>
                            <a:srgbClr val="A7C598"/>
                          </a:solidFill>
                          <a:latin typeface="Menlo-Regular" panose="020B0609030804020204" pitchFamily="49" charset="0"/>
                        </a:rPr>
                        <a:t>1</a:t>
                      </a:r>
                      <a:r>
                        <a:rPr lang="en-US" sz="1200" dirty="0">
                          <a:solidFill>
                            <a:srgbClr val="CACACA"/>
                          </a:solidFill>
                          <a:latin typeface="Menlo-Regular" panose="020B0609030804020204" pitchFamily="49" charset="0"/>
                        </a:rPr>
                        <a:t>-</a:t>
                      </a:r>
                      <a:r>
                        <a:rPr lang="en-US" sz="1200" dirty="0">
                          <a:solidFill>
                            <a:srgbClr val="D4D69A"/>
                          </a:solidFill>
                          <a:latin typeface="Menlo-Regular" panose="020B0609030804020204" pitchFamily="49" charset="0"/>
                        </a:rPr>
                        <a:t>sigmoid</a:t>
                      </a:r>
                      <a:r>
                        <a:rPr lang="en-US" sz="1200" dirty="0">
                          <a:solidFill>
                            <a:srgbClr val="C1C1C1"/>
                          </a:solidFill>
                          <a:latin typeface="Menlo-Regular" panose="020B0609030804020204" pitchFamily="49" charset="0"/>
                        </a:rPr>
                        <a:t>(</a:t>
                      </a:r>
                      <a:r>
                        <a:rPr lang="en-US" sz="1200" dirty="0">
                          <a:solidFill>
                            <a:srgbClr val="8CD3FE"/>
                          </a:solidFill>
                          <a:latin typeface="Menlo-Regular" panose="020B0609030804020204" pitchFamily="49" charset="0"/>
                        </a:rPr>
                        <a:t>z</a:t>
                      </a:r>
                      <a:r>
                        <a:rPr lang="en-US" sz="1200" dirty="0">
                          <a:solidFill>
                            <a:srgbClr val="C1C1C1"/>
                          </a:solidFill>
                          <a:latin typeface="Menlo-Regular" panose="020B0609030804020204" pitchFamily="49" charset="0"/>
                        </a:rPr>
                        <a:t>))</a:t>
                      </a:r>
                      <a:endParaRPr lang="en-US" sz="1200" dirty="0">
                        <a:latin typeface="Consolas" panose="020B0609020204030204" pitchFamily="49" charset="0"/>
                      </a:endParaRPr>
                    </a:p>
                  </a:txBody>
                  <a:tcPr>
                    <a:solidFill>
                      <a:schemeClr val="tx1"/>
                    </a:solidFill>
                  </a:tcPr>
                </a:tc>
                <a:extLst>
                  <a:ext uri="{0D108BD9-81ED-4DB2-BD59-A6C34878D82A}">
                    <a16:rowId xmlns:a16="http://schemas.microsoft.com/office/drawing/2014/main" val="130492628"/>
                  </a:ext>
                </a:extLst>
              </a:tr>
            </a:tbl>
          </a:graphicData>
        </a:graphic>
      </p:graphicFrame>
    </p:spTree>
    <p:extLst>
      <p:ext uri="{BB962C8B-B14F-4D97-AF65-F5344CB8AC3E}">
        <p14:creationId xmlns:p14="http://schemas.microsoft.com/office/powerpoint/2010/main" val="311668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How to adjust hyper-parameters</a:t>
            </a:r>
          </a:p>
        </p:txBody>
      </p:sp>
    </p:spTree>
    <p:extLst>
      <p:ext uri="{BB962C8B-B14F-4D97-AF65-F5344CB8AC3E}">
        <p14:creationId xmlns:p14="http://schemas.microsoft.com/office/powerpoint/2010/main" val="84222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t>Besides the weights, our network has some parameters that control how it learns:</a:t>
                </a:r>
              </a:p>
              <a:p>
                <a:pPr marL="873252" lvl="2" indent="-342900"/>
                <a:r>
                  <a:rPr lang="en-US" dirty="0"/>
                  <a:t>Learning rate </a:t>
                </a:r>
                <a14:m>
                  <m:oMath xmlns:m="http://schemas.openxmlformats.org/officeDocument/2006/math">
                    <m:r>
                      <a:rPr lang="en-US" b="0" i="1" smtClean="0">
                        <a:latin typeface="Cambria Math" panose="02040503050406030204" pitchFamily="18" charset="0"/>
                      </a:rPr>
                      <m:t>𝜂</m:t>
                    </m:r>
                  </m:oMath>
                </a14:m>
                <a:endParaRPr lang="en-US" dirty="0"/>
              </a:p>
              <a:p>
                <a:pPr marL="873252" lvl="2" indent="-342900"/>
                <a:r>
                  <a:rPr lang="en-US" dirty="0"/>
                  <a:t>The mini-batch size</a:t>
                </a:r>
              </a:p>
              <a:p>
                <a:pPr marL="873252" lvl="2" indent="-342900"/>
                <a:r>
                  <a:rPr lang="en-US" dirty="0"/>
                  <a:t>The number of epochs</a:t>
                </a:r>
              </a:p>
              <a:p>
                <a:pPr marL="873252" lvl="2" indent="-342900"/>
                <a:r>
                  <a:rPr lang="en-US" dirty="0"/>
                  <a:t>The number of hidden neurons</a:t>
                </a:r>
              </a:p>
              <a:p>
                <a:pPr marL="530352" lvl="2" indent="0">
                  <a:buNone/>
                </a:pPr>
                <a:endParaRPr lang="en-US" dirty="0"/>
              </a:p>
              <a:p>
                <a:pPr marL="530352" lvl="2" indent="0">
                  <a:buNone/>
                </a:pPr>
                <a:r>
                  <a:rPr lang="en-US" dirty="0"/>
                  <a:t>All parameters should be tested on a separate dataset (validation set) in order to avoid fitting the parameters to the test set</a:t>
                </a:r>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9144000" cy="4419600"/>
              </a:xfrm>
              <a:blipFill rotWithShape="0">
                <a:blip r:embed="rId3"/>
                <a:stretch>
                  <a:fillRect t="-1517"/>
                </a:stretch>
              </a:blipFill>
            </p:spPr>
            <p:txBody>
              <a:bodyPr/>
              <a:lstStyle/>
              <a:p>
                <a:r>
                  <a:rPr lang="ro-RO">
                    <a:noFill/>
                  </a:rPr>
                  <a:t> </a:t>
                </a:r>
              </a:p>
            </p:txBody>
          </p:sp>
        </mc:Fallback>
      </mc:AlternateContent>
      <p:sp>
        <p:nvSpPr>
          <p:cNvPr id="2" name="Title 1"/>
          <p:cNvSpPr>
            <a:spLocks noGrp="1"/>
          </p:cNvSpPr>
          <p:nvPr>
            <p:ph type="title"/>
          </p:nvPr>
        </p:nvSpPr>
        <p:spPr/>
        <p:txBody>
          <a:bodyPr/>
          <a:lstStyle/>
          <a:p>
            <a:r>
              <a:rPr lang="en-US" dirty="0"/>
              <a:t>How to adjust hyper-parameters</a:t>
            </a:r>
          </a:p>
        </p:txBody>
      </p:sp>
    </p:spTree>
    <p:extLst>
      <p:ext uri="{BB962C8B-B14F-4D97-AF65-F5344CB8AC3E}">
        <p14:creationId xmlns:p14="http://schemas.microsoft.com/office/powerpoint/2010/main" val="310023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t>The first, and probably the most difficult is to achieve any non-trivial learning. You must obtain results better than you would obtain by a random selection.</a:t>
            </a:r>
          </a:p>
          <a:p>
            <a:pPr marL="301752" lvl="1" indent="0">
              <a:buNone/>
            </a:pPr>
            <a:endParaRPr lang="en-US" dirty="0"/>
          </a:p>
          <a:p>
            <a:pPr marL="301752" lvl="1" indent="0">
              <a:buNone/>
            </a:pPr>
            <a:r>
              <a:rPr lang="en-US" dirty="0"/>
              <a:t>In the case of MNIST digits, this means you should obtain something greater than 10%</a:t>
            </a:r>
          </a:p>
          <a:p>
            <a:pPr marL="301752" lvl="1" indent="0">
              <a:buNone/>
            </a:pPr>
            <a:endParaRPr lang="en-US" dirty="0"/>
          </a:p>
          <a:p>
            <a:pPr marL="873252" lvl="2" indent="-342900"/>
            <a:r>
              <a:rPr lang="en-US" dirty="0"/>
              <a:t>Start with a smaller dataset. This increases the speed </a:t>
            </a:r>
          </a:p>
          <a:p>
            <a:pPr marL="1101852" lvl="3" indent="-342900"/>
            <a:r>
              <a:rPr lang="en-US" dirty="0"/>
              <a:t>In the case of MNIST digits this could mean to work with only two numbers (0 and 1)</a:t>
            </a:r>
          </a:p>
          <a:p>
            <a:pPr marL="873252" lvl="2" indent="-342900"/>
            <a:r>
              <a:rPr lang="en-US" dirty="0"/>
              <a:t>Start with a smaller network.</a:t>
            </a:r>
          </a:p>
          <a:p>
            <a:pPr marL="1101852" lvl="3" indent="-342900"/>
            <a:r>
              <a:rPr lang="en-US" dirty="0"/>
              <a:t>In the case of MNIST digits, that could mean to start with a network of 784x10 neurons. (No hidden layer)</a:t>
            </a:r>
          </a:p>
        </p:txBody>
      </p:sp>
      <p:sp>
        <p:nvSpPr>
          <p:cNvPr id="2" name="Title 1"/>
          <p:cNvSpPr>
            <a:spLocks noGrp="1"/>
          </p:cNvSpPr>
          <p:nvPr>
            <p:ph type="title"/>
          </p:nvPr>
        </p:nvSpPr>
        <p:spPr/>
        <p:txBody>
          <a:bodyPr/>
          <a:lstStyle/>
          <a:p>
            <a:r>
              <a:rPr lang="en-US" dirty="0"/>
              <a:t>How to adjust hyper-parameters</a:t>
            </a:r>
          </a:p>
        </p:txBody>
      </p:sp>
    </p:spTree>
    <p:extLst>
      <p:ext uri="{BB962C8B-B14F-4D97-AF65-F5344CB8AC3E}">
        <p14:creationId xmlns:p14="http://schemas.microsoft.com/office/powerpoint/2010/main" val="109326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873252" lvl="2" indent="-342900"/>
            <a:r>
              <a:rPr lang="en-US" dirty="0"/>
              <a:t>Increase monitoring frequency</a:t>
            </a:r>
          </a:p>
          <a:p>
            <a:pPr marL="1101852" lvl="3" indent="-342900"/>
            <a:r>
              <a:rPr lang="en-US" sz="1800" dirty="0"/>
              <a:t>Work with just a fraction of the validation set</a:t>
            </a:r>
          </a:p>
          <a:p>
            <a:pPr marL="1101852" lvl="3" indent="-342900"/>
            <a:r>
              <a:rPr lang="en-US" sz="1800" dirty="0"/>
              <a:t>Monitor the accuracy not only on iterations, but also after you have computed some mini batches (for example, 10 </a:t>
            </a:r>
            <a:r>
              <a:rPr lang="en-US" sz="1800" dirty="0" err="1"/>
              <a:t>minibatches</a:t>
            </a:r>
            <a:r>
              <a:rPr lang="en-US" sz="1800" dirty="0"/>
              <a:t>)</a:t>
            </a:r>
          </a:p>
          <a:p>
            <a:pPr marL="758952" lvl="3" indent="0">
              <a:buNone/>
            </a:pPr>
            <a:endParaRPr lang="en-US" sz="1800" dirty="0"/>
          </a:p>
          <a:p>
            <a:pPr marL="758952" lvl="3" indent="0">
              <a:buNone/>
            </a:pPr>
            <a:r>
              <a:rPr lang="en-US" sz="1800" dirty="0"/>
              <a:t>All of the above steps are useful to allow you to receive quick feedback from the network. This allows to test many values for the parameters.</a:t>
            </a:r>
          </a:p>
          <a:p>
            <a:pPr marL="758952" lvl="3" indent="0">
              <a:buNone/>
            </a:pPr>
            <a:endParaRPr lang="en-US" sz="1800" dirty="0"/>
          </a:p>
          <a:p>
            <a:pPr marL="758952" lvl="3" indent="0">
              <a:buNone/>
            </a:pPr>
            <a:endParaRPr lang="en-US" sz="1800" dirty="0"/>
          </a:p>
          <a:p>
            <a:pPr marL="758952" lvl="3" indent="0">
              <a:buNone/>
            </a:pPr>
            <a:r>
              <a:rPr lang="en-US" sz="1800" dirty="0"/>
              <a:t>Start by adjusting the learning rate until you see some learning happens. </a:t>
            </a:r>
          </a:p>
          <a:p>
            <a:pPr marL="301752"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How to adjust hyper-parameters</a:t>
            </a:r>
          </a:p>
        </p:txBody>
      </p:sp>
    </p:spTree>
    <p:extLst>
      <p:ext uri="{BB962C8B-B14F-4D97-AF65-F5344CB8AC3E}">
        <p14:creationId xmlns:p14="http://schemas.microsoft.com/office/powerpoint/2010/main" val="3784073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endParaRPr lang="en-US"/>
          </a:p>
        </p:txBody>
      </p:sp>
      <mc:AlternateContent xmlns:mc="http://schemas.openxmlformats.org/markup-compatibility/2006" xmlns:a14="http://schemas.microsoft.com/office/drawing/2010/main">
        <mc:Choice Requires="a14">
          <p:sp>
            <p:nvSpPr>
              <p:cNvPr id="9" name="Content Placeholder 8"/>
              <p:cNvSpPr>
                <a:spLocks noGrp="1"/>
              </p:cNvSpPr>
              <p:nvPr>
                <p:ph sz="half" idx="1"/>
              </p:nvPr>
            </p:nvSpPr>
            <p:spPr/>
            <p:txBody>
              <a:bodyPr>
                <a:normAutofit/>
              </a:bodyPr>
              <a:lstStyle/>
              <a:p>
                <a:pPr marL="873252" lvl="2" indent="-342900"/>
                <a:r>
                  <a:rPr lang="en-US" dirty="0"/>
                  <a:t>You should be increasing or decreasing the learning rate and monitor the cost of the training data. Here is how it looks like for different values of the </a:t>
                </a:r>
                <a14:m>
                  <m:oMath xmlns:m="http://schemas.openxmlformats.org/officeDocument/2006/math">
                    <m:r>
                      <a:rPr lang="en-US" b="0" i="1" smtClean="0">
                        <a:latin typeface="Cambria Math" panose="02040503050406030204" pitchFamily="18" charset="0"/>
                      </a:rPr>
                      <m:t>𝜂</m:t>
                    </m:r>
                  </m:oMath>
                </a14:m>
                <a:endParaRPr lang="en-US" sz="1800" dirty="0"/>
              </a:p>
              <a:p>
                <a:pPr marL="873252" lvl="2" indent="-342900"/>
                <a:endParaRPr lang="en-US" dirty="0"/>
              </a:p>
              <a:p>
                <a:pPr marL="873252" lvl="2" indent="-342900"/>
                <a:r>
                  <a:rPr lang="en-US" sz="1800" dirty="0"/>
                  <a:t>For large values of </a:t>
                </a:r>
                <a14:m>
                  <m:oMath xmlns:m="http://schemas.openxmlformats.org/officeDocument/2006/math">
                    <m:r>
                      <a:rPr lang="en-US" sz="1800" b="0" i="1" smtClean="0">
                        <a:latin typeface="Cambria Math" panose="02040503050406030204" pitchFamily="18" charset="0"/>
                      </a:rPr>
                      <m:t>𝜂</m:t>
                    </m:r>
                  </m:oMath>
                </a14:m>
                <a:r>
                  <a:rPr lang="en-US" sz="1800" dirty="0"/>
                  <a:t> the gradient descent overshoots</a:t>
                </a:r>
              </a:p>
              <a:p>
                <a:pPr marL="873252" lvl="2" indent="-342900"/>
                <a:endParaRPr lang="en-US" dirty="0"/>
              </a:p>
              <a:p>
                <a:pPr marL="873252" lvl="2" indent="-342900"/>
                <a:r>
                  <a:rPr lang="en-US" sz="1800" dirty="0"/>
                  <a:t>For low variants of </a:t>
                </a:r>
                <a14:m>
                  <m:oMath xmlns:m="http://schemas.openxmlformats.org/officeDocument/2006/math">
                    <m:r>
                      <a:rPr lang="en-US" sz="1800" b="0" i="1" smtClean="0">
                        <a:latin typeface="Cambria Math" panose="02040503050406030204" pitchFamily="18" charset="0"/>
                      </a:rPr>
                      <m:t>𝜂</m:t>
                    </m:r>
                  </m:oMath>
                </a14:m>
                <a:r>
                  <a:rPr lang="en-US" sz="1800" dirty="0"/>
                  <a:t> the gradient descent is low</a:t>
                </a:r>
              </a:p>
              <a:p>
                <a:pPr marL="301752"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blipFill rotWithShape="0">
                <a:blip r:embed="rId2"/>
                <a:stretch>
                  <a:fillRect t="-157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How to adjust hyper-parameters</a:t>
            </a:r>
          </a:p>
        </p:txBody>
      </p:sp>
      <p:pic>
        <p:nvPicPr>
          <p:cNvPr id="3" name="Picture 2"/>
          <p:cNvPicPr>
            <a:picLocks noChangeAspect="1"/>
          </p:cNvPicPr>
          <p:nvPr/>
        </p:nvPicPr>
        <p:blipFill>
          <a:blip r:embed="rId3"/>
          <a:stretch>
            <a:fillRect/>
          </a:stretch>
        </p:blipFill>
        <p:spPr>
          <a:xfrm>
            <a:off x="6246815" y="1905000"/>
            <a:ext cx="4893939" cy="3902873"/>
          </a:xfrm>
          <a:prstGeom prst="rect">
            <a:avLst/>
          </a:prstGeom>
        </p:spPr>
      </p:pic>
    </p:spTree>
    <p:extLst>
      <p:ext uri="{BB962C8B-B14F-4D97-AF65-F5344CB8AC3E}">
        <p14:creationId xmlns:p14="http://schemas.microsoft.com/office/powerpoint/2010/main" val="282980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873252" lvl="2" indent="-342900"/>
            <a:r>
              <a:rPr lang="en-US" dirty="0"/>
              <a:t>You should start with a value for the learning rate where the training cost decreases in the first iterations.</a:t>
            </a:r>
          </a:p>
          <a:p>
            <a:pPr marL="873252" lvl="2" indent="-342900"/>
            <a:endParaRPr lang="en-US" dirty="0"/>
          </a:p>
          <a:p>
            <a:pPr marL="873252" lvl="2" indent="-342900"/>
            <a:r>
              <a:rPr lang="en-US" dirty="0"/>
              <a:t>Increase it by magnitude (10) until the network starts oscillating. This is the threshold</a:t>
            </a:r>
          </a:p>
          <a:p>
            <a:pPr marL="873252" lvl="2" indent="-342900"/>
            <a:endParaRPr lang="en-US" sz="1800" dirty="0"/>
          </a:p>
          <a:p>
            <a:pPr marL="873252" lvl="2" indent="-342900"/>
            <a:r>
              <a:rPr lang="en-US" dirty="0"/>
              <a:t>You can then refine it by slowly increasing it until the costs starts oscillating again (gets close to the threshold). In fact, the value should be a factor, or two below the threshold.</a:t>
            </a:r>
            <a:endParaRPr lang="en-US" sz="1800" dirty="0"/>
          </a:p>
          <a:p>
            <a:pPr marL="301752"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How to adjust hyper-parameters</a:t>
            </a:r>
          </a:p>
        </p:txBody>
      </p:sp>
    </p:spTree>
    <p:extLst>
      <p:ext uri="{BB962C8B-B14F-4D97-AF65-F5344CB8AC3E}">
        <p14:creationId xmlns:p14="http://schemas.microsoft.com/office/powerpoint/2010/main" val="39673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644652" lvl="1" indent="-342900"/>
            <a:r>
              <a:rPr lang="en-US" dirty="0"/>
              <a:t>Choosing the number of iterations is simple: just use early stopping. That means, after each iterations test the network on the validation set. If after x iterations there is no improvement in the classification accuracy, then stop. X can be for example 10 iterations.</a:t>
            </a:r>
          </a:p>
          <a:p>
            <a:pPr marL="644652" lvl="1" indent="-342900"/>
            <a:endParaRPr lang="en-US" dirty="0"/>
          </a:p>
          <a:p>
            <a:pPr marL="644652" lvl="1" indent="-342900"/>
            <a:endParaRPr lang="en-US" dirty="0"/>
          </a:p>
          <a:p>
            <a:pPr marL="644652" lvl="1" indent="-342900"/>
            <a:r>
              <a:rPr lang="en-US" dirty="0"/>
              <a:t>At the beginning you should let the network learn for a significant number of iterations in order to avoid the situation where it gets to a plateau only to continue learning again</a:t>
            </a:r>
          </a:p>
          <a:p>
            <a:pPr marL="301752" lvl="1" indent="0">
              <a:buNone/>
            </a:pPr>
            <a:endParaRPr lang="en-US" dirty="0"/>
          </a:p>
        </p:txBody>
      </p:sp>
      <p:sp>
        <p:nvSpPr>
          <p:cNvPr id="2" name="Title 1"/>
          <p:cNvSpPr>
            <a:spLocks noGrp="1"/>
          </p:cNvSpPr>
          <p:nvPr>
            <p:ph type="title"/>
          </p:nvPr>
        </p:nvSpPr>
        <p:spPr/>
        <p:txBody>
          <a:bodyPr/>
          <a:lstStyle/>
          <a:p>
            <a:r>
              <a:rPr lang="en-US" dirty="0"/>
              <a:t>How to adjust hyper-parameters</a:t>
            </a:r>
          </a:p>
        </p:txBody>
      </p:sp>
    </p:spTree>
    <p:extLst>
      <p:ext uri="{BB962C8B-B14F-4D97-AF65-F5344CB8AC3E}">
        <p14:creationId xmlns:p14="http://schemas.microsoft.com/office/powerpoint/2010/main" val="140559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9144000" cy="4419600"/>
              </a:xfrm>
            </p:spPr>
            <p:txBody>
              <a:bodyPr>
                <a:normAutofit/>
              </a:bodyPr>
              <a:lstStyle/>
              <a:p>
                <a:pPr marL="873252" lvl="2" indent="-342900"/>
                <a:r>
                  <a:rPr lang="en-US" sz="2400" dirty="0"/>
                  <a:t>Mini Batch Size:</a:t>
                </a:r>
              </a:p>
              <a:p>
                <a:pPr marL="1101852" lvl="3" indent="-342900"/>
                <a:r>
                  <a:rPr lang="en-US" sz="1800" dirty="0"/>
                  <a:t>Mini Batch should be used since we can make use of modern libraries that can compute the weights of all the elements in the batch, at once.</a:t>
                </a:r>
              </a:p>
              <a:p>
                <a:pPr marL="758952" lvl="3" indent="0">
                  <a:buNone/>
                </a:pPr>
                <a:endParaRPr lang="en-US" dirty="0"/>
              </a:p>
              <a:p>
                <a:pPr marL="758952" lvl="3" indent="0">
                  <a:buNone/>
                </a:pPr>
                <a:endParaRPr lang="en-US" sz="1800" dirty="0"/>
              </a:p>
              <a:p>
                <a:pPr marL="1101852" lvl="3" indent="-342900"/>
                <a:r>
                  <a:rPr lang="en-US" sz="2000" b="0" i="0" u="none" strike="noStrike" dirty="0">
                    <a:effectLst/>
                    <a:latin typeface="Century Gothic" panose="020B0502020202020204" pitchFamily="34" charset="0"/>
                  </a:rPr>
                  <a:t>When using larger batches, scale the learning rate in proportion to batch size to maintain stable gradient updates. A rule of thumb is</a:t>
                </a:r>
                <a:r>
                  <a:rPr lang="en-US" sz="2000" b="1" i="0" u="none" strike="noStrike" dirty="0">
                    <a:effectLst/>
                    <a:latin typeface="Century Gothic" panose="020B0502020202020204" pitchFamily="34" charset="0"/>
                  </a:rPr>
                  <a:t> </a:t>
                </a:r>
                <a:r>
                  <a:rPr lang="en-US" sz="2000" i="0" u="none" strike="noStrike" dirty="0">
                    <a:effectLst/>
                    <a:latin typeface="Century Gothic" panose="020B0502020202020204" pitchFamily="34" charset="0"/>
                  </a:rPr>
                  <a:t>linear scaling</a:t>
                </a:r>
                <a:r>
                  <a:rPr lang="en-US" sz="2000" b="0" i="0" u="none" strike="noStrike" dirty="0">
                    <a:effectLst/>
                    <a:latin typeface="-webkit-standard"/>
                  </a:rPr>
                  <a:t>:</a:t>
                </a:r>
              </a:p>
              <a:p>
                <a:pPr marL="1101852" lvl="3" indent="-342900"/>
                <a:endParaRPr lang="en-US" sz="2000" dirty="0">
                  <a:latin typeface="-webkit-standard"/>
                </a:endParaRPr>
              </a:p>
              <a:p>
                <a:pPr marL="758952" lvl="3"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𝑁𝑒𝑤</m:t>
                      </m:r>
                      <m:r>
                        <a:rPr lang="en-US" sz="1800" b="0" i="1" smtClean="0">
                          <a:latin typeface="Cambria Math" panose="02040503050406030204" pitchFamily="18" charset="0"/>
                        </a:rPr>
                        <m:t> </m:t>
                      </m:r>
                      <m:r>
                        <a:rPr lang="en-US" sz="1800" b="0" i="1" smtClean="0">
                          <a:latin typeface="Cambria Math" panose="02040503050406030204" pitchFamily="18" charset="0"/>
                        </a:rPr>
                        <m:t>𝐿𝑒𝑎𝑟𝑛𝑖𝑛𝑔</m:t>
                      </m:r>
                      <m:r>
                        <a:rPr lang="en-US" sz="1800" b="0" i="1" smtClean="0">
                          <a:latin typeface="Cambria Math" panose="02040503050406030204" pitchFamily="18" charset="0"/>
                        </a:rPr>
                        <m:t> </m:t>
                      </m:r>
                      <m:r>
                        <a:rPr lang="en-US" sz="1800" b="0" i="1" smtClean="0">
                          <a:latin typeface="Cambria Math" panose="02040503050406030204" pitchFamily="18" charset="0"/>
                        </a:rPr>
                        <m:t>𝑟𝑎𝑡𝑒</m:t>
                      </m:r>
                      <m:r>
                        <a:rPr lang="en-US" sz="1800" b="0" i="1" smtClean="0">
                          <a:latin typeface="Cambria Math" panose="02040503050406030204" pitchFamily="18" charset="0"/>
                        </a:rPr>
                        <m:t>=</m:t>
                      </m:r>
                      <m:r>
                        <a:rPr lang="en-US" sz="1800" b="0" i="1" smtClean="0">
                          <a:latin typeface="Cambria Math" panose="02040503050406030204" pitchFamily="18" charset="0"/>
                        </a:rPr>
                        <m:t>𝐿𝑒𝑎𝑟𝑛𝑖𝑛𝑔</m:t>
                      </m:r>
                      <m:r>
                        <a:rPr lang="en-US" sz="1800" b="0" i="1" smtClean="0">
                          <a:latin typeface="Cambria Math" panose="02040503050406030204" pitchFamily="18" charset="0"/>
                        </a:rPr>
                        <m:t> </m:t>
                      </m:r>
                      <m:r>
                        <a:rPr lang="en-US" sz="1800" b="0" i="1" smtClean="0">
                          <a:latin typeface="Cambria Math" panose="02040503050406030204" pitchFamily="18" charset="0"/>
                        </a:rPr>
                        <m:t>𝑅𝑎𝑡𝑒</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𝑁𝑒𝑤</m:t>
                          </m:r>
                          <m:r>
                            <a:rPr lang="en-US" sz="1800" b="0" i="1" smtClean="0">
                              <a:latin typeface="Cambria Math" panose="02040503050406030204" pitchFamily="18" charset="0"/>
                            </a:rPr>
                            <m:t> </m:t>
                          </m:r>
                          <m:r>
                            <a:rPr lang="en-US" sz="1800" b="0" i="1" smtClean="0">
                              <a:latin typeface="Cambria Math" panose="02040503050406030204" pitchFamily="18" charset="0"/>
                            </a:rPr>
                            <m:t>𝐵𝑎𝑡𝑐h</m:t>
                          </m:r>
                          <m:r>
                            <a:rPr lang="en-US" sz="1800" b="0" i="1" smtClean="0">
                              <a:latin typeface="Cambria Math" panose="02040503050406030204" pitchFamily="18" charset="0"/>
                            </a:rPr>
                            <m:t> </m:t>
                          </m:r>
                          <m:r>
                            <a:rPr lang="en-US" sz="1800" b="0" i="1" smtClean="0">
                              <a:latin typeface="Cambria Math" panose="02040503050406030204" pitchFamily="18" charset="0"/>
                            </a:rPr>
                            <m:t>𝑆𝑖𝑧𝑒</m:t>
                          </m:r>
                        </m:num>
                        <m:den>
                          <m:r>
                            <a:rPr lang="en-US" sz="1800" b="0" i="1" smtClean="0">
                              <a:latin typeface="Cambria Math" panose="02040503050406030204" pitchFamily="18" charset="0"/>
                            </a:rPr>
                            <m:t>𝐵𝑎𝑡𝑐h</m:t>
                          </m:r>
                          <m:r>
                            <a:rPr lang="en-US" sz="1800" b="0" i="1" smtClean="0">
                              <a:latin typeface="Cambria Math" panose="02040503050406030204" pitchFamily="18" charset="0"/>
                            </a:rPr>
                            <m:t> </m:t>
                          </m:r>
                          <m:r>
                            <a:rPr lang="en-US" sz="1800" b="0" i="1" smtClean="0">
                              <a:latin typeface="Cambria Math" panose="02040503050406030204" pitchFamily="18" charset="0"/>
                            </a:rPr>
                            <m:t>𝑆𝑖𝑧𝑒</m:t>
                          </m:r>
                        </m:den>
                      </m:f>
                    </m:oMath>
                  </m:oMathPara>
                </a14:m>
                <a:endParaRPr lang="en-US" sz="1800"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9144000" cy="4419600"/>
              </a:xfrm>
              <a:blipFill>
                <a:blip r:embed="rId2"/>
                <a:stretch>
                  <a:fillRect t="-1719" r="-1110"/>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How to adjust hyper-parameters</a:t>
            </a:r>
          </a:p>
        </p:txBody>
      </p:sp>
    </p:spTree>
    <p:extLst>
      <p:ext uri="{BB962C8B-B14F-4D97-AF65-F5344CB8AC3E}">
        <p14:creationId xmlns:p14="http://schemas.microsoft.com/office/powerpoint/2010/main" val="32806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45EA06-D780-B4B4-B727-D1873102D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F5E2D-0A7B-AEFC-F555-4E2DEDDDFAF1}"/>
              </a:ext>
            </a:extLst>
          </p:cNvPr>
          <p:cNvSpPr>
            <a:spLocks noGrp="1"/>
          </p:cNvSpPr>
          <p:nvPr>
            <p:ph type="title"/>
          </p:nvPr>
        </p:nvSpPr>
        <p:spPr/>
        <p:txBody>
          <a:bodyPr/>
          <a:lstStyle/>
          <a:p>
            <a:r>
              <a:rPr lang="en-US" dirty="0"/>
              <a:t>The Problem With Quadratic Cost</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BA169019-68B5-7A64-796C-4593D3DA321B}"/>
                  </a:ext>
                </a:extLst>
              </p:cNvPr>
              <p:cNvSpPr>
                <a:spLocks noGrp="1"/>
              </p:cNvSpPr>
              <p:nvPr>
                <p:ph sz="half" idx="2"/>
              </p:nvPr>
            </p:nvSpPr>
            <p:spPr>
              <a:xfrm>
                <a:off x="1473298" y="1762863"/>
                <a:ext cx="10107514" cy="4485537"/>
              </a:xfrm>
            </p:spPr>
            <p:txBody>
              <a:bodyPr>
                <a:noAutofit/>
              </a:bodyPr>
              <a:lstStyle/>
              <a:p>
                <a:pPr marL="301752" lvl="1" indent="0">
                  <a:buNone/>
                </a:pPr>
                <a:r>
                  <a:rPr lang="en-US" dirty="0"/>
                  <a:t>We have also computed the derivative of the logistic function </a:t>
                </a:r>
                <a:r>
                  <a:rPr lang="en-US" dirty="0" err="1"/>
                  <a:t>w.r.t</a:t>
                </a:r>
                <a:r>
                  <a:rPr lang="en-US" dirty="0"/>
                  <a:t> the weighted sum over the input. </a:t>
                </a:r>
              </a:p>
              <a:p>
                <a:pPr marL="301752" lvl="1" indent="0">
                  <a:buNone/>
                </a:pPr>
                <a:endParaRPr lang="en-US" dirty="0"/>
              </a:p>
              <a:p>
                <a:pPr marL="301752"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m:t>
                              </m:r>
                            </m:sup>
                          </m:sSup>
                        </m:num>
                        <m:den>
                          <m:r>
                            <a:rPr lang="en-US" b="0" i="1" smtClean="0">
                              <a:latin typeface="Cambria Math" panose="02040503050406030204" pitchFamily="18" charset="0"/>
                            </a:rPr>
                            <m:t>𝑑𝑧</m:t>
                          </m:r>
                        </m:den>
                      </m:f>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(1−</m:t>
                      </m:r>
                      <m:r>
                        <a:rPr lang="en-US" b="0" i="1" smtClean="0">
                          <a:latin typeface="Cambria Math" panose="02040503050406030204" pitchFamily="18" charset="0"/>
                        </a:rPr>
                        <m:t>𝑦</m:t>
                      </m:r>
                      <m:r>
                        <a:rPr lang="en-US" b="0" i="1" smtClean="0">
                          <a:latin typeface="Cambria Math" panose="02040503050406030204" pitchFamily="18" charset="0"/>
                        </a:rPr>
                        <m:t>)</m:t>
                      </m:r>
                    </m:oMath>
                  </m:oMathPara>
                </a14:m>
                <a:endParaRPr lang="en-US" dirty="0"/>
              </a:p>
              <a:p>
                <a:pPr marL="301752" lvl="1" indent="0">
                  <a:buNone/>
                </a:pPr>
                <a:endParaRPr lang="en-US" dirty="0"/>
              </a:p>
              <a:p>
                <a:pPr marL="301752" lvl="1" indent="0">
                  <a:buNone/>
                </a:pPr>
                <a:r>
                  <a:rPr lang="en-US" dirty="0"/>
                  <a:t>And we have also found the update equation for a classifier of one neuron with logistic function as the activation:</a:t>
                </a:r>
              </a:p>
              <a:p>
                <a:pPr marL="301752" lvl="1" indent="0">
                  <a:buNone/>
                </a:pPr>
                <a:endParaRPr lang="en-US" dirty="0"/>
              </a:p>
              <a:p>
                <a:pPr marL="548640" lvl="2" indent="0">
                  <a:buNone/>
                </a:pPr>
                <a:r>
                  <a:rPr lang="en-US" dirty="0"/>
                  <a:t>		adjust w: </a:t>
                </a:r>
                <a14:m>
                  <m:oMath xmlns:m="http://schemas.openxmlformats.org/officeDocument/2006/math">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𝜂</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𝑑𝐶</m:t>
                        </m:r>
                      </m:num>
                      <m:den>
                        <m:r>
                          <a:rPr lang="en-US" sz="2000" b="0" i="1" smtClean="0">
                            <a:latin typeface="Cambria Math" panose="02040503050406030204" pitchFamily="18" charset="0"/>
                          </a:rPr>
                          <m:t>𝑑𝑤</m:t>
                        </m:r>
                      </m:den>
                    </m:f>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𝜂</m:t>
                        </m:r>
                      </m:num>
                      <m:den>
                        <m:r>
                          <a:rPr lang="en-US" sz="2000" b="0" i="1" smtClean="0">
                            <a:latin typeface="Cambria Math" panose="02040503050406030204" pitchFamily="18" charset="0"/>
                          </a:rPr>
                          <m:t>𝑛</m:t>
                        </m:r>
                      </m:den>
                    </m:f>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𝑥</m:t>
                        </m:r>
                      </m:sub>
                      <m:sup/>
                      <m:e>
                        <m:r>
                          <a:rPr lang="en-US" sz="2000" b="0" i="1" smtClean="0">
                            <a:latin typeface="Cambria Math" panose="02040503050406030204" pitchFamily="18" charset="0"/>
                          </a:rPr>
                          <m:t>[</m:t>
                        </m:r>
                        <m:d>
                          <m:dPr>
                            <m:ctrlPr>
                              <a:rPr lang="en-US" sz="2000" i="1">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𝑥</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𝑥</m:t>
                                </m:r>
                              </m:sub>
                            </m:sSub>
                          </m:e>
                        </m:d>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m:rPr>
                            <m:nor/>
                          </m:rPr>
                          <a:rPr lang="en-US" sz="2000" dirty="0"/>
                          <m:t> </m:t>
                        </m:r>
                      </m:e>
                    </m:nary>
                    <m:sSub>
                      <m:sSubPr>
                        <m:ctrlPr>
                          <a:rPr lang="en-US" i="1" smtClean="0">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𝑦</m:t>
                        </m:r>
                      </m:e>
                      <m:sub>
                        <m:r>
                          <a:rPr lang="en-US" i="1">
                            <a:solidFill>
                              <a:srgbClr val="FFC000"/>
                            </a:solidFill>
                            <a:latin typeface="Cambria Math" panose="02040503050406030204" pitchFamily="18" charset="0"/>
                          </a:rPr>
                          <m:t>𝑥</m:t>
                        </m:r>
                      </m:sub>
                    </m:sSub>
                    <m:r>
                      <a:rPr lang="en-US" i="1" dirty="0">
                        <a:solidFill>
                          <a:srgbClr val="FFC000"/>
                        </a:solidFill>
                        <a:latin typeface="Cambria Math" panose="02040503050406030204" pitchFamily="18" charset="0"/>
                      </a:rPr>
                      <m:t>⋅</m:t>
                    </m:r>
                    <m:d>
                      <m:dPr>
                        <m:ctrlPr>
                          <a:rPr lang="en-US" i="1">
                            <a:solidFill>
                              <a:srgbClr val="FFC000"/>
                            </a:solidFill>
                            <a:latin typeface="Cambria Math" panose="02040503050406030204" pitchFamily="18" charset="0"/>
                          </a:rPr>
                        </m:ctrlPr>
                      </m:dPr>
                      <m:e>
                        <m:r>
                          <a:rPr lang="en-US" i="1">
                            <a:solidFill>
                              <a:srgbClr val="FFC000"/>
                            </a:solidFill>
                            <a:latin typeface="Cambria Math" panose="02040503050406030204" pitchFamily="18" charset="0"/>
                          </a:rPr>
                          <m:t>1−</m:t>
                        </m:r>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𝑦</m:t>
                            </m:r>
                          </m:e>
                          <m:sub>
                            <m:r>
                              <a:rPr lang="en-US" i="1">
                                <a:solidFill>
                                  <a:srgbClr val="FFC000"/>
                                </a:solidFill>
                                <a:latin typeface="Cambria Math" panose="02040503050406030204" pitchFamily="18" charset="0"/>
                              </a:rPr>
                              <m:t>𝑥</m:t>
                            </m:r>
                          </m:sub>
                        </m:sSub>
                      </m:e>
                    </m:d>
                    <m:r>
                      <m:rPr>
                        <m:nor/>
                      </m:rPr>
                      <a:rPr lang="en-US" b="0" i="0" smtClean="0">
                        <a:latin typeface="Cambria Math" panose="02040503050406030204" pitchFamily="18" charset="0"/>
                      </a:rPr>
                      <m:t>]</m:t>
                    </m:r>
                    <m:r>
                      <m:rPr>
                        <m:nor/>
                      </m:rPr>
                      <a:rPr lang="en-US" dirty="0"/>
                      <m:t> </m:t>
                    </m:r>
                  </m:oMath>
                </a14:m>
                <a:endParaRPr lang="en-US" dirty="0"/>
              </a:p>
              <a:p>
                <a:pPr marL="548640" lvl="2" indent="0">
                  <a:buNone/>
                </a:pPr>
                <a:r>
                  <a:rPr lang="en-US" dirty="0"/>
                  <a:t>		</a:t>
                </a:r>
              </a:p>
              <a:p>
                <a:pPr marL="548640" lvl="2" indent="0">
                  <a:buNone/>
                </a:pPr>
                <a:r>
                  <a:rPr lang="en-US" dirty="0"/>
                  <a:t>		adjust b: </a:t>
                </a:r>
                <a14:m>
                  <m:oMath xmlns:m="http://schemas.openxmlformats.org/officeDocument/2006/math">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𝜂</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𝑑𝐶</m:t>
                        </m:r>
                      </m:num>
                      <m:den>
                        <m:r>
                          <a:rPr lang="en-US" sz="2000" b="0" i="1" smtClean="0">
                            <a:latin typeface="Cambria Math" panose="02040503050406030204" pitchFamily="18" charset="0"/>
                          </a:rPr>
                          <m:t>𝑑𝑏</m:t>
                        </m:r>
                      </m:den>
                    </m:f>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𝜂</m:t>
                        </m:r>
                      </m:num>
                      <m:den>
                        <m:r>
                          <a:rPr lang="en-US" sz="2000" i="1">
                            <a:latin typeface="Cambria Math" panose="02040503050406030204" pitchFamily="18" charset="0"/>
                          </a:rPr>
                          <m:t>𝑛</m:t>
                        </m:r>
                      </m:den>
                    </m:f>
                    <m:nary>
                      <m:naryPr>
                        <m:chr m:val="∑"/>
                        <m:supHide m:val="on"/>
                        <m:ctrlPr>
                          <a:rPr lang="en-US" sz="2000" i="1">
                            <a:latin typeface="Cambria Math" panose="02040503050406030204" pitchFamily="18" charset="0"/>
                          </a:rPr>
                        </m:ctrlPr>
                      </m:naryPr>
                      <m:sub>
                        <m:r>
                          <a:rPr lang="en-US" sz="2000" i="1">
                            <a:latin typeface="Cambria Math" panose="02040503050406030204" pitchFamily="18" charset="0"/>
                          </a:rPr>
                          <m:t>𝑥</m:t>
                        </m:r>
                      </m:sub>
                      <m:sup/>
                      <m:e>
                        <m:r>
                          <a:rPr lang="en-US" sz="2000" b="0" i="1" smtClean="0">
                            <a:latin typeface="Cambria Math" panose="02040503050406030204" pitchFamily="18" charset="0"/>
                          </a:rPr>
                          <m:t>[</m:t>
                        </m:r>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𝑡</m:t>
                            </m:r>
                          </m:e>
                          <m:sub>
                            <m:r>
                              <a:rPr lang="en-US" sz="2000" b="0" i="1" smtClean="0">
                                <a:latin typeface="Cambria Math" panose="02040503050406030204" pitchFamily="18" charset="0"/>
                              </a:rPr>
                              <m:t>𝑥</m:t>
                            </m:r>
                          </m:sub>
                        </m:sSub>
                        <m:r>
                          <a:rPr lang="en-US" sz="2000" i="1">
                            <a:latin typeface="Cambria Math" panose="02040503050406030204" pitchFamily="18" charset="0"/>
                          </a:rPr>
                          <m:t>−</m:t>
                        </m:r>
                        <m:sSub>
                          <m:sSubPr>
                            <m:ctrlPr>
                              <a:rPr lang="en-US" sz="2000" b="0" i="1" smtClean="0">
                                <a:latin typeface="Cambria Math" panose="02040503050406030204" pitchFamily="18" charset="0"/>
                              </a:rPr>
                            </m:ctrlPr>
                          </m:sSubPr>
                          <m:e>
                            <m:r>
                              <a:rPr lang="en-US" sz="2000" i="1">
                                <a:latin typeface="Cambria Math" panose="02040503050406030204" pitchFamily="18" charset="0"/>
                              </a:rPr>
                              <m:t>𝑦</m:t>
                            </m:r>
                          </m:e>
                          <m:sub>
                            <m:r>
                              <a:rPr lang="en-US" sz="2000" b="0" i="1" smtClean="0">
                                <a:latin typeface="Cambria Math" panose="02040503050406030204" pitchFamily="18" charset="0"/>
                              </a:rPr>
                              <m:t>𝑥</m:t>
                            </m:r>
                          </m:sub>
                        </m:sSub>
                        <m:r>
                          <a:rPr lang="en-US" sz="2000" i="1">
                            <a:latin typeface="Cambria Math" panose="02040503050406030204" pitchFamily="18" charset="0"/>
                          </a:rPr>
                          <m:t>)</m:t>
                        </m:r>
                        <m:r>
                          <a:rPr lang="en-US" sz="2000" b="0" i="1" smtClean="0">
                            <a:latin typeface="Cambria Math" panose="02040503050406030204" pitchFamily="18" charset="0"/>
                          </a:rPr>
                          <m:t>⋅</m:t>
                        </m:r>
                        <m:r>
                          <m:rPr>
                            <m:nor/>
                          </m:rPr>
                          <a:rPr lang="en-US" sz="2000" dirty="0"/>
                          <m:t> </m:t>
                        </m:r>
                      </m:e>
                    </m:nary>
                    <m:sSub>
                      <m:sSubPr>
                        <m:ctrlPr>
                          <a:rPr lang="en-US" i="1" smtClean="0">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𝑦</m:t>
                        </m:r>
                      </m:e>
                      <m:sub>
                        <m:r>
                          <a:rPr lang="en-US" i="1">
                            <a:solidFill>
                              <a:srgbClr val="FFC000"/>
                            </a:solidFill>
                            <a:latin typeface="Cambria Math" panose="02040503050406030204" pitchFamily="18" charset="0"/>
                          </a:rPr>
                          <m:t>𝑥</m:t>
                        </m:r>
                      </m:sub>
                    </m:sSub>
                    <m:r>
                      <a:rPr lang="en-US" i="1" dirty="0">
                        <a:solidFill>
                          <a:srgbClr val="FFC000"/>
                        </a:solidFill>
                        <a:latin typeface="Cambria Math" panose="02040503050406030204" pitchFamily="18" charset="0"/>
                      </a:rPr>
                      <m:t>⋅</m:t>
                    </m:r>
                    <m:d>
                      <m:dPr>
                        <m:ctrlPr>
                          <a:rPr lang="en-US" i="1">
                            <a:solidFill>
                              <a:srgbClr val="FFC000"/>
                            </a:solidFill>
                            <a:latin typeface="Cambria Math" panose="02040503050406030204" pitchFamily="18" charset="0"/>
                          </a:rPr>
                        </m:ctrlPr>
                      </m:dPr>
                      <m:e>
                        <m:r>
                          <a:rPr lang="en-US" i="1">
                            <a:solidFill>
                              <a:srgbClr val="FFC000"/>
                            </a:solidFill>
                            <a:latin typeface="Cambria Math" panose="02040503050406030204" pitchFamily="18" charset="0"/>
                          </a:rPr>
                          <m:t>1−</m:t>
                        </m:r>
                        <m:sSub>
                          <m:sSubPr>
                            <m:ctrlPr>
                              <a:rPr lang="en-US" i="1">
                                <a:solidFill>
                                  <a:srgbClr val="FFC000"/>
                                </a:solidFill>
                                <a:latin typeface="Cambria Math" panose="02040503050406030204" pitchFamily="18" charset="0"/>
                              </a:rPr>
                            </m:ctrlPr>
                          </m:sSubPr>
                          <m:e>
                            <m:r>
                              <a:rPr lang="en-US" i="1">
                                <a:solidFill>
                                  <a:srgbClr val="FFC000"/>
                                </a:solidFill>
                                <a:latin typeface="Cambria Math" panose="02040503050406030204" pitchFamily="18" charset="0"/>
                              </a:rPr>
                              <m:t>𝑦</m:t>
                            </m:r>
                          </m:e>
                          <m:sub>
                            <m:r>
                              <a:rPr lang="en-US" i="1">
                                <a:solidFill>
                                  <a:srgbClr val="FFC000"/>
                                </a:solidFill>
                                <a:latin typeface="Cambria Math" panose="02040503050406030204" pitchFamily="18" charset="0"/>
                              </a:rPr>
                              <m:t>𝑥</m:t>
                            </m:r>
                          </m:sub>
                        </m:sSub>
                      </m:e>
                    </m:d>
                    <m:r>
                      <m:rPr>
                        <m:nor/>
                      </m:rPr>
                      <a:rPr lang="en-US" b="0" i="0" smtClean="0">
                        <a:latin typeface="Cambria Math" panose="02040503050406030204" pitchFamily="18" charset="0"/>
                      </a:rPr>
                      <m:t>]</m:t>
                    </m:r>
                    <m:r>
                      <m:rPr>
                        <m:nor/>
                      </m:rPr>
                      <a:rPr lang="en-US" dirty="0"/>
                      <m:t> </m:t>
                    </m:r>
                  </m:oMath>
                </a14:m>
                <a:endParaRPr lang="en-US" dirty="0"/>
              </a:p>
              <a:p>
                <a:pPr marL="301752" lvl="1" indent="0">
                  <a:buNone/>
                </a:pPr>
                <a:endParaRPr lang="en-US" dirty="0"/>
              </a:p>
              <a:p>
                <a:pPr marL="301752" lvl="1" indent="0">
                  <a:buNone/>
                </a:pPr>
                <a:endParaRPr lang="ro-RO" dirty="0"/>
              </a:p>
              <a:p>
                <a:pPr lvl="1"/>
                <a:endParaRPr lang="ro-RO" dirty="0"/>
              </a:p>
              <a:p>
                <a:pPr lvl="1"/>
                <a:endParaRPr lang="en-US" dirty="0"/>
              </a:p>
              <a:p>
                <a:pPr lvl="1"/>
                <a:endParaRPr lang="en-US" dirty="0"/>
              </a:p>
              <a:p>
                <a:pPr lvl="1"/>
                <a:endParaRPr lang="en-US" dirty="0"/>
              </a:p>
            </p:txBody>
          </p:sp>
        </mc:Choice>
        <mc:Fallback xmlns="">
          <p:sp>
            <p:nvSpPr>
              <p:cNvPr id="9" name="Content Placeholder 8">
                <a:extLst>
                  <a:ext uri="{FF2B5EF4-FFF2-40B4-BE49-F238E27FC236}">
                    <a16:creationId xmlns:a16="http://schemas.microsoft.com/office/drawing/2014/main" id="{BA169019-68B5-7A64-796C-4593D3DA321B}"/>
                  </a:ext>
                </a:extLst>
              </p:cNvPr>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2"/>
                <a:stretch>
                  <a:fillRect t="-1690" b="-6479"/>
                </a:stretch>
              </a:blipFill>
            </p:spPr>
            <p:txBody>
              <a:bodyPr/>
              <a:lstStyle/>
              <a:p>
                <a:r>
                  <a:rPr lang="en-US">
                    <a:noFill/>
                  </a:rPr>
                  <a:t> </a:t>
                </a:r>
              </a:p>
            </p:txBody>
          </p:sp>
        </mc:Fallback>
      </mc:AlternateContent>
    </p:spTree>
    <p:extLst>
      <p:ext uri="{BB962C8B-B14F-4D97-AF65-F5344CB8AC3E}">
        <p14:creationId xmlns:p14="http://schemas.microsoft.com/office/powerpoint/2010/main" val="383694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22A1C-694D-F7EB-8DB1-5C8AE88AF82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A40B6AEF-99F1-27F3-54DF-B446E11E21C8}"/>
              </a:ext>
            </a:extLst>
          </p:cNvPr>
          <p:cNvSpPr>
            <a:spLocks noGrp="1"/>
          </p:cNvSpPr>
          <p:nvPr>
            <p:ph idx="1"/>
          </p:nvPr>
        </p:nvSpPr>
        <p:spPr>
          <a:xfrm>
            <a:off x="1520824" y="1600200"/>
            <a:ext cx="9144000" cy="4419600"/>
          </a:xfrm>
        </p:spPr>
        <p:txBody>
          <a:bodyPr>
            <a:normAutofit lnSpcReduction="10000"/>
          </a:bodyPr>
          <a:lstStyle/>
          <a:p>
            <a:pPr marL="873252" lvl="2" indent="-342900"/>
            <a:r>
              <a:rPr lang="en-US" sz="2400" dirty="0"/>
              <a:t>Common batch sizes:</a:t>
            </a:r>
          </a:p>
          <a:p>
            <a:pPr marL="1101852" lvl="3" indent="-342900"/>
            <a:r>
              <a:rPr lang="en-US" dirty="0"/>
              <a:t>Small Batch Sizes </a:t>
            </a:r>
            <a:r>
              <a:rPr lang="en-US" dirty="0">
                <a:sym typeface="Wingdings" pitchFamily="2" charset="2"/>
              </a:rPr>
              <a:t>(8-32):</a:t>
            </a:r>
          </a:p>
          <a:p>
            <a:pPr marL="1330452" lvl="4" indent="-342900">
              <a:buFont typeface="Arial" panose="020B0604020202020204" pitchFamily="34" charset="0"/>
              <a:buChar char="•"/>
            </a:pPr>
            <a:r>
              <a:rPr lang="en-US" dirty="0">
                <a:sym typeface="Wingdings" pitchFamily="2" charset="2"/>
              </a:rPr>
              <a:t>Useful when data is limited or memory is constrained</a:t>
            </a:r>
          </a:p>
          <a:p>
            <a:pPr marL="1330452" lvl="4" indent="-342900">
              <a:buFont typeface="Arial" panose="020B0604020202020204" pitchFamily="34" charset="0"/>
              <a:buChar char="•"/>
            </a:pPr>
            <a:r>
              <a:rPr lang="en-US" dirty="0"/>
              <a:t>Typically enhances generalization but slows down convergence due to noisier gradients</a:t>
            </a:r>
          </a:p>
          <a:p>
            <a:pPr marL="987552" lvl="4" indent="0">
              <a:buNone/>
            </a:pPr>
            <a:endParaRPr lang="en-US" dirty="0"/>
          </a:p>
          <a:p>
            <a:pPr marL="1101852" lvl="3" indent="-342900"/>
            <a:r>
              <a:rPr lang="en-US" dirty="0"/>
              <a:t>Medium Batch Sizes (32 - 256):</a:t>
            </a:r>
          </a:p>
          <a:p>
            <a:pPr marL="1330452" lvl="4" indent="-342900">
              <a:buFont typeface="Arial" panose="020B0604020202020204" pitchFamily="34" charset="0"/>
              <a:buChar char="•"/>
            </a:pPr>
            <a:r>
              <a:rPr lang="en-US" dirty="0"/>
              <a:t>Popular choice as it balances training stability, speed, and generalization.</a:t>
            </a:r>
          </a:p>
          <a:p>
            <a:pPr marL="1330452" lvl="4" indent="-342900">
              <a:buFont typeface="Arial" panose="020B0604020202020204" pitchFamily="34" charset="0"/>
              <a:buChar char="•"/>
            </a:pPr>
            <a:r>
              <a:rPr lang="en-US" dirty="0"/>
              <a:t>Works well on most standard tasks and networks </a:t>
            </a:r>
          </a:p>
          <a:p>
            <a:pPr marL="1330452" lvl="4" indent="-342900">
              <a:buFont typeface="Arial" panose="020B0604020202020204" pitchFamily="34" charset="0"/>
              <a:buChar char="•"/>
            </a:pPr>
            <a:r>
              <a:rPr lang="en-US" b="0" i="0" u="none" strike="noStrike" dirty="0">
                <a:effectLst/>
                <a:latin typeface="-webkit-standard"/>
              </a:rPr>
              <a:t>Often a good starting point; adjustments can then be made based on validation performance.</a:t>
            </a:r>
          </a:p>
          <a:p>
            <a:pPr marL="1330452" lvl="4" indent="-342900">
              <a:buFont typeface="Arial" panose="020B0604020202020204" pitchFamily="34" charset="0"/>
              <a:buChar char="•"/>
            </a:pPr>
            <a:endParaRPr lang="en-US" b="0" i="0" u="none" strike="noStrike" dirty="0">
              <a:effectLst/>
              <a:latin typeface="-webkit-standard"/>
            </a:endParaRPr>
          </a:p>
          <a:p>
            <a:pPr marL="1044702" lvl="3" indent="-285750"/>
            <a:r>
              <a:rPr lang="en-US" dirty="0"/>
              <a:t>Large Batch Sizes (512 or more):</a:t>
            </a:r>
          </a:p>
          <a:p>
            <a:pPr marL="1273302" lvl="4" indent="-285750">
              <a:buFont typeface="Arial" panose="020B0604020202020204" pitchFamily="34" charset="0"/>
              <a:buChar char="•"/>
            </a:pPr>
            <a:r>
              <a:rPr lang="en-US" dirty="0"/>
              <a:t>Effective when training time is a high priority, and computational resources are abundant.</a:t>
            </a:r>
          </a:p>
          <a:p>
            <a:pPr marL="1273302" lvl="4" indent="-285750">
              <a:buFont typeface="Arial" panose="020B0604020202020204" pitchFamily="34" charset="0"/>
              <a:buChar char="•"/>
            </a:pPr>
            <a:r>
              <a:rPr lang="en-US" b="0" i="0" u="none" strike="noStrike" dirty="0">
                <a:effectLst/>
                <a:latin typeface="-webkit-standard"/>
              </a:rPr>
              <a:t>Often beneficial for massive datasets,</a:t>
            </a:r>
            <a:endParaRPr lang="en-US" dirty="0"/>
          </a:p>
        </p:txBody>
      </p:sp>
      <p:sp>
        <p:nvSpPr>
          <p:cNvPr id="2" name="Title 1">
            <a:extLst>
              <a:ext uri="{FF2B5EF4-FFF2-40B4-BE49-F238E27FC236}">
                <a16:creationId xmlns:a16="http://schemas.microsoft.com/office/drawing/2014/main" id="{B615ED2B-F3FF-A62D-877C-29D3DE796503}"/>
              </a:ext>
            </a:extLst>
          </p:cNvPr>
          <p:cNvSpPr>
            <a:spLocks noGrp="1"/>
          </p:cNvSpPr>
          <p:nvPr>
            <p:ph type="title"/>
          </p:nvPr>
        </p:nvSpPr>
        <p:spPr/>
        <p:txBody>
          <a:bodyPr/>
          <a:lstStyle/>
          <a:p>
            <a:r>
              <a:rPr lang="en-US" dirty="0"/>
              <a:t>How to adjust hyper-parameters</a:t>
            </a:r>
          </a:p>
        </p:txBody>
      </p:sp>
    </p:spTree>
    <p:extLst>
      <p:ext uri="{BB962C8B-B14F-4D97-AF65-F5344CB8AC3E}">
        <p14:creationId xmlns:p14="http://schemas.microsoft.com/office/powerpoint/2010/main" val="185557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60D7F-6DA4-2EBB-D700-AF1974460910}"/>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5BAEEAA-62A1-C47F-F47F-0171AB4FEDF6}"/>
              </a:ext>
            </a:extLst>
          </p:cNvPr>
          <p:cNvSpPr>
            <a:spLocks noGrp="1"/>
          </p:cNvSpPr>
          <p:nvPr>
            <p:ph idx="1"/>
          </p:nvPr>
        </p:nvSpPr>
        <p:spPr>
          <a:xfrm>
            <a:off x="1522414" y="1905000"/>
            <a:ext cx="9144000" cy="4419600"/>
          </a:xfrm>
        </p:spPr>
        <p:txBody>
          <a:bodyPr>
            <a:normAutofit/>
          </a:bodyPr>
          <a:lstStyle/>
          <a:p>
            <a:pPr marL="873252" lvl="2" indent="-342900"/>
            <a:r>
              <a:rPr lang="en-US" sz="2400" dirty="0"/>
              <a:t>Mini Batch Size:</a:t>
            </a:r>
          </a:p>
          <a:p>
            <a:pPr marL="1101852" lvl="3" indent="-342900"/>
            <a:r>
              <a:rPr lang="en-US" sz="1800" dirty="0"/>
              <a:t>Start with a batch size that should fit in the GPU, example 32 or 64</a:t>
            </a:r>
          </a:p>
          <a:p>
            <a:pPr marL="1101852" lvl="3" indent="-342900"/>
            <a:endParaRPr lang="en-US" sz="1800" dirty="0"/>
          </a:p>
          <a:p>
            <a:pPr marL="1101852" lvl="3" indent="-342900"/>
            <a:r>
              <a:rPr lang="en-US" sz="1800" dirty="0"/>
              <a:t>Monitor validation accuracy against time (real time, not number of epochs) and .</a:t>
            </a:r>
          </a:p>
          <a:p>
            <a:pPr marL="1101852" lvl="3" indent="-342900"/>
            <a:endParaRPr lang="en-US" sz="1800" dirty="0"/>
          </a:p>
          <a:p>
            <a:pPr marL="1101852" lvl="3" indent="-342900"/>
            <a:r>
              <a:rPr lang="en-US" sz="1800" dirty="0"/>
              <a:t>Double the batch size and monitor validation accuracy. Doubling in batch size should translate in (almost) doubling the training speed.  Time per step should be almost the same if the memory of the GPU hasn’t saturated.</a:t>
            </a:r>
          </a:p>
          <a:p>
            <a:pPr marL="1101852" lvl="3" indent="-342900"/>
            <a:endParaRPr lang="en-US" sz="1800" dirty="0"/>
          </a:p>
          <a:p>
            <a:pPr marL="1101852" lvl="3" indent="-342900"/>
            <a:r>
              <a:rPr lang="en-US" sz="1800" dirty="0"/>
              <a:t>Stop when increasing the batch size is detrimental.</a:t>
            </a:r>
          </a:p>
        </p:txBody>
      </p:sp>
      <p:sp>
        <p:nvSpPr>
          <p:cNvPr id="2" name="Title 1">
            <a:extLst>
              <a:ext uri="{FF2B5EF4-FFF2-40B4-BE49-F238E27FC236}">
                <a16:creationId xmlns:a16="http://schemas.microsoft.com/office/drawing/2014/main" id="{1DEA0A9A-97CA-AB04-5535-88A7A68A49A7}"/>
              </a:ext>
            </a:extLst>
          </p:cNvPr>
          <p:cNvSpPr>
            <a:spLocks noGrp="1"/>
          </p:cNvSpPr>
          <p:nvPr>
            <p:ph type="title"/>
          </p:nvPr>
        </p:nvSpPr>
        <p:spPr/>
        <p:txBody>
          <a:bodyPr/>
          <a:lstStyle/>
          <a:p>
            <a:r>
              <a:rPr lang="en-US" dirty="0"/>
              <a:t>How to adjust hyper-parameters</a:t>
            </a:r>
          </a:p>
        </p:txBody>
      </p:sp>
    </p:spTree>
    <p:extLst>
      <p:ext uri="{BB962C8B-B14F-4D97-AF65-F5344CB8AC3E}">
        <p14:creationId xmlns:p14="http://schemas.microsoft.com/office/powerpoint/2010/main" val="79139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a:t>Questions &amp; Discussion</a:t>
            </a:r>
            <a:endParaRPr lang="en-US" dirty="0"/>
          </a:p>
        </p:txBody>
      </p:sp>
    </p:spTree>
    <p:extLst>
      <p:ext uri="{BB962C8B-B14F-4D97-AF65-F5344CB8AC3E}">
        <p14:creationId xmlns:p14="http://schemas.microsoft.com/office/powerpoint/2010/main" val="3752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Bibliography</a:t>
            </a:r>
            <a:endParaRPr lang="en-US" dirty="0"/>
          </a:p>
        </p:txBody>
      </p:sp>
      <p:sp>
        <p:nvSpPr>
          <p:cNvPr id="9" name="Content Placeholder 8"/>
          <p:cNvSpPr>
            <a:spLocks noGrp="1"/>
          </p:cNvSpPr>
          <p:nvPr>
            <p:ph sz="half" idx="2"/>
          </p:nvPr>
        </p:nvSpPr>
        <p:spPr>
          <a:xfrm>
            <a:off x="1473298" y="1762863"/>
            <a:ext cx="10107514" cy="4485537"/>
          </a:xfrm>
        </p:spPr>
        <p:txBody>
          <a:bodyPr>
            <a:normAutofit/>
          </a:bodyPr>
          <a:lstStyle/>
          <a:p>
            <a:pPr marL="576072" lvl="2" indent="0">
              <a:buNone/>
            </a:pPr>
            <a:r>
              <a:rPr lang="en-US" dirty="0"/>
              <a:t>http://</a:t>
            </a:r>
            <a:r>
              <a:rPr lang="en-US" dirty="0" err="1"/>
              <a:t>neuralnetworksanddeeplearning.com</a:t>
            </a:r>
            <a:r>
              <a:rPr lang="en-US" dirty="0"/>
              <a:t>/</a:t>
            </a:r>
          </a:p>
          <a:p>
            <a:pPr marL="576072" lvl="2" indent="0">
              <a:buNone/>
            </a:pPr>
            <a:r>
              <a:rPr lang="ro-RO" dirty="0"/>
              <a:t>Chris Bishop, </a:t>
            </a:r>
            <a:r>
              <a:rPr lang="en-US" dirty="0"/>
              <a:t>“Neural Network for Pattern Recognition”</a:t>
            </a:r>
            <a:endParaRPr lang="ro-RO" dirty="0"/>
          </a:p>
          <a:p>
            <a:pPr marL="576072" lvl="2" indent="0">
              <a:buNone/>
            </a:pPr>
            <a:r>
              <a:rPr lang="en-US" dirty="0"/>
              <a:t>http://sebastianraschka.com/Articles/2015_singlelayer_neurons.html</a:t>
            </a:r>
            <a:endParaRPr lang="ro-RO" dirty="0"/>
          </a:p>
          <a:p>
            <a:pPr marL="576072" lvl="2" indent="0">
              <a:buNone/>
            </a:pPr>
            <a:r>
              <a:rPr lang="ro-RO" dirty="0">
                <a:hlinkClick r:id="rId2"/>
              </a:rPr>
              <a:t>http://deeplearning.net/</a:t>
            </a:r>
            <a:endParaRPr lang="ro-RO" dirty="0"/>
          </a:p>
          <a:p>
            <a:pPr marL="576072" lvl="2" indent="0">
              <a:buNone/>
            </a:pPr>
            <a:r>
              <a:rPr lang="ro-RO" dirty="0">
                <a:hlinkClick r:id="rId3"/>
              </a:rPr>
              <a:t>https://www.pinecone.io/learn/weight-initialization/</a:t>
            </a:r>
            <a:endParaRPr lang="ro-RO" dirty="0"/>
          </a:p>
          <a:p>
            <a:pPr marL="576072" lvl="2" indent="0">
              <a:buNone/>
            </a:pPr>
            <a:endParaRPr lang="ro-RO" dirty="0"/>
          </a:p>
          <a:p>
            <a:pPr marL="576072" lvl="2" indent="0">
              <a:buNone/>
            </a:pPr>
            <a:endParaRPr lang="en-US" dirty="0"/>
          </a:p>
          <a:p>
            <a:pPr lvl="2"/>
            <a:endParaRPr lang="en-US" dirty="0"/>
          </a:p>
          <a:p>
            <a:pPr lvl="1"/>
            <a:endParaRPr lang="en-US" dirty="0"/>
          </a:p>
          <a:p>
            <a:pPr lvl="1"/>
            <a:endParaRPr lang="en-US" dirty="0"/>
          </a:p>
        </p:txBody>
      </p:sp>
    </p:spTree>
    <p:extLst>
      <p:ext uri="{BB962C8B-B14F-4D97-AF65-F5344CB8AC3E}">
        <p14:creationId xmlns:p14="http://schemas.microsoft.com/office/powerpoint/2010/main" val="2761254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25E84-13BD-35C5-7A93-D317BF66E8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2480A9-1DDE-A548-1D6F-A6883562A8E6}"/>
              </a:ext>
            </a:extLst>
          </p:cNvPr>
          <p:cNvSpPr>
            <a:spLocks noGrp="1"/>
          </p:cNvSpPr>
          <p:nvPr>
            <p:ph type="title"/>
          </p:nvPr>
        </p:nvSpPr>
        <p:spPr/>
        <p:txBody>
          <a:bodyPr/>
          <a:lstStyle/>
          <a:p>
            <a:r>
              <a:rPr lang="en-US" dirty="0"/>
              <a:t>The Problem With Quadratic Cost</a:t>
            </a:r>
          </a:p>
        </p:txBody>
      </p:sp>
      <p:sp>
        <p:nvSpPr>
          <p:cNvPr id="9" name="Content Placeholder 8">
            <a:extLst>
              <a:ext uri="{FF2B5EF4-FFF2-40B4-BE49-F238E27FC236}">
                <a16:creationId xmlns:a16="http://schemas.microsoft.com/office/drawing/2014/main" id="{CF9F2D5F-DB51-8070-C72A-D2976ABD933A}"/>
              </a:ext>
            </a:extLst>
          </p:cNvPr>
          <p:cNvSpPr>
            <a:spLocks noGrp="1"/>
          </p:cNvSpPr>
          <p:nvPr>
            <p:ph sz="half" idx="2"/>
          </p:nvPr>
        </p:nvSpPr>
        <p:spPr>
          <a:xfrm>
            <a:off x="1473298" y="1762863"/>
            <a:ext cx="10107514" cy="4485537"/>
          </a:xfrm>
        </p:spPr>
        <p:txBody>
          <a:bodyPr>
            <a:noAutofit/>
          </a:bodyPr>
          <a:lstStyle/>
          <a:p>
            <a:pPr marL="301752" lvl="1" indent="0">
              <a:buNone/>
            </a:pPr>
            <a:endParaRPr lang="en-US" dirty="0"/>
          </a:p>
          <a:p>
            <a:pPr marL="301752" lvl="1" indent="0">
              <a:buNone/>
            </a:pPr>
            <a:r>
              <a:rPr lang="en-US" dirty="0"/>
              <a:t>An important feature that we want from a neuron (and from a neural network) is to learn fast. For this to work, the weights must be lowered in direct proportion to how big the error is.</a:t>
            </a:r>
          </a:p>
          <a:p>
            <a:pPr marL="301752" lvl="1" indent="0">
              <a:buNone/>
            </a:pPr>
            <a:endParaRPr lang="en-US" dirty="0"/>
          </a:p>
          <a:p>
            <a:pPr lvl="2"/>
            <a:r>
              <a:rPr lang="en-US" dirty="0"/>
              <a:t>If the error is big, then big adjustment must be made in order to drive the cost down</a:t>
            </a:r>
          </a:p>
          <a:p>
            <a:pPr marL="576072" lvl="2" indent="0">
              <a:buNone/>
            </a:pPr>
            <a:endParaRPr lang="en-US" dirty="0"/>
          </a:p>
          <a:p>
            <a:pPr lvl="2"/>
            <a:r>
              <a:rPr lang="en-US" dirty="0"/>
              <a:t>If the error is small, then we want to make small adjustments to not overshoot our target</a:t>
            </a:r>
          </a:p>
          <a:p>
            <a:pPr marL="301752" lvl="1" indent="0">
              <a:buNone/>
            </a:pPr>
            <a:endParaRPr lang="ro-RO" dirty="0"/>
          </a:p>
          <a:p>
            <a:pPr lvl="1"/>
            <a:endParaRPr lang="ro-RO"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359195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Quadratic Cost</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lvl="1"/>
                <a:r>
                  <a:rPr lang="en-US" dirty="0"/>
                  <a:t>A small experiment. </a:t>
                </a:r>
              </a:p>
              <a:p>
                <a:pPr lvl="2"/>
                <a:r>
                  <a:rPr lang="en-US" dirty="0"/>
                  <a:t>We will take a neuron with only one input (one weight) and one bias. The input will always be 1. </a:t>
                </a:r>
              </a:p>
              <a:p>
                <a:pPr lvl="2"/>
                <a:r>
                  <a:rPr lang="en-US" dirty="0"/>
                  <a:t>The role of the neuron is to find the weights that make the output zero. So drive the 1 to zero</a:t>
                </a:r>
                <a:endParaRPr lang="ro-RO" dirty="0"/>
              </a:p>
              <a:p>
                <a:pPr lvl="1"/>
                <a:endParaRPr lang="ro-RO" dirty="0"/>
              </a:p>
              <a:p>
                <a:pPr lvl="1"/>
                <a:endParaRPr lang="en-US" dirty="0"/>
              </a:p>
              <a:p>
                <a:pPr lvl="1"/>
                <a:endParaRPr lang="en-US" dirty="0"/>
              </a:p>
              <a:p>
                <a:pPr lvl="2"/>
                <a:endParaRPr lang="en-US" dirty="0"/>
              </a:p>
              <a:p>
                <a:pPr lvl="2"/>
                <a:endParaRPr lang="en-US" dirty="0"/>
              </a:p>
              <a:p>
                <a:pPr lvl="2"/>
                <a:r>
                  <a:rPr lang="en-US" dirty="0"/>
                  <a:t>We will test the network in two variants:</a:t>
                </a:r>
              </a:p>
              <a:p>
                <a:pPr lvl="3"/>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=0.6 </m:t>
                    </m:r>
                    <m:r>
                      <a:rPr lang="en-US" b="0" i="1" smtClean="0">
                        <a:latin typeface="Cambria Math" panose="02040503050406030204" pitchFamily="18" charset="0"/>
                      </a:rPr>
                      <m:t>𝑏</m:t>
                    </m:r>
                    <m:r>
                      <a:rPr lang="en-US" b="0" i="1" smtClean="0">
                        <a:latin typeface="Cambria Math" panose="02040503050406030204" pitchFamily="18" charset="0"/>
                      </a:rPr>
                      <m:t>=0.9 . </m:t>
                    </m:r>
                    <m:r>
                      <a:rPr lang="en-US" b="0" i="1" smtClean="0">
                        <a:latin typeface="Cambria Math" panose="02040503050406030204" pitchFamily="18" charset="0"/>
                      </a:rPr>
                      <m:t>𝑧</m:t>
                    </m:r>
                    <m:r>
                      <a:rPr lang="en-US" b="0" i="1" smtClean="0">
                        <a:latin typeface="Cambria Math" panose="02040503050406030204" pitchFamily="18" charset="0"/>
                      </a:rPr>
                      <m:t>=1.5. </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1.5</m:t>
                        </m:r>
                      </m:e>
                    </m:d>
                    <m:r>
                      <a:rPr lang="en-US" b="0" i="1" smtClean="0">
                        <a:latin typeface="Cambria Math" panose="02040503050406030204" pitchFamily="18" charset="0"/>
                      </a:rPr>
                      <m:t>=0.81</m:t>
                    </m:r>
                  </m:oMath>
                </a14:m>
                <a:endParaRPr lang="en-US" b="0" dirty="0"/>
              </a:p>
              <a:p>
                <a:pPr lvl="3"/>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=2 </m:t>
                    </m:r>
                    <m:r>
                      <a:rPr lang="en-US" i="1">
                        <a:latin typeface="Cambria Math" panose="02040503050406030204" pitchFamily="18" charset="0"/>
                      </a:rPr>
                      <m:t>𝑏</m:t>
                    </m:r>
                    <m:r>
                      <a:rPr lang="en-US" i="1">
                        <a:latin typeface="Cambria Math" panose="02040503050406030204" pitchFamily="18" charset="0"/>
                      </a:rPr>
                      <m:t>=2 . </m:t>
                    </m:r>
                    <m:r>
                      <a:rPr lang="en-US" i="1">
                        <a:latin typeface="Cambria Math" panose="02040503050406030204" pitchFamily="18" charset="0"/>
                      </a:rPr>
                      <m:t>𝑧</m:t>
                    </m:r>
                    <m:r>
                      <a:rPr lang="en-US" i="1">
                        <a:latin typeface="Cambria Math" panose="02040503050406030204" pitchFamily="18" charset="0"/>
                      </a:rPr>
                      <m:t>=4. </m:t>
                    </m:r>
                    <m:r>
                      <a:rPr lang="en-US" i="1">
                        <a:latin typeface="Cambria Math" panose="02040503050406030204" pitchFamily="18" charset="0"/>
                      </a:rPr>
                      <m:t>𝜎</m:t>
                    </m:r>
                    <m:d>
                      <m:dPr>
                        <m:ctrlPr>
                          <a:rPr lang="en-US" i="1">
                            <a:latin typeface="Cambria Math" panose="02040503050406030204" pitchFamily="18" charset="0"/>
                          </a:rPr>
                        </m:ctrlPr>
                      </m:dPr>
                      <m:e>
                        <m:r>
                          <a:rPr lang="en-US" b="0" i="1" smtClean="0">
                            <a:latin typeface="Cambria Math" panose="02040503050406030204" pitchFamily="18" charset="0"/>
                          </a:rPr>
                          <m:t>4</m:t>
                        </m:r>
                      </m:e>
                    </m:d>
                  </m:oMath>
                </a14:m>
                <a:r>
                  <a:rPr lang="en-US" dirty="0"/>
                  <a:t> = 0.98</a:t>
                </a:r>
              </a:p>
              <a:p>
                <a:pPr lvl="2"/>
                <a:r>
                  <a:rPr lang="en-US" dirty="0"/>
                  <a:t>Observe how fast the value drops to 0 for each case</a:t>
                </a:r>
              </a:p>
              <a:p>
                <a:pPr lvl="3"/>
                <a:endParaRPr lang="en-US" dirty="0"/>
              </a:p>
              <a:p>
                <a:pPr lvl="3"/>
                <a:endParaRPr lang="ro-RO"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rotWithShape="0">
                <a:blip r:embed="rId2"/>
                <a:stretch>
                  <a:fillRect t="-1359" r="-905" b="-1087"/>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 name="Oval 2"/>
              <p:cNvSpPr/>
              <p:nvPr/>
            </p:nvSpPr>
            <p:spPr>
              <a:xfrm>
                <a:off x="5485389" y="3902371"/>
                <a:ext cx="838200" cy="8382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𝜎</m:t>
                      </m:r>
                    </m:oMath>
                  </m:oMathPara>
                </a14:m>
                <a:endParaRPr lang="en-US" sz="2000" dirty="0">
                  <a:solidFill>
                    <a:schemeClr val="tx1"/>
                  </a:solidFill>
                </a:endParaRPr>
              </a:p>
            </p:txBody>
          </p:sp>
        </mc:Choice>
        <mc:Fallback xmlns="">
          <p:sp>
            <p:nvSpPr>
              <p:cNvPr id="3" name="Oval 2"/>
              <p:cNvSpPr>
                <a:spLocks noRot="1" noChangeAspect="1" noMove="1" noResize="1" noEditPoints="1" noAdjustHandles="1" noChangeArrowheads="1" noChangeShapeType="1" noTextEdit="1"/>
              </p:cNvSpPr>
              <p:nvPr/>
            </p:nvSpPr>
            <p:spPr>
              <a:xfrm>
                <a:off x="5485389" y="3902371"/>
                <a:ext cx="838200" cy="838200"/>
              </a:xfrm>
              <a:prstGeom prst="ellipse">
                <a:avLst/>
              </a:prstGeom>
              <a:blipFill rotWithShape="0">
                <a:blip r:embed="rId3"/>
                <a:stretch>
                  <a:fillRect/>
                </a:stretch>
              </a:blipFill>
              <a:ln>
                <a:miter lim="800000"/>
              </a:ln>
            </p:spPr>
            <p:txBody>
              <a:bodyPr/>
              <a:lstStyle/>
              <a:p>
                <a:r>
                  <a:rPr lang="en-US">
                    <a:noFill/>
                  </a:rPr>
                  <a:t> </a:t>
                </a:r>
              </a:p>
            </p:txBody>
          </p:sp>
        </mc:Fallback>
      </mc:AlternateContent>
      <p:cxnSp>
        <p:nvCxnSpPr>
          <p:cNvPr id="5" name="Straight Arrow Connector 4"/>
          <p:cNvCxnSpPr>
            <a:endCxn id="3" idx="2"/>
          </p:cNvCxnSpPr>
          <p:nvPr/>
        </p:nvCxnSpPr>
        <p:spPr>
          <a:xfrm>
            <a:off x="4377871" y="4321471"/>
            <a:ext cx="1107518"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 idx="6"/>
          </p:cNvCxnSpPr>
          <p:nvPr/>
        </p:nvCxnSpPr>
        <p:spPr>
          <a:xfrm>
            <a:off x="6323589" y="4321471"/>
            <a:ext cx="838200"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3317852" y="4109105"/>
                <a:ext cx="1012521"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r>
                        <a:rPr lang="en-US" sz="2400" b="0" i="1" smtClean="0">
                          <a:latin typeface="Cambria Math" panose="02040503050406030204" pitchFamily="18" charset="0"/>
                        </a:rPr>
                        <m:t>=1</m:t>
                      </m:r>
                    </m:oMath>
                  </m:oMathPara>
                </a14:m>
                <a:endParaRPr lang="en-US" sz="2400" dirty="0"/>
              </a:p>
            </p:txBody>
          </p:sp>
        </mc:Choice>
        <mc:Fallback xmlns="">
          <p:sp>
            <p:nvSpPr>
              <p:cNvPr id="11" name="TextBox 10"/>
              <p:cNvSpPr txBox="1">
                <a:spLocks noRot="1" noChangeAspect="1" noMove="1" noResize="1" noEditPoints="1" noAdjustHandles="1" noChangeArrowheads="1" noChangeShapeType="1" noTextEdit="1"/>
              </p:cNvSpPr>
              <p:nvPr/>
            </p:nvSpPr>
            <p:spPr>
              <a:xfrm>
                <a:off x="3317852" y="4109105"/>
                <a:ext cx="1012521" cy="4247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702202" y="3929932"/>
                <a:ext cx="506292"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𝑤</m:t>
                      </m:r>
                    </m:oMath>
                  </m:oMathPara>
                </a14:m>
                <a:endParaRPr lang="en-US" sz="2400" dirty="0">
                  <a:solidFill>
                    <a:schemeClr val="bg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702202" y="3929932"/>
                <a:ext cx="506292" cy="4247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651343" y="3505200"/>
                <a:ext cx="443070"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𝑏</m:t>
                      </m:r>
                    </m:oMath>
                  </m:oMathPara>
                </a14:m>
                <a:endParaRPr lang="en-US" sz="2400" dirty="0">
                  <a:solidFill>
                    <a:schemeClr val="bg1"/>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651343" y="3505200"/>
                <a:ext cx="443070" cy="4247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162973" y="4111953"/>
                <a:ext cx="969048"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𝑡</m:t>
                      </m:r>
                      <m:r>
                        <a:rPr lang="en-US" sz="2400" b="0" i="1" smtClean="0">
                          <a:solidFill>
                            <a:schemeClr val="tx1"/>
                          </a:solidFill>
                          <a:latin typeface="Cambria Math" panose="02040503050406030204" pitchFamily="18" charset="0"/>
                        </a:rPr>
                        <m:t>=0</m:t>
                      </m:r>
                    </m:oMath>
                  </m:oMathPara>
                </a14:m>
                <a:endParaRPr lang="en-US" sz="2400" dirty="0">
                  <a:solidFill>
                    <a:schemeClr val="tx1"/>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7162973" y="4111953"/>
                <a:ext cx="969048" cy="424732"/>
              </a:xfrm>
              <a:prstGeom prst="rect">
                <a:avLst/>
              </a:prstGeom>
              <a:blipFill rotWithShape="0">
                <a:blip r:embed="rId7"/>
                <a:stretch>
                  <a:fillRect/>
                </a:stretch>
              </a:blipFill>
            </p:spPr>
            <p:txBody>
              <a:bodyPr/>
              <a:lstStyle/>
              <a:p>
                <a:r>
                  <a:rPr lang="en-US">
                    <a:noFill/>
                  </a:rPr>
                  <a:t> </a:t>
                </a:r>
              </a:p>
            </p:txBody>
          </p:sp>
        </mc:Fallback>
      </mc:AlternateContent>
      <p:sp>
        <p:nvSpPr>
          <p:cNvPr id="17" name="TextBox 16"/>
          <p:cNvSpPr txBox="1"/>
          <p:nvPr/>
        </p:nvSpPr>
        <p:spPr>
          <a:xfrm>
            <a:off x="2513012" y="4953000"/>
            <a:ext cx="184731" cy="424732"/>
          </a:xfrm>
          <a:prstGeom prst="rect">
            <a:avLst/>
          </a:prstGeom>
          <a:noFill/>
        </p:spPr>
        <p:txBody>
          <a:bodyPr wrap="none" rtlCol="0">
            <a:spAutoFit/>
          </a:bodyPr>
          <a:lstStyle/>
          <a:p>
            <a:pPr>
              <a:lnSpc>
                <a:spcPct val="90000"/>
              </a:lnSpc>
            </a:pPr>
            <a:endParaRPr lang="en-US" sz="2400" dirty="0"/>
          </a:p>
        </p:txBody>
      </p:sp>
    </p:spTree>
    <p:extLst>
      <p:ext uri="{BB962C8B-B14F-4D97-AF65-F5344CB8AC3E}">
        <p14:creationId xmlns:p14="http://schemas.microsoft.com/office/powerpoint/2010/main" val="3864454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Quadratic Cost</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839063"/>
                <a:ext cx="10107514" cy="4485537"/>
              </a:xfrm>
            </p:spPr>
            <p:txBody>
              <a:bodyPr>
                <a:normAutofit/>
              </a:bodyPr>
              <a:lstStyle/>
              <a:p>
                <a:pPr lvl="1"/>
                <a:r>
                  <a:rPr lang="en-US" dirty="0"/>
                  <a:t>As it can be observed, when the error is big (second case) the learning is slower. This is the opposite as what we want.</a:t>
                </a:r>
              </a:p>
              <a:p>
                <a:pPr lvl="1"/>
                <a:endParaRPr lang="en-US" dirty="0"/>
              </a:p>
              <a:p>
                <a:pPr lvl="1"/>
                <a:r>
                  <a:rPr lang="en-US" dirty="0"/>
                  <a:t>Why is this happening?</a:t>
                </a:r>
              </a:p>
              <a:p>
                <a:pPr lvl="2"/>
                <a:endParaRPr lang="en-US" dirty="0"/>
              </a:p>
              <a:p>
                <a:pPr lvl="2"/>
                <a:r>
                  <a:rPr lang="en-US" sz="2000" dirty="0"/>
                  <a:t>The weight and bias are adjusted according to the formula :</a:t>
                </a:r>
              </a:p>
              <a:p>
                <a:pPr marL="804672" lvl="3" indent="0">
                  <a:buNone/>
                </a:pPr>
                <a:r>
                  <a:rPr lang="en-US" sz="1800" b="0" dirty="0"/>
                  <a:t>	</a:t>
                </a:r>
                <a14:m>
                  <m:oMath xmlns:m="http://schemas.openxmlformats.org/officeDocument/2006/math">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n-US" sz="1800" b="0" i="1" smtClean="0">
                        <a:latin typeface="Cambria Math" panose="02040503050406030204" pitchFamily="18" charset="0"/>
                      </a:rPr>
                      <m:t>𝑤</m:t>
                    </m:r>
                    <m:r>
                      <a:rPr lang="en-US" sz="1800" b="0" i="1" smtClean="0">
                        <a:latin typeface="Cambria Math" panose="02040503050406030204" pitchFamily="18" charset="0"/>
                      </a:rPr>
                      <m:t>−</m:t>
                    </m:r>
                    <m:r>
                      <a:rPr lang="en-US" sz="1800" b="0" i="1" smtClean="0">
                        <a:latin typeface="Cambria Math" panose="02040503050406030204" pitchFamily="18" charset="0"/>
                      </a:rPr>
                      <m:t>𝜂</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𝐶</m:t>
                        </m:r>
                      </m:num>
                      <m:den>
                        <m:r>
                          <a:rPr lang="en-US" sz="1800" b="0" i="1" smtClean="0">
                            <a:latin typeface="Cambria Math" panose="02040503050406030204" pitchFamily="18" charset="0"/>
                          </a:rPr>
                          <m:t>𝜕</m:t>
                        </m:r>
                        <m:r>
                          <a:rPr lang="en-US" sz="1800" b="0" i="1" smtClean="0">
                            <a:latin typeface="Cambria Math" panose="02040503050406030204" pitchFamily="18" charset="0"/>
                          </a:rPr>
                          <m:t>𝑤</m:t>
                        </m:r>
                      </m:den>
                    </m:f>
                  </m:oMath>
                </a14:m>
                <a:r>
                  <a:rPr lang="en-US" sz="1800" dirty="0"/>
                  <a:t>	</a:t>
                </a:r>
                <a14:m>
                  <m:oMath xmlns:m="http://schemas.openxmlformats.org/officeDocument/2006/math">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𝐶</m:t>
                        </m:r>
                      </m:num>
                      <m:den>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𝑤</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𝐶</m:t>
                        </m:r>
                      </m:num>
                      <m:den>
                        <m:r>
                          <a:rPr lang="en-US" sz="1800" b="0" i="1" smtClean="0">
                            <a:latin typeface="Cambria Math" panose="02040503050406030204" pitchFamily="18" charset="0"/>
                          </a:rPr>
                          <m:t>𝜕</m:t>
                        </m:r>
                        <m:r>
                          <a:rPr lang="en-US" sz="1800" b="0" i="1" smtClean="0">
                            <a:latin typeface="Cambria Math" panose="02040503050406030204" pitchFamily="18" charset="0"/>
                          </a:rPr>
                          <m:t>𝑦</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𝑦</m:t>
                        </m:r>
                      </m:num>
                      <m:den>
                        <m:r>
                          <a:rPr lang="en-US" sz="1800" b="0" i="1" smtClean="0">
                            <a:latin typeface="Cambria Math" panose="02040503050406030204" pitchFamily="18" charset="0"/>
                          </a:rPr>
                          <m:t>𝜕</m:t>
                        </m:r>
                        <m:r>
                          <a:rPr lang="en-US" sz="1800" b="0" i="1" smtClean="0">
                            <a:latin typeface="Cambria Math" panose="02040503050406030204" pitchFamily="18" charset="0"/>
                          </a:rPr>
                          <m:t>𝑤</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𝐶</m:t>
                        </m:r>
                      </m:num>
                      <m:den>
                        <m:r>
                          <a:rPr lang="en-US" sz="1800" b="0" i="1" smtClean="0">
                            <a:latin typeface="Cambria Math" panose="02040503050406030204" pitchFamily="18" charset="0"/>
                          </a:rPr>
                          <m:t>𝜕</m:t>
                        </m:r>
                        <m:r>
                          <a:rPr lang="en-US" sz="1800" b="0" i="1" smtClean="0">
                            <a:latin typeface="Cambria Math" panose="02040503050406030204" pitchFamily="18" charset="0"/>
                          </a:rPr>
                          <m:t>𝑦</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𝑦</m:t>
                        </m:r>
                      </m:num>
                      <m:den>
                        <m:r>
                          <a:rPr lang="en-US" sz="1800" b="0" i="1" smtClean="0">
                            <a:latin typeface="Cambria Math" panose="02040503050406030204" pitchFamily="18" charset="0"/>
                          </a:rPr>
                          <m:t>𝜕</m:t>
                        </m:r>
                        <m:r>
                          <a:rPr lang="en-US" sz="1800" b="0" i="1" smtClean="0">
                            <a:latin typeface="Cambria Math" panose="02040503050406030204" pitchFamily="18" charset="0"/>
                          </a:rPr>
                          <m:t>𝑧</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𝑧</m:t>
                        </m:r>
                      </m:num>
                      <m:den>
                        <m:r>
                          <a:rPr lang="en-US" sz="1800" b="0" i="1" smtClean="0">
                            <a:latin typeface="Cambria Math" panose="02040503050406030204" pitchFamily="18" charset="0"/>
                          </a:rPr>
                          <m:t>𝜕</m:t>
                        </m:r>
                        <m:r>
                          <a:rPr lang="en-US" sz="1800" b="0" i="1" smtClean="0">
                            <a:latin typeface="Cambria Math" panose="02040503050406030204" pitchFamily="18" charset="0"/>
                          </a:rPr>
                          <m:t>𝑤</m:t>
                        </m:r>
                      </m:den>
                    </m:f>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𝑡</m:t>
                        </m:r>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𝜎</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𝑧</m:t>
                        </m:r>
                      </m:e>
                    </m:d>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𝜎</m:t>
                        </m:r>
                      </m:e>
                      <m:sup>
                        <m:r>
                          <a:rPr lang="en-US" sz="1800" b="0" i="1" smtClean="0">
                            <a:solidFill>
                              <a:srgbClr val="FF0000"/>
                            </a:solidFill>
                            <a:latin typeface="Cambria Math" panose="02040503050406030204" pitchFamily="18" charset="0"/>
                          </a:rPr>
                          <m:t>′</m:t>
                        </m:r>
                      </m:sup>
                    </m:sSup>
                    <m:d>
                      <m:dPr>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𝑧</m:t>
                        </m:r>
                      </m:e>
                    </m:d>
                    <m:r>
                      <a:rPr lang="en-US" sz="1800" b="0" i="1" smtClean="0">
                        <a:latin typeface="Cambria Math" panose="02040503050406030204" pitchFamily="18" charset="0"/>
                      </a:rPr>
                      <m:t>(</m:t>
                    </m:r>
                    <m:r>
                      <a:rPr lang="en-US" sz="1800" b="0" i="1" smtClean="0">
                        <a:latin typeface="Cambria Math" panose="02040503050406030204" pitchFamily="18" charset="0"/>
                      </a:rPr>
                      <m:t>𝑓𝑜𝑟</m:t>
                    </m:r>
                    <m:r>
                      <a:rPr lang="en-US" sz="1800" b="0" i="1" smtClean="0">
                        <a:latin typeface="Cambria Math" panose="02040503050406030204" pitchFamily="18" charset="0"/>
                      </a:rPr>
                      <m:t> </m:t>
                    </m:r>
                    <m:r>
                      <a:rPr lang="en-US" sz="1800" b="0" i="1" smtClean="0">
                        <a:latin typeface="Cambria Math" panose="02040503050406030204" pitchFamily="18" charset="0"/>
                      </a:rPr>
                      <m:t>𝑜𝑢𝑟</m:t>
                    </m:r>
                    <m:r>
                      <a:rPr lang="en-US" sz="1800" b="0" i="1" smtClean="0">
                        <a:latin typeface="Cambria Math" panose="02040503050406030204" pitchFamily="18" charset="0"/>
                      </a:rPr>
                      <m:t> </m:t>
                    </m:r>
                    <m:r>
                      <a:rPr lang="en-US" sz="1800" b="0" i="1" smtClean="0">
                        <a:latin typeface="Cambria Math" panose="02040503050406030204" pitchFamily="18" charset="0"/>
                      </a:rPr>
                      <m:t>𝑐𝑎𝑠𝑒</m:t>
                    </m:r>
                    <m:r>
                      <a:rPr lang="en-US" sz="1800" b="0" i="1" smtClean="0">
                        <a:latin typeface="Cambria Math" panose="02040503050406030204" pitchFamily="18" charset="0"/>
                      </a:rPr>
                      <m:t>)</m:t>
                    </m:r>
                  </m:oMath>
                </a14:m>
                <a:endParaRPr lang="en-US" sz="1800" dirty="0"/>
              </a:p>
              <a:p>
                <a:pPr marL="804672" lvl="3" indent="0">
                  <a:buNone/>
                </a:pPr>
                <a:endParaRPr lang="en-US" sz="1800" dirty="0"/>
              </a:p>
              <a:p>
                <a:pPr marL="804672" lvl="3" indent="0">
                  <a:buNone/>
                </a:pPr>
                <a:r>
                  <a:rPr lang="en-US" sz="1800" b="0" dirty="0"/>
                  <a:t>	</a:t>
                </a:r>
                <a14:m>
                  <m:oMath xmlns:m="http://schemas.openxmlformats.org/officeDocument/2006/math">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rPr>
                      <m:t>𝑏</m:t>
                    </m:r>
                    <m:r>
                      <a:rPr lang="en-US" sz="1800" b="0" i="1" smtClean="0">
                        <a:latin typeface="Cambria Math" panose="02040503050406030204" pitchFamily="18" charset="0"/>
                      </a:rPr>
                      <m:t>−</m:t>
                    </m:r>
                    <m:r>
                      <a:rPr lang="en-US" sz="1800" b="0" i="1" smtClean="0">
                        <a:latin typeface="Cambria Math" panose="02040503050406030204" pitchFamily="18" charset="0"/>
                      </a:rPr>
                      <m:t>𝜂</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𝐶</m:t>
                        </m:r>
                      </m:num>
                      <m:den>
                        <m:r>
                          <a:rPr lang="en-US" sz="1800" b="0" i="1" smtClean="0">
                            <a:latin typeface="Cambria Math" panose="02040503050406030204" pitchFamily="18" charset="0"/>
                          </a:rPr>
                          <m:t>𝜕</m:t>
                        </m:r>
                        <m:r>
                          <a:rPr lang="en-US" sz="1800" b="0" i="1" smtClean="0">
                            <a:latin typeface="Cambria Math" panose="02040503050406030204" pitchFamily="18" charset="0"/>
                          </a:rPr>
                          <m:t>𝑏</m:t>
                        </m:r>
                      </m:den>
                    </m:f>
                  </m:oMath>
                </a14:m>
                <a:r>
                  <a:rPr lang="en-US" sz="1800" dirty="0"/>
                  <a:t>	</a:t>
                </a:r>
                <a14:m>
                  <m:oMath xmlns:m="http://schemas.openxmlformats.org/officeDocument/2006/math">
                    <m:f>
                      <m:fPr>
                        <m:ctrlPr>
                          <a:rPr lang="en-US" sz="1800" b="0" i="1" smtClean="0">
                            <a:solidFill>
                              <a:srgbClr val="FF0000"/>
                            </a:solidFill>
                            <a:latin typeface="Cambria Math" panose="02040503050406030204" pitchFamily="18" charset="0"/>
                          </a:rPr>
                        </m:ctrlPr>
                      </m:fPr>
                      <m:num>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𝐶</m:t>
                        </m:r>
                      </m:num>
                      <m:den>
                        <m:r>
                          <a:rPr lang="en-US" sz="1800" b="0" i="1" smtClean="0">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𝑏</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𝐶</m:t>
                        </m:r>
                      </m:num>
                      <m:den>
                        <m:r>
                          <a:rPr lang="en-US" sz="1800" b="0" i="1" smtClean="0">
                            <a:latin typeface="Cambria Math" panose="02040503050406030204" pitchFamily="18" charset="0"/>
                          </a:rPr>
                          <m:t>𝜕</m:t>
                        </m:r>
                        <m:r>
                          <a:rPr lang="en-US" sz="1800" b="0" i="1" smtClean="0">
                            <a:latin typeface="Cambria Math" panose="02040503050406030204" pitchFamily="18" charset="0"/>
                          </a:rPr>
                          <m:t>𝑦</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𝑦</m:t>
                        </m:r>
                      </m:num>
                      <m:den>
                        <m:r>
                          <a:rPr lang="en-US" sz="1800" b="0" i="1" smtClean="0">
                            <a:latin typeface="Cambria Math" panose="02040503050406030204" pitchFamily="18" charset="0"/>
                          </a:rPr>
                          <m:t>𝜕</m:t>
                        </m:r>
                        <m:r>
                          <a:rPr lang="en-US" sz="1800" b="0" i="1" smtClean="0">
                            <a:latin typeface="Cambria Math" panose="02040503050406030204" pitchFamily="18" charset="0"/>
                          </a:rPr>
                          <m:t>𝑏</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𝐶</m:t>
                        </m:r>
                      </m:num>
                      <m:den>
                        <m:r>
                          <a:rPr lang="en-US" sz="1800" b="0" i="1" smtClean="0">
                            <a:latin typeface="Cambria Math" panose="02040503050406030204" pitchFamily="18" charset="0"/>
                          </a:rPr>
                          <m:t>𝜕</m:t>
                        </m:r>
                        <m:r>
                          <a:rPr lang="en-US" sz="1800" b="0" i="1" smtClean="0">
                            <a:latin typeface="Cambria Math" panose="02040503050406030204" pitchFamily="18" charset="0"/>
                          </a:rPr>
                          <m:t>𝑦</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𝑦</m:t>
                        </m:r>
                      </m:num>
                      <m:den>
                        <m:r>
                          <a:rPr lang="en-US" sz="1800" b="0" i="1" smtClean="0">
                            <a:latin typeface="Cambria Math" panose="02040503050406030204" pitchFamily="18" charset="0"/>
                          </a:rPr>
                          <m:t>𝜕</m:t>
                        </m:r>
                        <m:r>
                          <a:rPr lang="en-US" sz="1800" b="0" i="1" smtClean="0">
                            <a:latin typeface="Cambria Math" panose="02040503050406030204" pitchFamily="18" charset="0"/>
                          </a:rPr>
                          <m:t>𝑧</m:t>
                        </m:r>
                      </m:den>
                    </m:f>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m:t>
                        </m:r>
                        <m:r>
                          <a:rPr lang="en-US" sz="1800" b="0" i="1" smtClean="0">
                            <a:latin typeface="Cambria Math" panose="02040503050406030204" pitchFamily="18" charset="0"/>
                          </a:rPr>
                          <m:t>𝑧</m:t>
                        </m:r>
                      </m:num>
                      <m:den>
                        <m:r>
                          <a:rPr lang="en-US" sz="1800" b="0" i="1" smtClean="0">
                            <a:latin typeface="Cambria Math" panose="02040503050406030204" pitchFamily="18" charset="0"/>
                          </a:rPr>
                          <m:t>𝜕</m:t>
                        </m:r>
                        <m:r>
                          <a:rPr lang="en-US" sz="1800" b="0" i="1" smtClean="0">
                            <a:latin typeface="Cambria Math" panose="02040503050406030204" pitchFamily="18" charset="0"/>
                          </a:rPr>
                          <m:t>𝑏</m:t>
                        </m:r>
                      </m:den>
                    </m:f>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𝑡</m:t>
                        </m:r>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𝜎</m:t>
                        </m:r>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𝑧</m:t>
                        </m:r>
                      </m:e>
                    </m:d>
                    <m:r>
                      <a:rPr lang="en-US" sz="1800" b="0" i="1" smtClean="0">
                        <a:latin typeface="Cambria Math" panose="02040503050406030204" pitchFamily="18" charset="0"/>
                      </a:rPr>
                      <m:t>=</m:t>
                    </m:r>
                    <m:r>
                      <a:rPr lang="en-US" sz="1800" b="0" i="1" smtClean="0">
                        <a:latin typeface="Cambria Math" panose="02040503050406030204" pitchFamily="18" charset="0"/>
                      </a:rPr>
                      <m:t>𝑦</m:t>
                    </m:r>
                    <m:sSup>
                      <m:sSupPr>
                        <m:ctrlPr>
                          <a:rPr lang="en-US" sz="1800" b="0" i="1" smtClean="0">
                            <a:solidFill>
                              <a:srgbClr val="FF0000"/>
                            </a:solidFill>
                            <a:latin typeface="Cambria Math" panose="02040503050406030204" pitchFamily="18" charset="0"/>
                          </a:rPr>
                        </m:ctrlPr>
                      </m:sSupPr>
                      <m:e>
                        <m:r>
                          <a:rPr lang="en-US" sz="1800" b="0" i="1" smtClean="0">
                            <a:solidFill>
                              <a:srgbClr val="FF0000"/>
                            </a:solidFill>
                            <a:latin typeface="Cambria Math" panose="02040503050406030204" pitchFamily="18" charset="0"/>
                          </a:rPr>
                          <m:t>𝜎</m:t>
                        </m:r>
                      </m:e>
                      <m:sup>
                        <m:r>
                          <a:rPr lang="en-US" sz="1800" b="0" i="1" smtClean="0">
                            <a:solidFill>
                              <a:srgbClr val="FF0000"/>
                            </a:solidFill>
                            <a:latin typeface="Cambria Math" panose="02040503050406030204" pitchFamily="18" charset="0"/>
                          </a:rPr>
                          <m:t>′</m:t>
                        </m:r>
                      </m:sup>
                    </m:sSup>
                    <m:d>
                      <m:dPr>
                        <m:ctrlPr>
                          <a:rPr lang="en-US" sz="1800" b="0" i="1" smtClean="0">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𝑧</m:t>
                        </m:r>
                      </m:e>
                    </m:d>
                    <m:r>
                      <a:rPr lang="en-US" sz="1800" b="0" i="1" smtClean="0">
                        <a:latin typeface="Cambria Math" panose="02040503050406030204" pitchFamily="18" charset="0"/>
                      </a:rPr>
                      <m:t>(</m:t>
                    </m:r>
                    <m:r>
                      <a:rPr lang="en-US" sz="1800" b="0" i="1" smtClean="0">
                        <a:latin typeface="Cambria Math" panose="02040503050406030204" pitchFamily="18" charset="0"/>
                      </a:rPr>
                      <m:t>𝑓𝑜𝑟</m:t>
                    </m:r>
                    <m:r>
                      <a:rPr lang="en-US" sz="1800" b="0" i="1" smtClean="0">
                        <a:latin typeface="Cambria Math" panose="02040503050406030204" pitchFamily="18" charset="0"/>
                      </a:rPr>
                      <m:t> </m:t>
                    </m:r>
                    <m:r>
                      <a:rPr lang="en-US" sz="1800" b="0" i="1" smtClean="0">
                        <a:latin typeface="Cambria Math" panose="02040503050406030204" pitchFamily="18" charset="0"/>
                      </a:rPr>
                      <m:t>𝑜𝑢𝑟</m:t>
                    </m:r>
                    <m:r>
                      <a:rPr lang="en-US" sz="1800" b="0" i="1" smtClean="0">
                        <a:latin typeface="Cambria Math" panose="02040503050406030204" pitchFamily="18" charset="0"/>
                      </a:rPr>
                      <m:t> </m:t>
                    </m:r>
                    <m:r>
                      <a:rPr lang="en-US" sz="1800" b="0" i="1" smtClean="0">
                        <a:latin typeface="Cambria Math" panose="02040503050406030204" pitchFamily="18" charset="0"/>
                      </a:rPr>
                      <m:t>𝑐𝑎𝑠𝑒</m:t>
                    </m:r>
                    <m:r>
                      <a:rPr lang="en-US" sz="1800" b="0" i="1" smtClean="0">
                        <a:latin typeface="Cambria Math" panose="02040503050406030204" pitchFamily="18" charset="0"/>
                      </a:rPr>
                      <m:t>)</m:t>
                    </m:r>
                  </m:oMath>
                </a14:m>
                <a:endParaRPr lang="en-US" sz="1800" dirty="0"/>
              </a:p>
              <a:p>
                <a:pPr lvl="3"/>
                <a:endParaRPr lang="en-US" dirty="0"/>
              </a:p>
              <a:p>
                <a:pPr lvl="3"/>
                <a:endParaRPr lang="ro-RO"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839063"/>
                <a:ext cx="10107514" cy="4485537"/>
              </a:xfrm>
              <a:blipFill>
                <a:blip r:embed="rId2"/>
                <a:stretch>
                  <a:fillRect t="-1408"/>
                </a:stretch>
              </a:blipFill>
            </p:spPr>
            <p:txBody>
              <a:bodyPr/>
              <a:lstStyle/>
              <a:p>
                <a:r>
                  <a:rPr lang="en-US">
                    <a:noFill/>
                  </a:rPr>
                  <a:t> </a:t>
                </a:r>
              </a:p>
            </p:txBody>
          </p:sp>
        </mc:Fallback>
      </mc:AlternateContent>
      <p:sp>
        <p:nvSpPr>
          <p:cNvPr id="17" name="TextBox 16"/>
          <p:cNvSpPr txBox="1"/>
          <p:nvPr/>
        </p:nvSpPr>
        <p:spPr>
          <a:xfrm>
            <a:off x="2513012" y="4953000"/>
            <a:ext cx="184731" cy="424732"/>
          </a:xfrm>
          <a:prstGeom prst="rect">
            <a:avLst/>
          </a:prstGeom>
          <a:noFill/>
        </p:spPr>
        <p:txBody>
          <a:bodyPr wrap="none" rtlCol="0">
            <a:spAutoFit/>
          </a:bodyPr>
          <a:lstStyle/>
          <a:p>
            <a:pPr>
              <a:lnSpc>
                <a:spcPct val="90000"/>
              </a:lnSpc>
            </a:pPr>
            <a:endParaRPr lang="en-US" sz="2400" dirty="0"/>
          </a:p>
        </p:txBody>
      </p:sp>
    </p:spTree>
    <p:extLst>
      <p:ext uri="{BB962C8B-B14F-4D97-AF65-F5344CB8AC3E}">
        <p14:creationId xmlns:p14="http://schemas.microsoft.com/office/powerpoint/2010/main" val="230369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5065</Words>
  <Application>Microsoft Macintosh PowerPoint</Application>
  <PresentationFormat>Custom</PresentationFormat>
  <Paragraphs>744</Paragraphs>
  <Slides>63</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63</vt:i4>
      </vt:variant>
    </vt:vector>
  </HeadingPairs>
  <TitlesOfParts>
    <vt:vector size="74" baseType="lpstr">
      <vt:lpstr>-apple-system</vt:lpstr>
      <vt:lpstr>-webkit-standard</vt:lpstr>
      <vt:lpstr>Arial</vt:lpstr>
      <vt:lpstr>Calibri</vt:lpstr>
      <vt:lpstr>Cambria Math</vt:lpstr>
      <vt:lpstr>Century Gothic</vt:lpstr>
      <vt:lpstr>Consolas</vt:lpstr>
      <vt:lpstr>Menlo-Regular</vt:lpstr>
      <vt:lpstr>Wingdings</vt:lpstr>
      <vt:lpstr>Wingdings 3</vt:lpstr>
      <vt:lpstr>Student presentation</vt:lpstr>
      <vt:lpstr>Neural Networks</vt:lpstr>
      <vt:lpstr>Overview</vt:lpstr>
      <vt:lpstr>The Problem With MSE</vt:lpstr>
      <vt:lpstr>The Problem With Quadratic Cost</vt:lpstr>
      <vt:lpstr>The Problem With Quadratic Cost</vt:lpstr>
      <vt:lpstr>The Problem With Quadratic Cost</vt:lpstr>
      <vt:lpstr>The Problem With Quadratic Cost</vt:lpstr>
      <vt:lpstr>The Problem With Quadratic Cost</vt:lpstr>
      <vt:lpstr>The Problem With Quadratic Cost</vt:lpstr>
      <vt:lpstr>The Problem With Quadratic Cost</vt:lpstr>
      <vt:lpstr>Cross Entropy</vt:lpstr>
      <vt:lpstr>Cross Entropy</vt:lpstr>
      <vt:lpstr>Cross Entropy</vt:lpstr>
      <vt:lpstr>Cross Entropy</vt:lpstr>
      <vt:lpstr>Cross Entropy</vt:lpstr>
      <vt:lpstr>Cross Entropy</vt:lpstr>
      <vt:lpstr>(more on)Cross Entropy</vt:lpstr>
      <vt:lpstr>(more on)Cross Entropy</vt:lpstr>
      <vt:lpstr>(more on)Cross Entropy</vt:lpstr>
      <vt:lpstr>(more on)Cross Entropy</vt:lpstr>
      <vt:lpstr>(more on)Cross Entropy</vt:lpstr>
      <vt:lpstr>(more on)Cross Entropy</vt:lpstr>
      <vt:lpstr>(more on)Cross Entropy</vt:lpstr>
      <vt:lpstr>Softmax</vt:lpstr>
      <vt:lpstr>Softmax</vt:lpstr>
      <vt:lpstr>Softmax</vt:lpstr>
      <vt:lpstr>Softmax</vt:lpstr>
      <vt:lpstr>Softmax</vt:lpstr>
      <vt:lpstr>Activation functions</vt:lpstr>
      <vt:lpstr>Activation functions</vt:lpstr>
      <vt:lpstr>Activation functions</vt:lpstr>
      <vt:lpstr>Softmax</vt:lpstr>
      <vt:lpstr>Softmax</vt:lpstr>
      <vt:lpstr>Softmax</vt:lpstr>
      <vt:lpstr>Softmax</vt:lpstr>
      <vt:lpstr>Softmax</vt:lpstr>
      <vt:lpstr>Softmax</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Backpropagation</vt:lpstr>
      <vt:lpstr>How to adjust hyper-parameters</vt:lpstr>
      <vt:lpstr>How to adjust hyper-parameters</vt:lpstr>
      <vt:lpstr>How to adjust hyper-parameters</vt:lpstr>
      <vt:lpstr>How to adjust hyper-parameters</vt:lpstr>
      <vt:lpstr>How to adjust hyper-parameters</vt:lpstr>
      <vt:lpstr>How to adjust hyper-parameters</vt:lpstr>
      <vt:lpstr>How to adjust hyper-parameters</vt:lpstr>
      <vt:lpstr>How to adjust hyper-parameters</vt:lpstr>
      <vt:lpstr>How to adjust hyper-parameters</vt:lpstr>
      <vt:lpstr>How to adjust hyper-parameters</vt:lpstr>
      <vt:lpstr>Questions &amp; Discussion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2016-08-04T14:15:50Z</dcterms:created>
  <dcterms:modified xsi:type="dcterms:W3CDTF">2025-10-27T13:52:28Z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y fmtid="{D5CDD505-2E9C-101B-9397-08002B2CF9AE}" pid="3" name="MSIP_Label_9d9c527f-5235-45cb-bea5-98c00c666442_Enabled">
    <vt:lpwstr>true</vt:lpwstr>
  </property>
  <property fmtid="{D5CDD505-2E9C-101B-9397-08002B2CF9AE}" pid="4" name="MSIP_Label_9d9c527f-5235-45cb-bea5-98c00c666442_SetDate">
    <vt:lpwstr>2024-10-27T10:20:20Z</vt:lpwstr>
  </property>
  <property fmtid="{D5CDD505-2E9C-101B-9397-08002B2CF9AE}" pid="5" name="MSIP_Label_9d9c527f-5235-45cb-bea5-98c00c666442_Method">
    <vt:lpwstr>Standard</vt:lpwstr>
  </property>
  <property fmtid="{D5CDD505-2E9C-101B-9397-08002B2CF9AE}" pid="6" name="MSIP_Label_9d9c527f-5235-45cb-bea5-98c00c666442_Name">
    <vt:lpwstr>INTERNAL</vt:lpwstr>
  </property>
  <property fmtid="{D5CDD505-2E9C-101B-9397-08002B2CF9AE}" pid="7" name="MSIP_Label_9d9c527f-5235-45cb-bea5-98c00c666442_SiteId">
    <vt:lpwstr>487baf29-f1da-469a-9221-243f830c36f3</vt:lpwstr>
  </property>
  <property fmtid="{D5CDD505-2E9C-101B-9397-08002B2CF9AE}" pid="8" name="MSIP_Label_9d9c527f-5235-45cb-bea5-98c00c666442_ActionId">
    <vt:lpwstr>4fa36844-2aba-4b88-a761-cc35f9257315</vt:lpwstr>
  </property>
  <property fmtid="{D5CDD505-2E9C-101B-9397-08002B2CF9AE}" pid="9" name="MSIP_Label_9d9c527f-5235-45cb-bea5-98c00c666442_ContentBits">
    <vt:lpwstr>1</vt:lpwstr>
  </property>
  <property fmtid="{D5CDD505-2E9C-101B-9397-08002B2CF9AE}" pid="10" name="ClassificationContentMarkingHeaderLocations">
    <vt:lpwstr>Student presentation:8</vt:lpwstr>
  </property>
  <property fmtid="{D5CDD505-2E9C-101B-9397-08002B2CF9AE}" pid="11" name="ClassificationContentMarkingHeaderText">
    <vt:lpwstr>Internal Use Only</vt:lpwstr>
  </property>
</Properties>
</file>